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sldIdLst>
    <p:sldId id="267" r:id="rId2"/>
    <p:sldId id="266" r:id="rId3"/>
  </p:sldIdLst>
  <p:sldSz cx="6840538" cy="9864725"/>
  <p:notesSz cx="6735763" cy="9866313"/>
  <p:defaultTextStyle>
    <a:defPPr>
      <a:defRPr lang="ja-JP"/>
    </a:defPPr>
    <a:lvl1pPr marL="0" algn="l" defTabSz="954209" rtl="0" eaLnBrk="1" latinLnBrk="0" hangingPunct="1">
      <a:defRPr kumimoji="1" sz="1893" kern="1200">
        <a:solidFill>
          <a:schemeClr val="tx1"/>
        </a:solidFill>
        <a:latin typeface="+mn-lt"/>
        <a:ea typeface="+mn-ea"/>
        <a:cs typeface="+mn-cs"/>
      </a:defRPr>
    </a:lvl1pPr>
    <a:lvl2pPr marL="477104" algn="l" defTabSz="954209" rtl="0" eaLnBrk="1" latinLnBrk="0" hangingPunct="1">
      <a:defRPr kumimoji="1" sz="1893" kern="1200">
        <a:solidFill>
          <a:schemeClr val="tx1"/>
        </a:solidFill>
        <a:latin typeface="+mn-lt"/>
        <a:ea typeface="+mn-ea"/>
        <a:cs typeface="+mn-cs"/>
      </a:defRPr>
    </a:lvl2pPr>
    <a:lvl3pPr marL="954209" algn="l" defTabSz="954209" rtl="0" eaLnBrk="1" latinLnBrk="0" hangingPunct="1">
      <a:defRPr kumimoji="1" sz="1893" kern="1200">
        <a:solidFill>
          <a:schemeClr val="tx1"/>
        </a:solidFill>
        <a:latin typeface="+mn-lt"/>
        <a:ea typeface="+mn-ea"/>
        <a:cs typeface="+mn-cs"/>
      </a:defRPr>
    </a:lvl3pPr>
    <a:lvl4pPr marL="1431313" algn="l" defTabSz="954209" rtl="0" eaLnBrk="1" latinLnBrk="0" hangingPunct="1">
      <a:defRPr kumimoji="1" sz="1893" kern="1200">
        <a:solidFill>
          <a:schemeClr val="tx1"/>
        </a:solidFill>
        <a:latin typeface="+mn-lt"/>
        <a:ea typeface="+mn-ea"/>
        <a:cs typeface="+mn-cs"/>
      </a:defRPr>
    </a:lvl4pPr>
    <a:lvl5pPr marL="1908416" algn="l" defTabSz="954209" rtl="0" eaLnBrk="1" latinLnBrk="0" hangingPunct="1">
      <a:defRPr kumimoji="1" sz="1893" kern="1200">
        <a:solidFill>
          <a:schemeClr val="tx1"/>
        </a:solidFill>
        <a:latin typeface="+mn-lt"/>
        <a:ea typeface="+mn-ea"/>
        <a:cs typeface="+mn-cs"/>
      </a:defRPr>
    </a:lvl5pPr>
    <a:lvl6pPr marL="2385520" algn="l" defTabSz="954209" rtl="0" eaLnBrk="1" latinLnBrk="0" hangingPunct="1">
      <a:defRPr kumimoji="1" sz="1893" kern="1200">
        <a:solidFill>
          <a:schemeClr val="tx1"/>
        </a:solidFill>
        <a:latin typeface="+mn-lt"/>
        <a:ea typeface="+mn-ea"/>
        <a:cs typeface="+mn-cs"/>
      </a:defRPr>
    </a:lvl6pPr>
    <a:lvl7pPr marL="2862625" algn="l" defTabSz="954209" rtl="0" eaLnBrk="1" latinLnBrk="0" hangingPunct="1">
      <a:defRPr kumimoji="1" sz="1893" kern="1200">
        <a:solidFill>
          <a:schemeClr val="tx1"/>
        </a:solidFill>
        <a:latin typeface="+mn-lt"/>
        <a:ea typeface="+mn-ea"/>
        <a:cs typeface="+mn-cs"/>
      </a:defRPr>
    </a:lvl7pPr>
    <a:lvl8pPr marL="3339730" algn="l" defTabSz="954209" rtl="0" eaLnBrk="1" latinLnBrk="0" hangingPunct="1">
      <a:defRPr kumimoji="1" sz="1893" kern="1200">
        <a:solidFill>
          <a:schemeClr val="tx1"/>
        </a:solidFill>
        <a:latin typeface="+mn-lt"/>
        <a:ea typeface="+mn-ea"/>
        <a:cs typeface="+mn-cs"/>
      </a:defRPr>
    </a:lvl8pPr>
    <a:lvl9pPr marL="3816833" algn="l" defTabSz="954209" rtl="0" eaLnBrk="1" latinLnBrk="0" hangingPunct="1">
      <a:defRPr kumimoji="1" sz="189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08" userDrawn="1">
          <p15:clr>
            <a:srgbClr val="A4A3A4"/>
          </p15:clr>
        </p15:guide>
        <p15:guide id="2" pos="21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CCA6"/>
    <a:srgbClr val="004070"/>
    <a:srgbClr val="073F69"/>
    <a:srgbClr val="D3F1FD"/>
    <a:srgbClr val="DEF5FE"/>
    <a:srgbClr val="ECF9FE"/>
    <a:srgbClr val="A50021"/>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03" autoAdjust="0"/>
    <p:restoredTop sz="96834" autoAdjust="0"/>
  </p:normalViewPr>
  <p:slideViewPr>
    <p:cSldViewPr>
      <p:cViewPr varScale="1">
        <p:scale>
          <a:sx n="92" d="100"/>
          <a:sy n="92" d="100"/>
        </p:scale>
        <p:origin x="3354" y="66"/>
      </p:cViewPr>
      <p:guideLst>
        <p:guide orient="horz" pos="3108"/>
        <p:guide pos="2155"/>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3713"/>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26" tIns="45713" rIns="91426" bIns="45713" rtlCol="0"/>
          <a:lstStyle>
            <a:lvl1pPr algn="r">
              <a:defRPr sz="1200"/>
            </a:lvl1pPr>
          </a:lstStyle>
          <a:p>
            <a:fld id="{8AC43DEB-D56B-4AF7-85ED-4D16144899C4}" type="datetimeFigureOut">
              <a:rPr kumimoji="1" lang="ja-JP" altLang="en-US" smtClean="0"/>
              <a:t>2025/1/8</a:t>
            </a:fld>
            <a:endParaRPr kumimoji="1" lang="ja-JP" altLang="en-US"/>
          </a:p>
        </p:txBody>
      </p:sp>
      <p:sp>
        <p:nvSpPr>
          <p:cNvPr id="4" name="スライド イメージ プレースホルダー 3"/>
          <p:cNvSpPr>
            <a:spLocks noGrp="1" noRot="1" noChangeAspect="1"/>
          </p:cNvSpPr>
          <p:nvPr>
            <p:ph type="sldImg" idx="2"/>
          </p:nvPr>
        </p:nvSpPr>
        <p:spPr>
          <a:xfrm>
            <a:off x="2085975" y="739775"/>
            <a:ext cx="2563813" cy="3700463"/>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3101" y="4686300"/>
            <a:ext cx="5389563" cy="4440238"/>
          </a:xfrm>
          <a:prstGeom prst="rect">
            <a:avLst/>
          </a:prstGeom>
        </p:spPr>
        <p:txBody>
          <a:bodyPr vert="horz" lIns="91426" tIns="45713" rIns="91426"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013"/>
            <a:ext cx="2919413" cy="493712"/>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26" tIns="45713" rIns="91426" bIns="45713" rtlCol="0" anchor="b"/>
          <a:lstStyle>
            <a:lvl1pPr algn="r">
              <a:defRPr sz="1200"/>
            </a:lvl1pPr>
          </a:lstStyle>
          <a:p>
            <a:fld id="{FF01BDF8-E00C-4A93-A631-1E009411AA7F}" type="slidenum">
              <a:rPr kumimoji="1" lang="ja-JP" altLang="en-US" smtClean="0"/>
              <a:t>‹#›</a:t>
            </a:fld>
            <a:endParaRPr kumimoji="1" lang="ja-JP" altLang="en-US"/>
          </a:p>
        </p:txBody>
      </p:sp>
    </p:spTree>
    <p:extLst>
      <p:ext uri="{BB962C8B-B14F-4D97-AF65-F5344CB8AC3E}">
        <p14:creationId xmlns:p14="http://schemas.microsoft.com/office/powerpoint/2010/main" val="1113632789"/>
      </p:ext>
    </p:extLst>
  </p:cSld>
  <p:clrMap bg1="lt1" tx1="dk1" bg2="lt2" tx2="dk2" accent1="accent1" accent2="accent2" accent3="accent3" accent4="accent4" accent5="accent5" accent6="accent6" hlink="hlink" folHlink="folHlink"/>
  <p:notesStyle>
    <a:lvl1pPr marL="0" algn="l" defTabSz="836671" rtl="0" eaLnBrk="1" latinLnBrk="0" hangingPunct="1">
      <a:defRPr kumimoji="1" sz="1096" kern="1200">
        <a:solidFill>
          <a:schemeClr val="tx1"/>
        </a:solidFill>
        <a:latin typeface="+mn-lt"/>
        <a:ea typeface="+mn-ea"/>
        <a:cs typeface="+mn-cs"/>
      </a:defRPr>
    </a:lvl1pPr>
    <a:lvl2pPr marL="418336" algn="l" defTabSz="836671" rtl="0" eaLnBrk="1" latinLnBrk="0" hangingPunct="1">
      <a:defRPr kumimoji="1" sz="1096" kern="1200">
        <a:solidFill>
          <a:schemeClr val="tx1"/>
        </a:solidFill>
        <a:latin typeface="+mn-lt"/>
        <a:ea typeface="+mn-ea"/>
        <a:cs typeface="+mn-cs"/>
      </a:defRPr>
    </a:lvl2pPr>
    <a:lvl3pPr marL="836671" algn="l" defTabSz="836671" rtl="0" eaLnBrk="1" latinLnBrk="0" hangingPunct="1">
      <a:defRPr kumimoji="1" sz="1096" kern="1200">
        <a:solidFill>
          <a:schemeClr val="tx1"/>
        </a:solidFill>
        <a:latin typeface="+mn-lt"/>
        <a:ea typeface="+mn-ea"/>
        <a:cs typeface="+mn-cs"/>
      </a:defRPr>
    </a:lvl3pPr>
    <a:lvl4pPr marL="1255006" algn="l" defTabSz="836671" rtl="0" eaLnBrk="1" latinLnBrk="0" hangingPunct="1">
      <a:defRPr kumimoji="1" sz="1096" kern="1200">
        <a:solidFill>
          <a:schemeClr val="tx1"/>
        </a:solidFill>
        <a:latin typeface="+mn-lt"/>
        <a:ea typeface="+mn-ea"/>
        <a:cs typeface="+mn-cs"/>
      </a:defRPr>
    </a:lvl4pPr>
    <a:lvl5pPr marL="1673341" algn="l" defTabSz="836671" rtl="0" eaLnBrk="1" latinLnBrk="0" hangingPunct="1">
      <a:defRPr kumimoji="1" sz="1096" kern="1200">
        <a:solidFill>
          <a:schemeClr val="tx1"/>
        </a:solidFill>
        <a:latin typeface="+mn-lt"/>
        <a:ea typeface="+mn-ea"/>
        <a:cs typeface="+mn-cs"/>
      </a:defRPr>
    </a:lvl5pPr>
    <a:lvl6pPr marL="2091677" algn="l" defTabSz="836671" rtl="0" eaLnBrk="1" latinLnBrk="0" hangingPunct="1">
      <a:defRPr kumimoji="1" sz="1096" kern="1200">
        <a:solidFill>
          <a:schemeClr val="tx1"/>
        </a:solidFill>
        <a:latin typeface="+mn-lt"/>
        <a:ea typeface="+mn-ea"/>
        <a:cs typeface="+mn-cs"/>
      </a:defRPr>
    </a:lvl6pPr>
    <a:lvl7pPr marL="2510012" algn="l" defTabSz="836671" rtl="0" eaLnBrk="1" latinLnBrk="0" hangingPunct="1">
      <a:defRPr kumimoji="1" sz="1096" kern="1200">
        <a:solidFill>
          <a:schemeClr val="tx1"/>
        </a:solidFill>
        <a:latin typeface="+mn-lt"/>
        <a:ea typeface="+mn-ea"/>
        <a:cs typeface="+mn-cs"/>
      </a:defRPr>
    </a:lvl7pPr>
    <a:lvl8pPr marL="2928347" algn="l" defTabSz="836671" rtl="0" eaLnBrk="1" latinLnBrk="0" hangingPunct="1">
      <a:defRPr kumimoji="1" sz="1096" kern="1200">
        <a:solidFill>
          <a:schemeClr val="tx1"/>
        </a:solidFill>
        <a:latin typeface="+mn-lt"/>
        <a:ea typeface="+mn-ea"/>
        <a:cs typeface="+mn-cs"/>
      </a:defRPr>
    </a:lvl8pPr>
    <a:lvl9pPr marL="3346682" algn="l" defTabSz="836671" rtl="0" eaLnBrk="1" latinLnBrk="0" hangingPunct="1">
      <a:defRPr kumimoji="1" sz="109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85975" y="739775"/>
            <a:ext cx="2563813" cy="3700463"/>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defTabSz="954062">
              <a:defRPr/>
            </a:pPr>
            <a:fld id="{38806B5A-7E21-4390-96CC-B3C6FA6E5A48}" type="slidenum">
              <a:rPr lang="ja-JP" altLang="en-US">
                <a:solidFill>
                  <a:prstClr val="black"/>
                </a:solidFill>
                <a:latin typeface="Calibri"/>
                <a:ea typeface="ＭＳ Ｐゴシック" panose="020B0600070205080204" pitchFamily="50" charset="-128"/>
              </a:rPr>
              <a:pPr defTabSz="954062">
                <a:defRPr/>
              </a:pPr>
              <a:t>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4903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54062">
              <a:defRPr/>
            </a:pPr>
            <a:fld id="{FF01BDF8-E00C-4A93-A631-1E009411AA7F}" type="slidenum">
              <a:rPr lang="ja-JP" altLang="en-US">
                <a:solidFill>
                  <a:prstClr val="black"/>
                </a:solidFill>
                <a:latin typeface="Calibri"/>
                <a:ea typeface="ＭＳ Ｐゴシック" panose="020B0600070205080204" pitchFamily="50" charset="-128"/>
              </a:rPr>
              <a:pPr defTabSz="954062">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471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3041" y="3064461"/>
            <a:ext cx="5814457" cy="2114522"/>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6083" y="5590011"/>
            <a:ext cx="4788378" cy="2520985"/>
          </a:xfrm>
        </p:spPr>
        <p:txBody>
          <a:bodyPr/>
          <a:lstStyle>
            <a:lvl1pPr marL="0" indent="0" algn="ctr">
              <a:buNone/>
              <a:defRPr>
                <a:solidFill>
                  <a:schemeClr val="tx1">
                    <a:tint val="75000"/>
                  </a:schemeClr>
                </a:solidFill>
              </a:defRPr>
            </a:lvl1pPr>
            <a:lvl2pPr marL="478808" indent="0" algn="ctr">
              <a:buNone/>
              <a:defRPr>
                <a:solidFill>
                  <a:schemeClr val="tx1">
                    <a:tint val="75000"/>
                  </a:schemeClr>
                </a:solidFill>
              </a:defRPr>
            </a:lvl2pPr>
            <a:lvl3pPr marL="957617" indent="0" algn="ctr">
              <a:buNone/>
              <a:defRPr>
                <a:solidFill>
                  <a:schemeClr val="tx1">
                    <a:tint val="75000"/>
                  </a:schemeClr>
                </a:solidFill>
              </a:defRPr>
            </a:lvl3pPr>
            <a:lvl4pPr marL="1436424" indent="0" algn="ctr">
              <a:buNone/>
              <a:defRPr>
                <a:solidFill>
                  <a:schemeClr val="tx1">
                    <a:tint val="75000"/>
                  </a:schemeClr>
                </a:solidFill>
              </a:defRPr>
            </a:lvl4pPr>
            <a:lvl5pPr marL="1915231" indent="0" algn="ctr">
              <a:buNone/>
              <a:defRPr>
                <a:solidFill>
                  <a:schemeClr val="tx1">
                    <a:tint val="75000"/>
                  </a:schemeClr>
                </a:solidFill>
              </a:defRPr>
            </a:lvl5pPr>
            <a:lvl6pPr marL="2394038" indent="0" algn="ctr">
              <a:buNone/>
              <a:defRPr>
                <a:solidFill>
                  <a:schemeClr val="tx1">
                    <a:tint val="75000"/>
                  </a:schemeClr>
                </a:solidFill>
              </a:defRPr>
            </a:lvl6pPr>
            <a:lvl7pPr marL="2872848" indent="0" algn="ctr">
              <a:buNone/>
              <a:defRPr>
                <a:solidFill>
                  <a:schemeClr val="tx1">
                    <a:tint val="75000"/>
                  </a:schemeClr>
                </a:solidFill>
              </a:defRPr>
            </a:lvl7pPr>
            <a:lvl8pPr marL="3351656" indent="0" algn="ctr">
              <a:buNone/>
              <a:defRPr>
                <a:solidFill>
                  <a:schemeClr val="tx1">
                    <a:tint val="75000"/>
                  </a:schemeClr>
                </a:solidFill>
              </a:defRPr>
            </a:lvl8pPr>
            <a:lvl9pPr marL="3830463"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59390" y="395051"/>
            <a:ext cx="1539121" cy="841698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028" y="395051"/>
            <a:ext cx="4503354" cy="841698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0356" y="6339000"/>
            <a:ext cx="5814457" cy="1959244"/>
          </a:xfrm>
        </p:spPr>
        <p:txBody>
          <a:bodyPr anchor="t"/>
          <a:lstStyle>
            <a:lvl1pPr algn="l">
              <a:defRPr sz="41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0356" y="4181095"/>
            <a:ext cx="5814457" cy="2157908"/>
          </a:xfrm>
        </p:spPr>
        <p:txBody>
          <a:bodyPr anchor="b"/>
          <a:lstStyle>
            <a:lvl1pPr marL="0" indent="0">
              <a:buNone/>
              <a:defRPr sz="2100">
                <a:solidFill>
                  <a:schemeClr val="tx1">
                    <a:tint val="75000"/>
                  </a:schemeClr>
                </a:solidFill>
              </a:defRPr>
            </a:lvl1pPr>
            <a:lvl2pPr marL="478808" indent="0">
              <a:buNone/>
              <a:defRPr sz="1900">
                <a:solidFill>
                  <a:schemeClr val="tx1">
                    <a:tint val="75000"/>
                  </a:schemeClr>
                </a:solidFill>
              </a:defRPr>
            </a:lvl2pPr>
            <a:lvl3pPr marL="957617" indent="0">
              <a:buNone/>
              <a:defRPr sz="1600">
                <a:solidFill>
                  <a:schemeClr val="tx1">
                    <a:tint val="75000"/>
                  </a:schemeClr>
                </a:solidFill>
              </a:defRPr>
            </a:lvl3pPr>
            <a:lvl4pPr marL="1436424" indent="0">
              <a:buNone/>
              <a:defRPr sz="1500">
                <a:solidFill>
                  <a:schemeClr val="tx1">
                    <a:tint val="75000"/>
                  </a:schemeClr>
                </a:solidFill>
              </a:defRPr>
            </a:lvl4pPr>
            <a:lvl5pPr marL="1915231" indent="0">
              <a:buNone/>
              <a:defRPr sz="1500">
                <a:solidFill>
                  <a:schemeClr val="tx1">
                    <a:tint val="75000"/>
                  </a:schemeClr>
                </a:solidFill>
              </a:defRPr>
            </a:lvl5pPr>
            <a:lvl6pPr marL="2394038" indent="0">
              <a:buNone/>
              <a:defRPr sz="1500">
                <a:solidFill>
                  <a:schemeClr val="tx1">
                    <a:tint val="75000"/>
                  </a:schemeClr>
                </a:solidFill>
              </a:defRPr>
            </a:lvl6pPr>
            <a:lvl7pPr marL="2872848" indent="0">
              <a:buNone/>
              <a:defRPr sz="1500">
                <a:solidFill>
                  <a:schemeClr val="tx1">
                    <a:tint val="75000"/>
                  </a:schemeClr>
                </a:solidFill>
              </a:defRPr>
            </a:lvl7pPr>
            <a:lvl8pPr marL="3351656" indent="0">
              <a:buNone/>
              <a:defRPr sz="1500">
                <a:solidFill>
                  <a:schemeClr val="tx1">
                    <a:tint val="75000"/>
                  </a:schemeClr>
                </a:solidFill>
              </a:defRPr>
            </a:lvl8pPr>
            <a:lvl9pPr marL="3830463" indent="0">
              <a:buNone/>
              <a:defRPr sz="15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029" y="2301773"/>
            <a:ext cx="3021237" cy="6510261"/>
          </a:xfrm>
        </p:spPr>
        <p:txBody>
          <a:bodyPr/>
          <a:lstStyle>
            <a:lvl1pPr>
              <a:defRPr sz="28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77276" y="2301773"/>
            <a:ext cx="3021237" cy="6510261"/>
          </a:xfrm>
        </p:spPr>
        <p:txBody>
          <a:bodyPr/>
          <a:lstStyle>
            <a:lvl1pPr>
              <a:defRPr sz="28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028" y="2208146"/>
            <a:ext cx="3022426" cy="920251"/>
          </a:xfrm>
        </p:spPr>
        <p:txBody>
          <a:bodyPr anchor="b"/>
          <a:lstStyle>
            <a:lvl1pPr marL="0" indent="0">
              <a:buNone/>
              <a:defRPr sz="2500" b="1"/>
            </a:lvl1pPr>
            <a:lvl2pPr marL="478808" indent="0">
              <a:buNone/>
              <a:defRPr sz="2100" b="1"/>
            </a:lvl2pPr>
            <a:lvl3pPr marL="957617" indent="0">
              <a:buNone/>
              <a:defRPr sz="1900" b="1"/>
            </a:lvl3pPr>
            <a:lvl4pPr marL="1436424" indent="0">
              <a:buNone/>
              <a:defRPr sz="1600" b="1"/>
            </a:lvl4pPr>
            <a:lvl5pPr marL="1915231" indent="0">
              <a:buNone/>
              <a:defRPr sz="1600" b="1"/>
            </a:lvl5pPr>
            <a:lvl6pPr marL="2394038" indent="0">
              <a:buNone/>
              <a:defRPr sz="1600" b="1"/>
            </a:lvl6pPr>
            <a:lvl7pPr marL="2872848" indent="0">
              <a:buNone/>
              <a:defRPr sz="1600" b="1"/>
            </a:lvl7pPr>
            <a:lvl8pPr marL="3351656" indent="0">
              <a:buNone/>
              <a:defRPr sz="1600" b="1"/>
            </a:lvl8pPr>
            <a:lvl9pPr marL="3830463"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028" y="3128399"/>
            <a:ext cx="3022426" cy="5683635"/>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74903" y="2208146"/>
            <a:ext cx="3023613" cy="920251"/>
          </a:xfrm>
        </p:spPr>
        <p:txBody>
          <a:bodyPr anchor="b"/>
          <a:lstStyle>
            <a:lvl1pPr marL="0" indent="0">
              <a:buNone/>
              <a:defRPr sz="2500" b="1"/>
            </a:lvl1pPr>
            <a:lvl2pPr marL="478808" indent="0">
              <a:buNone/>
              <a:defRPr sz="2100" b="1"/>
            </a:lvl2pPr>
            <a:lvl3pPr marL="957617" indent="0">
              <a:buNone/>
              <a:defRPr sz="1900" b="1"/>
            </a:lvl3pPr>
            <a:lvl4pPr marL="1436424" indent="0">
              <a:buNone/>
              <a:defRPr sz="1600" b="1"/>
            </a:lvl4pPr>
            <a:lvl5pPr marL="1915231" indent="0">
              <a:buNone/>
              <a:defRPr sz="1600" b="1"/>
            </a:lvl5pPr>
            <a:lvl6pPr marL="2394038" indent="0">
              <a:buNone/>
              <a:defRPr sz="1600" b="1"/>
            </a:lvl6pPr>
            <a:lvl7pPr marL="2872848" indent="0">
              <a:buNone/>
              <a:defRPr sz="1600" b="1"/>
            </a:lvl7pPr>
            <a:lvl8pPr marL="3351656" indent="0">
              <a:buNone/>
              <a:defRPr sz="1600" b="1"/>
            </a:lvl8pPr>
            <a:lvl9pPr marL="3830463"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74903" y="3128399"/>
            <a:ext cx="3023613" cy="5683635"/>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2025/1/8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2025/1/8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2025/1/8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028" y="392762"/>
            <a:ext cx="2250490" cy="1671523"/>
          </a:xfrm>
        </p:spPr>
        <p:txBody>
          <a:bodyPr anchor="b"/>
          <a:lstStyle>
            <a:lvl1pPr algn="l">
              <a:defRPr sz="21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74462" y="392766"/>
            <a:ext cx="3824050" cy="8419270"/>
          </a:xfrm>
        </p:spPr>
        <p:txBody>
          <a:bodyPr/>
          <a:lstStyle>
            <a:lvl1pPr>
              <a:defRPr sz="3400"/>
            </a:lvl1pPr>
            <a:lvl2pPr>
              <a:defRPr sz="28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028" y="2064287"/>
            <a:ext cx="2250490" cy="6747747"/>
          </a:xfrm>
        </p:spPr>
        <p:txBody>
          <a:bodyPr/>
          <a:lstStyle>
            <a:lvl1pPr marL="0" indent="0">
              <a:buNone/>
              <a:defRPr sz="1500"/>
            </a:lvl1pPr>
            <a:lvl2pPr marL="478808" indent="0">
              <a:buNone/>
              <a:defRPr sz="1300"/>
            </a:lvl2pPr>
            <a:lvl3pPr marL="957617" indent="0">
              <a:buNone/>
              <a:defRPr sz="900"/>
            </a:lvl3pPr>
            <a:lvl4pPr marL="1436424" indent="0">
              <a:buNone/>
              <a:defRPr sz="900"/>
            </a:lvl4pPr>
            <a:lvl5pPr marL="1915231" indent="0">
              <a:buNone/>
              <a:defRPr sz="900"/>
            </a:lvl5pPr>
            <a:lvl6pPr marL="2394038" indent="0">
              <a:buNone/>
              <a:defRPr sz="900"/>
            </a:lvl6pPr>
            <a:lvl7pPr marL="2872848" indent="0">
              <a:buNone/>
              <a:defRPr sz="900"/>
            </a:lvl7pPr>
            <a:lvl8pPr marL="3351656" indent="0">
              <a:buNone/>
              <a:defRPr sz="900"/>
            </a:lvl8pPr>
            <a:lvl9pPr marL="3830463"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0794" y="6905309"/>
            <a:ext cx="4104323" cy="815211"/>
          </a:xfrm>
        </p:spPr>
        <p:txBody>
          <a:bodyPr anchor="b"/>
          <a:lstStyle>
            <a:lvl1pPr algn="l">
              <a:defRPr sz="21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0794" y="881431"/>
            <a:ext cx="4104323" cy="5918835"/>
          </a:xfrm>
        </p:spPr>
        <p:txBody>
          <a:bodyPr/>
          <a:lstStyle>
            <a:lvl1pPr marL="0" indent="0">
              <a:buNone/>
              <a:defRPr sz="3400"/>
            </a:lvl1pPr>
            <a:lvl2pPr marL="478808" indent="0">
              <a:buNone/>
              <a:defRPr sz="2800"/>
            </a:lvl2pPr>
            <a:lvl3pPr marL="957617" indent="0">
              <a:buNone/>
              <a:defRPr sz="2500"/>
            </a:lvl3pPr>
            <a:lvl4pPr marL="1436424" indent="0">
              <a:buNone/>
              <a:defRPr sz="2100"/>
            </a:lvl4pPr>
            <a:lvl5pPr marL="1915231" indent="0">
              <a:buNone/>
              <a:defRPr sz="2100"/>
            </a:lvl5pPr>
            <a:lvl6pPr marL="2394038" indent="0">
              <a:buNone/>
              <a:defRPr sz="2100"/>
            </a:lvl6pPr>
            <a:lvl7pPr marL="2872848" indent="0">
              <a:buNone/>
              <a:defRPr sz="2100"/>
            </a:lvl7pPr>
            <a:lvl8pPr marL="3351656" indent="0">
              <a:buNone/>
              <a:defRPr sz="2100"/>
            </a:lvl8pPr>
            <a:lvl9pPr marL="3830463" indent="0">
              <a:buNone/>
              <a:defRPr sz="2100"/>
            </a:lvl9pPr>
          </a:lstStyle>
          <a:p>
            <a:endParaRPr kumimoji="1" lang="ja-JP" altLang="en-US"/>
          </a:p>
        </p:txBody>
      </p:sp>
      <p:sp>
        <p:nvSpPr>
          <p:cNvPr id="4" name="テキスト プレースホルダ 3"/>
          <p:cNvSpPr>
            <a:spLocks noGrp="1"/>
          </p:cNvSpPr>
          <p:nvPr>
            <p:ph type="body" sz="half" idx="2"/>
          </p:nvPr>
        </p:nvSpPr>
        <p:spPr>
          <a:xfrm>
            <a:off x="1340794" y="7720519"/>
            <a:ext cx="4104323" cy="1157734"/>
          </a:xfrm>
        </p:spPr>
        <p:txBody>
          <a:bodyPr/>
          <a:lstStyle>
            <a:lvl1pPr marL="0" indent="0">
              <a:buNone/>
              <a:defRPr sz="1500"/>
            </a:lvl1pPr>
            <a:lvl2pPr marL="478808" indent="0">
              <a:buNone/>
              <a:defRPr sz="1300"/>
            </a:lvl2pPr>
            <a:lvl3pPr marL="957617" indent="0">
              <a:buNone/>
              <a:defRPr sz="900"/>
            </a:lvl3pPr>
            <a:lvl4pPr marL="1436424" indent="0">
              <a:buNone/>
              <a:defRPr sz="900"/>
            </a:lvl4pPr>
            <a:lvl5pPr marL="1915231" indent="0">
              <a:buNone/>
              <a:defRPr sz="900"/>
            </a:lvl5pPr>
            <a:lvl6pPr marL="2394038" indent="0">
              <a:buNone/>
              <a:defRPr sz="900"/>
            </a:lvl6pPr>
            <a:lvl7pPr marL="2872848" indent="0">
              <a:buNone/>
              <a:defRPr sz="900"/>
            </a:lvl7pPr>
            <a:lvl8pPr marL="3351656" indent="0">
              <a:buNone/>
              <a:defRPr sz="900"/>
            </a:lvl8pPr>
            <a:lvl9pPr marL="3830463"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028" y="395049"/>
            <a:ext cx="6156484" cy="1644122"/>
          </a:xfrm>
          <a:prstGeom prst="rect">
            <a:avLst/>
          </a:prstGeom>
        </p:spPr>
        <p:txBody>
          <a:bodyPr vert="horz" lIns="95766" tIns="47883" rIns="95766" bIns="47883"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028" y="2301773"/>
            <a:ext cx="6156484" cy="6510261"/>
          </a:xfrm>
          <a:prstGeom prst="rect">
            <a:avLst/>
          </a:prstGeom>
        </p:spPr>
        <p:txBody>
          <a:bodyPr vert="horz" lIns="95766" tIns="47883" rIns="95766" bIns="4788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028" y="9143142"/>
            <a:ext cx="1596126" cy="525205"/>
          </a:xfrm>
          <a:prstGeom prst="rect">
            <a:avLst/>
          </a:prstGeom>
        </p:spPr>
        <p:txBody>
          <a:bodyPr vert="horz" lIns="95766" tIns="47883" rIns="95766" bIns="47883" rtlCol="0" anchor="ctr"/>
          <a:lstStyle>
            <a:lvl1pPr algn="l">
              <a:defRPr sz="1300">
                <a:solidFill>
                  <a:schemeClr val="tx1">
                    <a:tint val="75000"/>
                  </a:schemeClr>
                </a:solidFill>
              </a:defRPr>
            </a:lvl1pPr>
          </a:lstStyle>
          <a:p>
            <a:fld id="{E90ED720-0104-4369-84BC-D37694168613}" type="datetimeFigureOut">
              <a:rPr kumimoji="1" lang="ja-JP" altLang="en-US" smtClean="0"/>
              <a:t>2025/1/8</a:t>
            </a:fld>
            <a:endParaRPr kumimoji="1" lang="ja-JP" altLang="en-US"/>
          </a:p>
        </p:txBody>
      </p:sp>
      <p:sp>
        <p:nvSpPr>
          <p:cNvPr id="5" name="フッター プレースホルダ 4"/>
          <p:cNvSpPr>
            <a:spLocks noGrp="1"/>
          </p:cNvSpPr>
          <p:nvPr>
            <p:ph type="ftr" sz="quarter" idx="3"/>
          </p:nvPr>
        </p:nvSpPr>
        <p:spPr>
          <a:xfrm>
            <a:off x="2337187" y="9143142"/>
            <a:ext cx="2166169" cy="525205"/>
          </a:xfrm>
          <a:prstGeom prst="rect">
            <a:avLst/>
          </a:prstGeom>
        </p:spPr>
        <p:txBody>
          <a:bodyPr vert="horz" lIns="95766" tIns="47883" rIns="95766" bIns="47883"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02385" y="9143142"/>
            <a:ext cx="1596126" cy="525205"/>
          </a:xfrm>
          <a:prstGeom prst="rect">
            <a:avLst/>
          </a:prstGeom>
        </p:spPr>
        <p:txBody>
          <a:bodyPr vert="horz" lIns="95766" tIns="47883" rIns="95766" bIns="47883" rtlCol="0" anchor="ctr"/>
          <a:lstStyle>
            <a:lvl1pPr algn="r">
              <a:defRPr sz="13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7617" rtl="0" eaLnBrk="1" latinLnBrk="0" hangingPunct="1">
        <a:spcBef>
          <a:spcPct val="0"/>
        </a:spcBef>
        <a:buNone/>
        <a:defRPr kumimoji="1" sz="4600" kern="1200">
          <a:solidFill>
            <a:schemeClr val="tx1"/>
          </a:solidFill>
          <a:latin typeface="+mj-lt"/>
          <a:ea typeface="+mj-ea"/>
          <a:cs typeface="+mj-cs"/>
        </a:defRPr>
      </a:lvl1pPr>
    </p:titleStyle>
    <p:bodyStyle>
      <a:lvl1pPr marL="359106" indent="-359106" algn="l" defTabSz="957617" rtl="0" eaLnBrk="1" latinLnBrk="0" hangingPunct="1">
        <a:spcBef>
          <a:spcPct val="20000"/>
        </a:spcBef>
        <a:buFont typeface="Arial" pitchFamily="34" charset="0"/>
        <a:buChar char="•"/>
        <a:defRPr kumimoji="1" sz="3400" kern="1200">
          <a:solidFill>
            <a:schemeClr val="tx1"/>
          </a:solidFill>
          <a:latin typeface="+mn-lt"/>
          <a:ea typeface="+mn-ea"/>
          <a:cs typeface="+mn-cs"/>
        </a:defRPr>
      </a:lvl1pPr>
      <a:lvl2pPr marL="778062" indent="-299254" algn="l" defTabSz="957617"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97020" indent="-239404" algn="l" defTabSz="957617"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75828" indent="-239404" algn="l" defTabSz="957617"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54636" indent="-239404" algn="l" defTabSz="957617"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633443" indent="-239404" algn="l" defTabSz="957617"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112251" indent="-239404" algn="l" defTabSz="957617"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91060" indent="-239404" algn="l" defTabSz="957617"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69868" indent="-239404" algn="l" defTabSz="957617"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7617" rtl="0" eaLnBrk="1" latinLnBrk="0" hangingPunct="1">
        <a:defRPr kumimoji="1" sz="1900" kern="1200">
          <a:solidFill>
            <a:schemeClr val="tx1"/>
          </a:solidFill>
          <a:latin typeface="+mn-lt"/>
          <a:ea typeface="+mn-ea"/>
          <a:cs typeface="+mn-cs"/>
        </a:defRPr>
      </a:lvl1pPr>
      <a:lvl2pPr marL="478808" algn="l" defTabSz="957617" rtl="0" eaLnBrk="1" latinLnBrk="0" hangingPunct="1">
        <a:defRPr kumimoji="1" sz="1900" kern="1200">
          <a:solidFill>
            <a:schemeClr val="tx1"/>
          </a:solidFill>
          <a:latin typeface="+mn-lt"/>
          <a:ea typeface="+mn-ea"/>
          <a:cs typeface="+mn-cs"/>
        </a:defRPr>
      </a:lvl2pPr>
      <a:lvl3pPr marL="957617" algn="l" defTabSz="957617" rtl="0" eaLnBrk="1" latinLnBrk="0" hangingPunct="1">
        <a:defRPr kumimoji="1" sz="1900" kern="1200">
          <a:solidFill>
            <a:schemeClr val="tx1"/>
          </a:solidFill>
          <a:latin typeface="+mn-lt"/>
          <a:ea typeface="+mn-ea"/>
          <a:cs typeface="+mn-cs"/>
        </a:defRPr>
      </a:lvl3pPr>
      <a:lvl4pPr marL="1436424" algn="l" defTabSz="957617" rtl="0" eaLnBrk="1" latinLnBrk="0" hangingPunct="1">
        <a:defRPr kumimoji="1" sz="1900" kern="1200">
          <a:solidFill>
            <a:schemeClr val="tx1"/>
          </a:solidFill>
          <a:latin typeface="+mn-lt"/>
          <a:ea typeface="+mn-ea"/>
          <a:cs typeface="+mn-cs"/>
        </a:defRPr>
      </a:lvl4pPr>
      <a:lvl5pPr marL="1915231" algn="l" defTabSz="957617" rtl="0" eaLnBrk="1" latinLnBrk="0" hangingPunct="1">
        <a:defRPr kumimoji="1" sz="1900" kern="1200">
          <a:solidFill>
            <a:schemeClr val="tx1"/>
          </a:solidFill>
          <a:latin typeface="+mn-lt"/>
          <a:ea typeface="+mn-ea"/>
          <a:cs typeface="+mn-cs"/>
        </a:defRPr>
      </a:lvl5pPr>
      <a:lvl6pPr marL="2394038" algn="l" defTabSz="957617" rtl="0" eaLnBrk="1" latinLnBrk="0" hangingPunct="1">
        <a:defRPr kumimoji="1" sz="1900" kern="1200">
          <a:solidFill>
            <a:schemeClr val="tx1"/>
          </a:solidFill>
          <a:latin typeface="+mn-lt"/>
          <a:ea typeface="+mn-ea"/>
          <a:cs typeface="+mn-cs"/>
        </a:defRPr>
      </a:lvl6pPr>
      <a:lvl7pPr marL="2872848" algn="l" defTabSz="957617" rtl="0" eaLnBrk="1" latinLnBrk="0" hangingPunct="1">
        <a:defRPr kumimoji="1" sz="1900" kern="1200">
          <a:solidFill>
            <a:schemeClr val="tx1"/>
          </a:solidFill>
          <a:latin typeface="+mn-lt"/>
          <a:ea typeface="+mn-ea"/>
          <a:cs typeface="+mn-cs"/>
        </a:defRPr>
      </a:lvl7pPr>
      <a:lvl8pPr marL="3351656" algn="l" defTabSz="957617" rtl="0" eaLnBrk="1" latinLnBrk="0" hangingPunct="1">
        <a:defRPr kumimoji="1" sz="1900" kern="1200">
          <a:solidFill>
            <a:schemeClr val="tx1"/>
          </a:solidFill>
          <a:latin typeface="+mn-lt"/>
          <a:ea typeface="+mn-ea"/>
          <a:cs typeface="+mn-cs"/>
        </a:defRPr>
      </a:lvl8pPr>
      <a:lvl9pPr marL="3830463" algn="l" defTabSz="957617"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4" name="角丸四角形 23"/>
          <p:cNvSpPr/>
          <p:nvPr/>
        </p:nvSpPr>
        <p:spPr>
          <a:xfrm>
            <a:off x="121084" y="79845"/>
            <a:ext cx="6614752" cy="885607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marL="0" marR="0" lvl="0" indent="0" algn="ctr" defTabSz="954209" rtl="0" eaLnBrk="1" fontAlgn="auto" latinLnBrk="0" hangingPunct="1">
              <a:lnSpc>
                <a:spcPct val="100000"/>
              </a:lnSpc>
              <a:spcBef>
                <a:spcPts val="0"/>
              </a:spcBef>
              <a:spcAft>
                <a:spcPts val="0"/>
              </a:spcAft>
              <a:buClrTx/>
              <a:buSzTx/>
              <a:buFontTx/>
              <a:buNone/>
              <a:tabLst/>
              <a:defRPr/>
            </a:pPr>
            <a:endParaRPr kumimoji="1" lang="ja-JP" altLang="en-US" sz="1893"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4" name="テキスト ボックス 113"/>
          <p:cNvSpPr txBox="1"/>
          <p:nvPr/>
        </p:nvSpPr>
        <p:spPr>
          <a:xfrm>
            <a:off x="-49117" y="7127578"/>
            <a:ext cx="2808098"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defPPr>
              <a:defRPr lang="ja-JP"/>
            </a:defPPr>
            <a:lvl1pPr>
              <a:defRPr sz="1600" b="1">
                <a:solidFill>
                  <a:srgbClr val="004070"/>
                </a:solidFill>
                <a:latin typeface="メイリオ" pitchFamily="50" charset="-128"/>
                <a:ea typeface="メイリオ" pitchFamily="50" charset="-128"/>
                <a:cs typeface="メイリオ"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4070"/>
                </a:solidFill>
                <a:effectLst/>
                <a:uLnTx/>
                <a:uFillTx/>
                <a:latin typeface="メイリオ" pitchFamily="50" charset="-128"/>
                <a:ea typeface="メイリオ" pitchFamily="50" charset="-128"/>
              </a:rPr>
              <a:t>　</a:t>
            </a:r>
            <a:r>
              <a:rPr kumimoji="1" lang="ja-JP" altLang="en-US" sz="1800" b="1" i="0" u="none" strike="noStrike" kern="1200" cap="none" spc="0" normalizeH="0" baseline="0" noProof="0" dirty="0">
                <a:ln>
                  <a:noFill/>
                </a:ln>
                <a:solidFill>
                  <a:srgbClr val="FF0000"/>
                </a:solidFill>
                <a:effectLst/>
                <a:uLnTx/>
                <a:uFillTx/>
                <a:latin typeface="メイリオ" pitchFamily="50" charset="-128"/>
                <a:ea typeface="メイリオ" pitchFamily="50" charset="-128"/>
              </a:rPr>
              <a:t>訓練受講までの流れ</a:t>
            </a:r>
          </a:p>
        </p:txBody>
      </p:sp>
      <p:sp>
        <p:nvSpPr>
          <p:cNvPr id="57" name="下矢印 56"/>
          <p:cNvSpPr/>
          <p:nvPr/>
        </p:nvSpPr>
        <p:spPr>
          <a:xfrm>
            <a:off x="970695" y="7615533"/>
            <a:ext cx="252000" cy="219935"/>
          </a:xfrm>
          <a:prstGeom prst="downArrow">
            <a:avLst>
              <a:gd name="adj1" fmla="val 51991"/>
              <a:gd name="adj2" fmla="val 4436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t"/>
          <a:lstStyle/>
          <a:p>
            <a:pPr marL="0" marR="0" lvl="0" indent="0" algn="ctr" defTabSz="954209"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55" name="テキスト ボックス 54"/>
          <p:cNvSpPr txBox="1"/>
          <p:nvPr/>
        </p:nvSpPr>
        <p:spPr>
          <a:xfrm>
            <a:off x="5552269" y="9692011"/>
            <a:ext cx="1285660" cy="223289"/>
          </a:xfrm>
          <a:prstGeom prst="rect">
            <a:avLst/>
          </a:prstGeom>
          <a:noFill/>
        </p:spPr>
        <p:txBody>
          <a:bodyPr wrap="square" lIns="83969" tIns="41985" rIns="83969" bIns="41985" rtlCol="0">
            <a:spAutoFit/>
          </a:bodyPr>
          <a:lstStyle/>
          <a:p>
            <a:pPr marL="0" marR="0" lvl="0" indent="0" algn="r" defTabSz="954209"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r>
              <a:rPr kumimoji="1" lang="en-US" altLang="ja-JP" sz="900" b="0" i="0" u="none" strike="noStrike" kern="1200" cap="none" spc="0" normalizeH="0" baseline="0" noProof="0" dirty="0" smtClean="0">
                <a:ln>
                  <a:noFill/>
                </a:ln>
                <a:solidFill>
                  <a:prstClr val="white"/>
                </a:solidFill>
                <a:effectLst/>
                <a:uLnTx/>
                <a:uFillTx/>
                <a:latin typeface="メイリオ" pitchFamily="50" charset="-128"/>
                <a:ea typeface="メイリオ" pitchFamily="50" charset="-128"/>
                <a:cs typeface="メイリオ" pitchFamily="50" charset="-128"/>
              </a:rPr>
              <a:t>2024.</a:t>
            </a:r>
            <a:r>
              <a:rPr lang="en-US" altLang="ja-JP" sz="900" dirty="0" smtClean="0">
                <a:solidFill>
                  <a:prstClr val="white"/>
                </a:solidFill>
                <a:latin typeface="メイリオ" pitchFamily="50" charset="-128"/>
                <a:ea typeface="メイリオ" pitchFamily="50" charset="-128"/>
                <a:cs typeface="メイリオ" pitchFamily="50" charset="-128"/>
              </a:rPr>
              <a:t>12</a:t>
            </a:r>
            <a:r>
              <a:rPr kumimoji="1" lang="ja-JP" altLang="en-US" sz="900" b="0" i="0" u="none" strike="noStrike" kern="1200" cap="none" spc="0" normalizeH="0" baseline="0" noProof="0" dirty="0" smtClean="0">
                <a:ln>
                  <a:noFill/>
                </a:ln>
                <a:solidFill>
                  <a:prstClr val="white"/>
                </a:solidFill>
                <a:effectLst/>
                <a:uLnTx/>
                <a:uFillTx/>
                <a:latin typeface="メイリオ" pitchFamily="50" charset="-128"/>
                <a:ea typeface="メイリオ" pitchFamily="50" charset="-128"/>
                <a:cs typeface="メイリオ" pitchFamily="50" charset="-128"/>
              </a:rPr>
              <a:t>）</a:t>
            </a:r>
            <a:endParaRPr kumimoji="1" lang="en-US" altLang="ja-JP" sz="9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65" name="角丸四角形 64"/>
          <p:cNvSpPr/>
          <p:nvPr/>
        </p:nvSpPr>
        <p:spPr>
          <a:xfrm>
            <a:off x="426931" y="8722638"/>
            <a:ext cx="6276886" cy="2334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t"/>
          <a:lstStyle/>
          <a:p>
            <a:pPr marL="0" marR="0" lvl="0" indent="0" algn="l" defTabSz="954209"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相談内容によっては、少人数からでも受講できるオープンコースのご利用を提案する場合があります。</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cxnSp>
        <p:nvCxnSpPr>
          <p:cNvPr id="138" name="直線コネクタ 137"/>
          <p:cNvCxnSpPr/>
          <p:nvPr/>
        </p:nvCxnSpPr>
        <p:spPr>
          <a:xfrm>
            <a:off x="2379653" y="7276692"/>
            <a:ext cx="4147612" cy="0"/>
          </a:xfrm>
          <a:prstGeom prst="line">
            <a:avLst/>
          </a:prstGeom>
          <a:ln w="19050">
            <a:solidFill>
              <a:srgbClr val="004070"/>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414475" y="7416279"/>
            <a:ext cx="5979838" cy="243060"/>
            <a:chOff x="454748" y="4659132"/>
            <a:chExt cx="5979838" cy="254868"/>
          </a:xfrm>
        </p:grpSpPr>
        <p:sp>
          <p:nvSpPr>
            <p:cNvPr id="51" name="フリーフォーム 50"/>
            <p:cNvSpPr/>
            <p:nvPr/>
          </p:nvSpPr>
          <p:spPr>
            <a:xfrm>
              <a:off x="1765395" y="4659132"/>
              <a:ext cx="4669191" cy="252000"/>
            </a:xfrm>
            <a:custGeom>
              <a:avLst/>
              <a:gdLst>
                <a:gd name="connsiteX0" fmla="*/ 71991 w 431936"/>
                <a:gd name="connsiteY0" fmla="*/ 0 h 5267118"/>
                <a:gd name="connsiteX1" fmla="*/ 359945 w 431936"/>
                <a:gd name="connsiteY1" fmla="*/ 0 h 5267118"/>
                <a:gd name="connsiteX2" fmla="*/ 431936 w 431936"/>
                <a:gd name="connsiteY2" fmla="*/ 71991 h 5267118"/>
                <a:gd name="connsiteX3" fmla="*/ 431936 w 431936"/>
                <a:gd name="connsiteY3" fmla="*/ 5267118 h 5267118"/>
                <a:gd name="connsiteX4" fmla="*/ 431936 w 431936"/>
                <a:gd name="connsiteY4" fmla="*/ 5267118 h 5267118"/>
                <a:gd name="connsiteX5" fmla="*/ 0 w 431936"/>
                <a:gd name="connsiteY5" fmla="*/ 5267118 h 5267118"/>
                <a:gd name="connsiteX6" fmla="*/ 0 w 431936"/>
                <a:gd name="connsiteY6" fmla="*/ 5267118 h 5267118"/>
                <a:gd name="connsiteX7" fmla="*/ 0 w 431936"/>
                <a:gd name="connsiteY7" fmla="*/ 71991 h 5267118"/>
                <a:gd name="connsiteX8" fmla="*/ 71991 w 431936"/>
                <a:gd name="connsiteY8" fmla="*/ 0 h 526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36" h="5267118">
                  <a:moveTo>
                    <a:pt x="431936" y="877877"/>
                  </a:moveTo>
                  <a:lnTo>
                    <a:pt x="431936" y="4389241"/>
                  </a:lnTo>
                  <a:cubicBezTo>
                    <a:pt x="431936" y="4874081"/>
                    <a:pt x="429293" y="5267112"/>
                    <a:pt x="426032" y="5267112"/>
                  </a:cubicBezTo>
                  <a:lnTo>
                    <a:pt x="0" y="5267112"/>
                  </a:lnTo>
                  <a:lnTo>
                    <a:pt x="0" y="5267112"/>
                  </a:lnTo>
                  <a:lnTo>
                    <a:pt x="0" y="6"/>
                  </a:lnTo>
                  <a:lnTo>
                    <a:pt x="0" y="6"/>
                  </a:lnTo>
                  <a:lnTo>
                    <a:pt x="426032" y="6"/>
                  </a:lnTo>
                  <a:cubicBezTo>
                    <a:pt x="429293" y="6"/>
                    <a:pt x="431936" y="393037"/>
                    <a:pt x="431936" y="877877"/>
                  </a:cubicBezTo>
                  <a:close/>
                </a:path>
              </a:pathLst>
            </a:custGeom>
            <a:solidFill>
              <a:schemeClr val="bg1">
                <a:alpha val="90000"/>
              </a:schemeClr>
            </a:solidFill>
            <a:ln>
              <a:solidFill>
                <a:schemeClr val="accent4">
                  <a:lumMod val="60000"/>
                  <a:lumOff val="40000"/>
                </a:schemeClr>
              </a:solidFill>
              <a:miter lim="800000"/>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444" tIns="29873" rIns="29873" bIns="29875" numCol="1" spcCol="1383" anchor="ctr" anchorCtr="0">
              <a:noAutofit/>
            </a:bodyPr>
            <a:lstStyle/>
            <a:p>
              <a:pPr marL="0" marR="0" lvl="1" indent="0" algn="l" defTabSz="444453" rtl="0" eaLnBrk="1" fontAlgn="auto" latinLnBrk="0" hangingPunct="1">
                <a:lnSpc>
                  <a:spcPct val="100000"/>
                </a:lnSpc>
                <a:spcBef>
                  <a:spcPct val="0"/>
                </a:spcBef>
                <a:spcAft>
                  <a:spcPct val="15000"/>
                </a:spcAft>
                <a:buClrTx/>
                <a:buSzTx/>
                <a:buFontTx/>
                <a:buNone/>
                <a:tabLst/>
                <a:defRPr/>
              </a:pPr>
              <a:r>
                <a:rPr kumimoji="1" lang="ja-JP" altLang="en-US"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センター担当者が企業を訪問し、人材育成に関する課題や方策を整理します。</a:t>
              </a:r>
            </a:p>
          </p:txBody>
        </p:sp>
        <p:sp>
          <p:nvSpPr>
            <p:cNvPr id="58" name="正方形/長方形 57"/>
            <p:cNvSpPr/>
            <p:nvPr/>
          </p:nvSpPr>
          <p:spPr>
            <a:xfrm>
              <a:off x="454748" y="4659132"/>
              <a:ext cx="1310648" cy="252000"/>
            </a:xfrm>
            <a:prstGeom prst="rect">
              <a:avLst/>
            </a:prstGeom>
            <a:solidFill>
              <a:schemeClr val="accent4">
                <a:lumMod val="60000"/>
                <a:lumOff val="40000"/>
              </a:schemeClr>
            </a:solidFill>
            <a:ln>
              <a:solidFill>
                <a:schemeClr val="accent4">
                  <a:lumMod val="60000"/>
                  <a:lumOff val="40000"/>
                </a:schemeClr>
              </a:solidFill>
              <a:miter lim="800000"/>
            </a:ln>
            <a:effectLst/>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458" tIns="256715" rIns="3457" bIns="256716" numCol="1" spcCol="1383" anchor="ctr" anchorCtr="0">
              <a:noAutofit/>
            </a:bodyPr>
            <a:lstStyle/>
            <a:p>
              <a:pPr marL="0" marR="0" lvl="0" indent="0" algn="ctr" defTabSz="222227" rtl="0" eaLnBrk="1" fontAlgn="auto" latinLnBrk="0" hangingPunct="1">
                <a:lnSpc>
                  <a:spcPct val="90000"/>
                </a:lnSpc>
                <a:spcBef>
                  <a:spcPct val="0"/>
                </a:spcBef>
                <a:spcAft>
                  <a:spcPct val="35000"/>
                </a:spcAft>
                <a:buClrTx/>
                <a:buSzTx/>
                <a:buFontTx/>
                <a:buNone/>
                <a:tabLst/>
                <a:defRPr/>
              </a:pPr>
              <a:endParaRPr kumimoji="1" lang="ja-JP" altLang="en-US" sz="11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128" name="テキスト ボックス 127"/>
            <p:cNvSpPr txBox="1"/>
            <p:nvPr/>
          </p:nvSpPr>
          <p:spPr>
            <a:xfrm>
              <a:off x="510072" y="4675322"/>
              <a:ext cx="1240764" cy="238678"/>
            </a:xfrm>
            <a:prstGeom prst="rect">
              <a:avLst/>
            </a:prstGeom>
            <a:noFill/>
          </p:spPr>
          <p:txBody>
            <a:bodyPr wrap="square" lIns="83969" tIns="41985" rIns="83969" bIns="41985" rtlCol="0">
              <a:spAutoFit/>
            </a:bodyPr>
            <a:lstStyle/>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課題や方策の整理</a:t>
              </a:r>
            </a:p>
          </p:txBody>
        </p:sp>
      </p:grpSp>
      <p:grpSp>
        <p:nvGrpSpPr>
          <p:cNvPr id="9" name="グループ化 8"/>
          <p:cNvGrpSpPr/>
          <p:nvPr/>
        </p:nvGrpSpPr>
        <p:grpSpPr>
          <a:xfrm>
            <a:off x="422726" y="8440907"/>
            <a:ext cx="5991535" cy="257739"/>
            <a:chOff x="452873" y="8237529"/>
            <a:chExt cx="5981718" cy="257739"/>
          </a:xfrm>
        </p:grpSpPr>
        <p:sp>
          <p:nvSpPr>
            <p:cNvPr id="54" name="フリーフォーム 53"/>
            <p:cNvSpPr/>
            <p:nvPr/>
          </p:nvSpPr>
          <p:spPr>
            <a:xfrm>
              <a:off x="1765398" y="8237529"/>
              <a:ext cx="4669193" cy="251997"/>
            </a:xfrm>
            <a:custGeom>
              <a:avLst/>
              <a:gdLst>
                <a:gd name="connsiteX0" fmla="*/ 71991 w 431936"/>
                <a:gd name="connsiteY0" fmla="*/ 0 h 6148089"/>
                <a:gd name="connsiteX1" fmla="*/ 359945 w 431936"/>
                <a:gd name="connsiteY1" fmla="*/ 0 h 6148089"/>
                <a:gd name="connsiteX2" fmla="*/ 431936 w 431936"/>
                <a:gd name="connsiteY2" fmla="*/ 71991 h 6148089"/>
                <a:gd name="connsiteX3" fmla="*/ 431936 w 431936"/>
                <a:gd name="connsiteY3" fmla="*/ 6148089 h 6148089"/>
                <a:gd name="connsiteX4" fmla="*/ 431936 w 431936"/>
                <a:gd name="connsiteY4" fmla="*/ 6148089 h 6148089"/>
                <a:gd name="connsiteX5" fmla="*/ 0 w 431936"/>
                <a:gd name="connsiteY5" fmla="*/ 6148089 h 6148089"/>
                <a:gd name="connsiteX6" fmla="*/ 0 w 431936"/>
                <a:gd name="connsiteY6" fmla="*/ 6148089 h 6148089"/>
                <a:gd name="connsiteX7" fmla="*/ 0 w 431936"/>
                <a:gd name="connsiteY7" fmla="*/ 71991 h 6148089"/>
                <a:gd name="connsiteX8" fmla="*/ 71991 w 431936"/>
                <a:gd name="connsiteY8" fmla="*/ 0 h 614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36" h="6148089">
                  <a:moveTo>
                    <a:pt x="431936" y="1024710"/>
                  </a:moveTo>
                  <a:lnTo>
                    <a:pt x="431936" y="5123379"/>
                  </a:lnTo>
                  <a:cubicBezTo>
                    <a:pt x="431936" y="5689313"/>
                    <a:pt x="429672" y="6148082"/>
                    <a:pt x="426878" y="6148082"/>
                  </a:cubicBezTo>
                  <a:lnTo>
                    <a:pt x="0" y="6148082"/>
                  </a:lnTo>
                  <a:lnTo>
                    <a:pt x="0" y="6148082"/>
                  </a:lnTo>
                  <a:lnTo>
                    <a:pt x="0" y="7"/>
                  </a:lnTo>
                  <a:lnTo>
                    <a:pt x="0" y="7"/>
                  </a:lnTo>
                  <a:lnTo>
                    <a:pt x="426878" y="7"/>
                  </a:lnTo>
                  <a:cubicBezTo>
                    <a:pt x="429672" y="7"/>
                    <a:pt x="431936" y="458776"/>
                    <a:pt x="431936" y="1024710"/>
                  </a:cubicBezTo>
                  <a:close/>
                </a:path>
              </a:pathLst>
            </a:custGeom>
            <a:ln>
              <a:solidFill>
                <a:schemeClr val="accent4">
                  <a:lumMod val="60000"/>
                  <a:lumOff val="40000"/>
                </a:schemeClr>
              </a:solidFill>
              <a:miter lim="800000"/>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955" tIns="28491" rIns="28491" bIns="28492" numCol="1" spcCol="1383" anchor="ctr" anchorCtr="0">
              <a:noAutofit/>
            </a:bodyPr>
            <a:lstStyle/>
            <a:p>
              <a:pPr marL="0" marR="0" lvl="1" indent="0" algn="l" defTabSz="355563" rtl="0" eaLnBrk="1" fontAlgn="auto" latinLnBrk="0" hangingPunct="1">
                <a:lnSpc>
                  <a:spcPct val="90000"/>
                </a:lnSpc>
                <a:spcBef>
                  <a:spcPct val="0"/>
                </a:spcBef>
                <a:spcAft>
                  <a:spcPct val="15000"/>
                </a:spcAft>
                <a:buClrTx/>
                <a:buSzTx/>
                <a:buFontTx/>
                <a:buNone/>
                <a:tabLst/>
                <a:defRPr/>
              </a:pPr>
              <a:r>
                <a:rPr kumimoji="1" lang="ja-JP" altLang="en-US"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所定の期日までに受講料の支払い等の手続を行い、訓練を受講してください。</a:t>
              </a:r>
              <a:endParaRPr kumimoji="1" lang="en-US" altLang="ja-JP"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p:txBody>
        </p:sp>
        <p:sp>
          <p:nvSpPr>
            <p:cNvPr id="63" name="正方形/長方形 62"/>
            <p:cNvSpPr/>
            <p:nvPr/>
          </p:nvSpPr>
          <p:spPr>
            <a:xfrm>
              <a:off x="452873" y="8237535"/>
              <a:ext cx="1312526" cy="251997"/>
            </a:xfrm>
            <a:prstGeom prst="rect">
              <a:avLst/>
            </a:prstGeom>
            <a:solidFill>
              <a:schemeClr val="accent4">
                <a:lumMod val="60000"/>
                <a:lumOff val="40000"/>
              </a:schemeClr>
            </a:solidFill>
            <a:ln>
              <a:solidFill>
                <a:schemeClr val="accent4">
                  <a:lumMod val="60000"/>
                  <a:lumOff val="40000"/>
                </a:schemeClr>
              </a:solidFill>
              <a:miter lim="800000"/>
            </a:ln>
            <a:effectLst/>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458" tIns="256715" rIns="3457" bIns="256716" numCol="1" spcCol="1383" anchor="ctr" anchorCtr="0">
              <a:noAutofit/>
            </a:bodyPr>
            <a:lstStyle/>
            <a:p>
              <a:pPr marL="0" marR="0" lvl="0" indent="0" algn="ctr" defTabSz="222227" rtl="0" eaLnBrk="1" fontAlgn="auto" latinLnBrk="0" hangingPunct="1">
                <a:lnSpc>
                  <a:spcPct val="90000"/>
                </a:lnSpc>
                <a:spcBef>
                  <a:spcPct val="0"/>
                </a:spcBef>
                <a:spcAft>
                  <a:spcPct val="35000"/>
                </a:spcAft>
                <a:buClrTx/>
                <a:buSzTx/>
                <a:buFontTx/>
                <a:buNone/>
                <a:tabLst/>
                <a:defRPr/>
              </a:pPr>
              <a:endParaRPr kumimoji="1" lang="ja-JP" altLang="en-US" sz="11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129" name="テキスト ボックス 128"/>
            <p:cNvSpPr txBox="1"/>
            <p:nvPr/>
          </p:nvSpPr>
          <p:spPr>
            <a:xfrm>
              <a:off x="744950" y="8256590"/>
              <a:ext cx="723656" cy="238678"/>
            </a:xfrm>
            <a:prstGeom prst="rect">
              <a:avLst/>
            </a:prstGeom>
            <a:noFill/>
          </p:spPr>
          <p:txBody>
            <a:bodyPr wrap="square" lIns="83969" tIns="41985" rIns="83969" bIns="41985" rtlCol="0">
              <a:spAutoFit/>
            </a:bodyPr>
            <a:lstStyle/>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訓練受講</a:t>
              </a:r>
            </a:p>
          </p:txBody>
        </p:sp>
      </p:grpSp>
      <p:sp>
        <p:nvSpPr>
          <p:cNvPr id="2" name="正方形/長方形 1"/>
          <p:cNvSpPr/>
          <p:nvPr/>
        </p:nvSpPr>
        <p:spPr>
          <a:xfrm>
            <a:off x="154013" y="603985"/>
            <a:ext cx="6525328" cy="8378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4209" rtl="0" eaLnBrk="1" fontAlgn="auto" latinLnBrk="0" hangingPunct="1">
              <a:lnSpc>
                <a:spcPct val="100000"/>
              </a:lnSpc>
              <a:spcBef>
                <a:spcPts val="0"/>
              </a:spcBef>
              <a:spcAft>
                <a:spcPts val="0"/>
              </a:spcAft>
              <a:buClrTx/>
              <a:buSzTx/>
              <a:buFontTx/>
              <a:buNone/>
              <a:tabLst/>
              <a:defRPr/>
            </a:pPr>
            <a:endParaRPr kumimoji="1" lang="ja-JP" altLang="en-US" sz="1893"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262809" y="2325045"/>
            <a:ext cx="6305053" cy="582504"/>
          </a:xfrm>
          <a:prstGeom prst="rect">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生産性向上支援訓練カリキュラムモデルの</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から、訓練目的・分野による分類とは別に、</a:t>
            </a:r>
            <a:r>
              <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DX</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推進に向けたスタートコース、ネットワーク・セキュリティに関するコース</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を選定し、</a:t>
            </a:r>
            <a:r>
              <a:rPr kumimoji="1" lang="ja-JP" altLang="en-US" sz="1000" b="1"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共通</a:t>
            </a:r>
            <a:r>
              <a:rPr kumimoji="1" lang="ja-JP" altLang="en-US" sz="10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領域</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して</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設定</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しました。</a:t>
            </a: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また、</a:t>
            </a:r>
            <a:r>
              <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DX</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に向けた</a:t>
            </a:r>
            <a:r>
              <a:rPr kumimoji="1" lang="ja-JP" altLang="en-US" sz="1000" b="1"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３つの課題</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を設定し、</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それぞれの課題解決に対応</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したコースを選定・分類</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しています</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0" name="テキスト ボックス 69"/>
          <p:cNvSpPr txBox="1"/>
          <p:nvPr/>
        </p:nvSpPr>
        <p:spPr>
          <a:xfrm>
            <a:off x="-29475" y="2027137"/>
            <a:ext cx="2788456"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defPPr>
              <a:defRPr lang="ja-JP"/>
            </a:defPPr>
            <a:lvl1pPr>
              <a:defRPr sz="1600" b="1">
                <a:solidFill>
                  <a:srgbClr val="004070"/>
                </a:solidFill>
                <a:latin typeface="メイリオ" pitchFamily="50" charset="-128"/>
                <a:ea typeface="メイリオ" pitchFamily="50" charset="-128"/>
                <a:cs typeface="メイリオ"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4070"/>
                </a:solidFill>
                <a:effectLst/>
                <a:uLnTx/>
                <a:uFillTx/>
                <a:latin typeface="メイリオ" pitchFamily="50" charset="-128"/>
                <a:ea typeface="メイリオ" pitchFamily="50" charset="-128"/>
              </a:rPr>
              <a:t>　</a:t>
            </a:r>
            <a:r>
              <a:rPr kumimoji="1" lang="en-US" altLang="ja-JP" sz="1800" b="1" i="0" u="none" strike="noStrike" kern="1200" cap="none" spc="0" normalizeH="0" baseline="0" noProof="0" dirty="0">
                <a:ln>
                  <a:noFill/>
                </a:ln>
                <a:solidFill>
                  <a:srgbClr val="FF0000"/>
                </a:solidFill>
                <a:effectLst/>
                <a:uLnTx/>
                <a:uFillTx/>
                <a:latin typeface="メイリオ" pitchFamily="50" charset="-128"/>
                <a:ea typeface="メイリオ" pitchFamily="50" charset="-128"/>
              </a:rPr>
              <a:t>DX</a:t>
            </a:r>
            <a:r>
              <a:rPr kumimoji="1" lang="ja-JP" altLang="en-US" sz="1800" b="1" i="0" u="none" strike="noStrike" kern="1200" cap="none" spc="0" normalizeH="0" baseline="0" noProof="0" dirty="0">
                <a:ln>
                  <a:noFill/>
                </a:ln>
                <a:solidFill>
                  <a:srgbClr val="FF0000"/>
                </a:solidFill>
                <a:effectLst/>
                <a:uLnTx/>
                <a:uFillTx/>
                <a:latin typeface="メイリオ" pitchFamily="50" charset="-128"/>
                <a:ea typeface="メイリオ" pitchFamily="50" charset="-128"/>
              </a:rPr>
              <a:t>対応</a:t>
            </a:r>
            <a:r>
              <a:rPr kumimoji="1" lang="ja-JP" altLang="en-US" sz="1800" b="1" i="0" u="none" strike="noStrike" kern="1200" cap="none" spc="0" normalizeH="0" baseline="0" noProof="0" dirty="0" smtClean="0">
                <a:ln>
                  <a:noFill/>
                </a:ln>
                <a:solidFill>
                  <a:srgbClr val="FF0000"/>
                </a:solidFill>
                <a:effectLst/>
                <a:uLnTx/>
                <a:uFillTx/>
                <a:latin typeface="メイリオ" pitchFamily="50" charset="-128"/>
                <a:ea typeface="メイリオ" pitchFamily="50" charset="-128"/>
              </a:rPr>
              <a:t>コースの概要</a:t>
            </a:r>
            <a:endParaRPr kumimoji="1" lang="ja-JP" altLang="en-US" sz="1800" b="1" i="0" u="none" strike="noStrike" kern="1200" cap="none" spc="0" normalizeH="0" baseline="0" noProof="0" dirty="0">
              <a:ln>
                <a:noFill/>
              </a:ln>
              <a:solidFill>
                <a:srgbClr val="FF0000"/>
              </a:solidFill>
              <a:effectLst/>
              <a:uLnTx/>
              <a:uFillTx/>
              <a:latin typeface="メイリオ" pitchFamily="50" charset="-128"/>
              <a:ea typeface="メイリオ" pitchFamily="50" charset="-128"/>
            </a:endParaRPr>
          </a:p>
        </p:txBody>
      </p:sp>
      <p:cxnSp>
        <p:nvCxnSpPr>
          <p:cNvPr id="71" name="直線コネクタ 70"/>
          <p:cNvCxnSpPr/>
          <p:nvPr/>
        </p:nvCxnSpPr>
        <p:spPr>
          <a:xfrm>
            <a:off x="2579099" y="2182266"/>
            <a:ext cx="4023453" cy="0"/>
          </a:xfrm>
          <a:prstGeom prst="line">
            <a:avLst/>
          </a:prstGeom>
          <a:ln w="19050">
            <a:solidFill>
              <a:srgbClr val="00407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67444" y="181124"/>
            <a:ext cx="6732872" cy="696530"/>
          </a:xfrm>
          <a:prstGeom prst="rect">
            <a:avLst/>
          </a:prstGeom>
          <a:noFill/>
        </p:spPr>
        <p:txBody>
          <a:bodyPr wrap="square" lIns="91434" tIns="45718" rIns="91434" bIns="45718" rtlCol="0" anchor="ctr">
            <a:noAutofit/>
          </a:bodyPr>
          <a:lstStyle/>
          <a:p>
            <a:pPr marL="0" marR="0" lvl="0" indent="0" algn="just" defTabSz="954209"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生産性向上人材育成支援センターでは、</a:t>
            </a:r>
            <a:endParaRPr kumimoji="1" lang="en-US" altLang="ja-JP" sz="1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54209"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中小企業等</a:t>
            </a:r>
            <a:r>
              <a:rPr kumimoji="1" lang="ja-JP" altLang="en-US" sz="18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における</a:t>
            </a:r>
            <a:r>
              <a:rPr kumimoji="1" lang="en-US" altLang="ja-JP" sz="28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DX</a:t>
            </a:r>
            <a:r>
              <a:rPr kumimoji="1" lang="ja-JP" altLang="en-US" sz="28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人材の育成</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　　　　　　　　　　　　　</a:t>
            </a:r>
            <a:endParaRPr kumimoji="1" lang="en-US" altLang="ja-JP" sz="2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pPr marL="0" marR="0" lvl="0" indent="0" algn="r" defTabSz="954209" rtl="0" eaLnBrk="1" fontAlgn="auto" latinLnBrk="0" hangingPunct="1">
              <a:lnSpc>
                <a:spcPts val="1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　　　　　　　　　　　　　　　を支援しています！</a:t>
            </a:r>
            <a:endParaRPr kumimoji="1" lang="en-US" altLang="ja-JP" sz="12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p:txBody>
      </p:sp>
      <p:sp>
        <p:nvSpPr>
          <p:cNvPr id="106" name="下矢印 105"/>
          <p:cNvSpPr/>
          <p:nvPr/>
        </p:nvSpPr>
        <p:spPr>
          <a:xfrm>
            <a:off x="963235" y="8247154"/>
            <a:ext cx="252000" cy="159554"/>
          </a:xfrm>
          <a:prstGeom prst="downArrow">
            <a:avLst>
              <a:gd name="adj1" fmla="val 51991"/>
              <a:gd name="adj2" fmla="val 4436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t"/>
          <a:lstStyle/>
          <a:p>
            <a:pPr marL="0" marR="0" lvl="0" indent="0" algn="ctr" defTabSz="954209"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nvGrpSpPr>
          <p:cNvPr id="107" name="グループ化 106"/>
          <p:cNvGrpSpPr/>
          <p:nvPr/>
        </p:nvGrpSpPr>
        <p:grpSpPr>
          <a:xfrm>
            <a:off x="414475" y="7848570"/>
            <a:ext cx="5981714" cy="392567"/>
            <a:chOff x="452873" y="5191708"/>
            <a:chExt cx="5981714" cy="392567"/>
          </a:xfrm>
        </p:grpSpPr>
        <p:sp>
          <p:nvSpPr>
            <p:cNvPr id="108" name="フリーフォーム 107"/>
            <p:cNvSpPr/>
            <p:nvPr/>
          </p:nvSpPr>
          <p:spPr>
            <a:xfrm>
              <a:off x="1765396" y="5202593"/>
              <a:ext cx="4669191" cy="366841"/>
            </a:xfrm>
            <a:custGeom>
              <a:avLst/>
              <a:gdLst>
                <a:gd name="connsiteX0" fmla="*/ 71991 w 431936"/>
                <a:gd name="connsiteY0" fmla="*/ 0 h 6148089"/>
                <a:gd name="connsiteX1" fmla="*/ 359945 w 431936"/>
                <a:gd name="connsiteY1" fmla="*/ 0 h 6148089"/>
                <a:gd name="connsiteX2" fmla="*/ 431936 w 431936"/>
                <a:gd name="connsiteY2" fmla="*/ 71991 h 6148089"/>
                <a:gd name="connsiteX3" fmla="*/ 431936 w 431936"/>
                <a:gd name="connsiteY3" fmla="*/ 6148089 h 6148089"/>
                <a:gd name="connsiteX4" fmla="*/ 431936 w 431936"/>
                <a:gd name="connsiteY4" fmla="*/ 6148089 h 6148089"/>
                <a:gd name="connsiteX5" fmla="*/ 0 w 431936"/>
                <a:gd name="connsiteY5" fmla="*/ 6148089 h 6148089"/>
                <a:gd name="connsiteX6" fmla="*/ 0 w 431936"/>
                <a:gd name="connsiteY6" fmla="*/ 6148089 h 6148089"/>
                <a:gd name="connsiteX7" fmla="*/ 0 w 431936"/>
                <a:gd name="connsiteY7" fmla="*/ 71991 h 6148089"/>
                <a:gd name="connsiteX8" fmla="*/ 71991 w 431936"/>
                <a:gd name="connsiteY8" fmla="*/ 0 h 614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36" h="6148089">
                  <a:moveTo>
                    <a:pt x="431936" y="1024710"/>
                  </a:moveTo>
                  <a:lnTo>
                    <a:pt x="431936" y="5123379"/>
                  </a:lnTo>
                  <a:cubicBezTo>
                    <a:pt x="431936" y="5689313"/>
                    <a:pt x="429672" y="6148082"/>
                    <a:pt x="426878" y="6148082"/>
                  </a:cubicBezTo>
                  <a:lnTo>
                    <a:pt x="0" y="6148082"/>
                  </a:lnTo>
                  <a:lnTo>
                    <a:pt x="0" y="6148082"/>
                  </a:lnTo>
                  <a:lnTo>
                    <a:pt x="0" y="7"/>
                  </a:lnTo>
                  <a:lnTo>
                    <a:pt x="0" y="7"/>
                  </a:lnTo>
                  <a:lnTo>
                    <a:pt x="426878" y="7"/>
                  </a:lnTo>
                  <a:cubicBezTo>
                    <a:pt x="429672" y="7"/>
                    <a:pt x="431936" y="458776"/>
                    <a:pt x="431936" y="1024710"/>
                  </a:cubicBezTo>
                  <a:close/>
                </a:path>
              </a:pathLst>
            </a:custGeom>
            <a:ln>
              <a:solidFill>
                <a:schemeClr val="accent4">
                  <a:lumMod val="60000"/>
                  <a:lumOff val="40000"/>
                </a:schemeClr>
              </a:solidFill>
              <a:miter lim="800000"/>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955" tIns="28491" rIns="28491" bIns="28492" numCol="1" spcCol="1383" anchor="ctr" anchorCtr="0">
              <a:noAutofit/>
            </a:bodyPr>
            <a:lstStyle/>
            <a:p>
              <a:pPr marL="0" marR="0" lvl="1" indent="0" algn="l" defTabSz="355563" rtl="0" eaLnBrk="1" fontAlgn="auto" latinLnBrk="0" hangingPunct="1">
                <a:lnSpc>
                  <a:spcPts val="1286"/>
                </a:lnSpc>
                <a:spcBef>
                  <a:spcPct val="0"/>
                </a:spcBef>
                <a:spcAft>
                  <a:spcPct val="15000"/>
                </a:spcAft>
                <a:buClrTx/>
                <a:buSzTx/>
                <a:buFontTx/>
                <a:buNone/>
                <a:tabLst/>
                <a:defRPr/>
              </a:pPr>
              <a:r>
                <a:rPr kumimoji="1" lang="ja-JP" altLang="en-US"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相談内容を踏まえて、課題やニーズに応じた訓練コースを提案します。</a:t>
              </a:r>
              <a:endParaRPr kumimoji="1" lang="en-US" altLang="ja-JP"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p:txBody>
        </p:sp>
        <p:sp>
          <p:nvSpPr>
            <p:cNvPr id="109" name="正方形/長方形 108"/>
            <p:cNvSpPr/>
            <p:nvPr/>
          </p:nvSpPr>
          <p:spPr>
            <a:xfrm>
              <a:off x="452873" y="5202594"/>
              <a:ext cx="1312523" cy="366841"/>
            </a:xfrm>
            <a:prstGeom prst="rect">
              <a:avLst/>
            </a:prstGeom>
            <a:solidFill>
              <a:schemeClr val="accent4">
                <a:lumMod val="60000"/>
                <a:lumOff val="40000"/>
              </a:schemeClr>
            </a:solidFill>
            <a:ln>
              <a:solidFill>
                <a:schemeClr val="accent4">
                  <a:lumMod val="60000"/>
                  <a:lumOff val="40000"/>
                </a:schemeClr>
              </a:solidFill>
              <a:miter lim="800000"/>
            </a:ln>
            <a:effectLst/>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458" tIns="256715" rIns="3457" bIns="256716" numCol="1" spcCol="1383" anchor="ctr" anchorCtr="0">
              <a:noAutofit/>
            </a:bodyPr>
            <a:lstStyle/>
            <a:p>
              <a:pPr marL="0" marR="0" lvl="0" indent="0" algn="ctr" defTabSz="222227" rtl="0" eaLnBrk="1" fontAlgn="auto" latinLnBrk="0" hangingPunct="1">
                <a:lnSpc>
                  <a:spcPts val="1102"/>
                </a:lnSpc>
                <a:spcBef>
                  <a:spcPct val="0"/>
                </a:spcBef>
                <a:spcAft>
                  <a:spcPct val="35000"/>
                </a:spcAft>
                <a:buClrTx/>
                <a:buSzTx/>
                <a:buFontTx/>
                <a:buNone/>
                <a:tabLst/>
                <a:defRPr/>
              </a:pPr>
              <a:endParaRPr kumimoji="1" lang="ja-JP" altLang="en-US" sz="11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111" name="テキスト ボックス 110"/>
            <p:cNvSpPr txBox="1"/>
            <p:nvPr/>
          </p:nvSpPr>
          <p:spPr>
            <a:xfrm>
              <a:off x="564874" y="5191708"/>
              <a:ext cx="1175461" cy="392567"/>
            </a:xfrm>
            <a:prstGeom prst="rect">
              <a:avLst/>
            </a:prstGeom>
            <a:noFill/>
          </p:spPr>
          <p:txBody>
            <a:bodyPr wrap="square" lIns="83969" tIns="41985" rIns="83969" bIns="41985" rtlCol="0">
              <a:spAutoFit/>
            </a:bodyPr>
            <a:lstStyle/>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訓練コースの</a:t>
              </a:r>
              <a:endParaRPr kumimoji="1" lang="en-US" altLang="ja-JP" sz="1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コーディネート</a:t>
              </a:r>
            </a:p>
          </p:txBody>
        </p:sp>
      </p:grpSp>
      <p:grpSp>
        <p:nvGrpSpPr>
          <p:cNvPr id="16" name="グループ化 15"/>
          <p:cNvGrpSpPr/>
          <p:nvPr/>
        </p:nvGrpSpPr>
        <p:grpSpPr>
          <a:xfrm>
            <a:off x="107901" y="9041445"/>
            <a:ext cx="6764780" cy="692224"/>
            <a:chOff x="107901" y="9036818"/>
            <a:chExt cx="6764780" cy="692224"/>
          </a:xfrm>
        </p:grpSpPr>
        <p:sp>
          <p:nvSpPr>
            <p:cNvPr id="112" name="正方形/長方形 111"/>
            <p:cNvSpPr/>
            <p:nvPr/>
          </p:nvSpPr>
          <p:spPr>
            <a:xfrm>
              <a:off x="107901" y="9036818"/>
              <a:ext cx="6611365" cy="663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marL="0" marR="0" lvl="0" indent="0" algn="ctr" defTabSz="954209" rtl="0" eaLnBrk="1" fontAlgn="auto" latinLnBrk="0" hangingPunct="1">
                <a:lnSpc>
                  <a:spcPct val="100000"/>
                </a:lnSpc>
                <a:spcBef>
                  <a:spcPts val="0"/>
                </a:spcBef>
                <a:spcAft>
                  <a:spcPts val="0"/>
                </a:spcAft>
                <a:buClrTx/>
                <a:buSzTx/>
                <a:buFontTx/>
                <a:buNone/>
                <a:tabLst/>
                <a:defRPr/>
              </a:pPr>
              <a:endParaRPr kumimoji="1" lang="ja-JP" altLang="en-US" sz="1893" b="0" i="0" u="none" strike="noStrike" kern="1200" cap="none" spc="0" normalizeH="0" baseline="0" noProof="0">
                <a:ln>
                  <a:noFill/>
                </a:ln>
                <a:solidFill>
                  <a:prstClr val="black">
                    <a:lumMod val="85000"/>
                    <a:lumOff val="15000"/>
                  </a:prstClr>
                </a:solidFill>
                <a:effectLst/>
                <a:uLnTx/>
                <a:uFillTx/>
                <a:latin typeface="Calibri"/>
                <a:ea typeface="ＭＳ Ｐゴシック" panose="020B0600070205080204" pitchFamily="50" charset="-128"/>
                <a:cs typeface="+mn-cs"/>
              </a:endParaRPr>
            </a:p>
          </p:txBody>
        </p:sp>
        <p:sp>
          <p:nvSpPr>
            <p:cNvPr id="115" name="正方形/長方形 114"/>
            <p:cNvSpPr/>
            <p:nvPr/>
          </p:nvSpPr>
          <p:spPr>
            <a:xfrm>
              <a:off x="320255" y="9099536"/>
              <a:ext cx="5513244" cy="434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4209" rtl="0" eaLnBrk="1" fontAlgn="auto" latinLnBrk="0" hangingPunct="1">
                <a:lnSpc>
                  <a:spcPct val="100000"/>
                </a:lnSpc>
                <a:spcBef>
                  <a:spcPts val="0"/>
                </a:spcBef>
                <a:spcAft>
                  <a:spcPts val="0"/>
                </a:spcAft>
                <a:buClrTx/>
                <a:buSzTx/>
                <a:buFontTx/>
                <a:buNone/>
                <a:tabLst/>
                <a:defRPr/>
              </a:pPr>
              <a:endParaRPr kumimoji="1" lang="ja-JP" altLang="en-US" sz="1893"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7" name="テキスト ボックス 116"/>
            <p:cNvSpPr txBox="1"/>
            <p:nvPr/>
          </p:nvSpPr>
          <p:spPr>
            <a:xfrm>
              <a:off x="111476" y="9513598"/>
              <a:ext cx="5796000" cy="215444"/>
            </a:xfrm>
            <a:prstGeom prst="rect">
              <a:avLst/>
            </a:prstGeom>
            <a:noFill/>
          </p:spPr>
          <p:txBody>
            <a:bodyPr vert="horz" wrap="square" rtlCol="0">
              <a:spAutoFit/>
            </a:bodyPr>
            <a:lstStyle/>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～生産性向上人材育成支援センター</a:t>
              </a:r>
              <a:r>
                <a:rPr kumimoji="1" lang="en-US" altLang="ja-JP" sz="80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a:t>
              </a:r>
              <a:r>
                <a:rPr kumimoji="1" lang="ja-JP" altLang="en-US" sz="80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生産性センター</a:t>
              </a:r>
              <a:r>
                <a:rPr kumimoji="1" lang="en-US" altLang="ja-JP" sz="80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a:t>
              </a:r>
              <a:r>
                <a:rPr kumimoji="1" lang="ja-JP" altLang="en-US" sz="80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は、事業主の皆様の生産性向上に向けた人材育成を支援しています～</a:t>
              </a:r>
              <a:endParaRPr kumimoji="1" lang="en-US" altLang="ja-JP" sz="80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endParaRPr>
            </a:p>
          </p:txBody>
        </p:sp>
        <p:sp>
          <p:nvSpPr>
            <p:cNvPr id="30" name="テキスト ボックス 29"/>
            <p:cNvSpPr txBox="1"/>
            <p:nvPr/>
          </p:nvSpPr>
          <p:spPr>
            <a:xfrm>
              <a:off x="5792562" y="9532208"/>
              <a:ext cx="1080119" cy="184666"/>
            </a:xfrm>
            <a:prstGeom prst="rect">
              <a:avLst/>
            </a:prstGeom>
            <a:noFill/>
          </p:spPr>
          <p:txBody>
            <a:bodyPr wrap="square" rtlCol="0">
              <a:spAutoFit/>
            </a:bodyPr>
            <a:lstStyle/>
            <a:p>
              <a:pPr marL="0" marR="0" lvl="0" indent="0" algn="ctr" defTabSz="954209"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生産性センターＨ</a:t>
              </a: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a:t>
              </a:r>
            </a:p>
          </p:txBody>
        </p:sp>
      </p:grpSp>
      <p:grpSp>
        <p:nvGrpSpPr>
          <p:cNvPr id="13" name="グループ化 12"/>
          <p:cNvGrpSpPr/>
          <p:nvPr/>
        </p:nvGrpSpPr>
        <p:grpSpPr>
          <a:xfrm>
            <a:off x="262809" y="3039742"/>
            <a:ext cx="3681901" cy="1576709"/>
            <a:chOff x="143860" y="3611425"/>
            <a:chExt cx="3777779" cy="1195945"/>
          </a:xfrm>
        </p:grpSpPr>
        <p:sp>
          <p:nvSpPr>
            <p:cNvPr id="76" name="正方形/長方形 75"/>
            <p:cNvSpPr/>
            <p:nvPr/>
          </p:nvSpPr>
          <p:spPr>
            <a:xfrm>
              <a:off x="535130" y="3867870"/>
              <a:ext cx="3361308" cy="309208"/>
            </a:xfrm>
            <a:prstGeom prst="rect">
              <a:avLst/>
            </a:prstGeom>
            <a:solidFill>
              <a:schemeClr val="bg1"/>
            </a:solidFill>
            <a:ln w="19050"/>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54209"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p:txBody>
        </p:sp>
        <p:sp>
          <p:nvSpPr>
            <p:cNvPr id="89" name="正方形/長方形 88"/>
            <p:cNvSpPr/>
            <p:nvPr/>
          </p:nvSpPr>
          <p:spPr>
            <a:xfrm>
              <a:off x="535132" y="4477865"/>
              <a:ext cx="3361308" cy="308561"/>
            </a:xfrm>
            <a:prstGeom prst="rect">
              <a:avLst/>
            </a:prstGeom>
            <a:solidFill>
              <a:schemeClr val="bg1"/>
            </a:solidFill>
            <a:ln w="19050"/>
          </p:spPr>
          <p:style>
            <a:lnRef idx="1">
              <a:schemeClr val="accent4"/>
            </a:lnRef>
            <a:fillRef idx="2">
              <a:schemeClr val="accent4"/>
            </a:fillRef>
            <a:effectRef idx="1">
              <a:schemeClr val="accent4"/>
            </a:effectRef>
            <a:fontRef idx="minor">
              <a:schemeClr val="dk1"/>
            </a:fontRef>
          </p:style>
          <p:txBody>
            <a:bodyPr rtlCol="0" anchor="ctr"/>
            <a:lstStyle/>
            <a:p>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社内ネットワークのセキュリティ対策を</a:t>
              </a:r>
              <a:r>
                <a:rPr lang="ja-JP" altLang="en-US" sz="900" dirty="0" smtClean="0">
                  <a:solidFill>
                    <a:prstClr val="black">
                      <a:lumMod val="85000"/>
                      <a:lumOff val="15000"/>
                    </a:prstClr>
                  </a:solidFill>
                  <a:latin typeface="メイリオ" pitchFamily="50" charset="-128"/>
                  <a:ea typeface="メイリオ" pitchFamily="50" charset="-128"/>
                  <a:cs typeface="メイリオ" pitchFamily="50" charset="-128"/>
                </a:rPr>
                <a:t>進めたい</a:t>
              </a:r>
              <a:endParaRPr kumimoji="1" lang="en-US" altLang="ja-JP"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900" b="1" i="0" u="sng"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kumimoji="1" lang="en-US" altLang="ja-JP" sz="900" b="1" i="0" u="sng"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lang="ja-JP" altLang="en-US" sz="900" b="1" u="sng" dirty="0">
                  <a:solidFill>
                    <a:prstClr val="black">
                      <a:lumMod val="85000"/>
                      <a:lumOff val="15000"/>
                    </a:prstClr>
                  </a:solidFill>
                  <a:latin typeface="メイリオ" pitchFamily="50" charset="-128"/>
                  <a:ea typeface="メイリオ" pitchFamily="50" charset="-128"/>
                  <a:cs typeface="メイリオ" pitchFamily="50" charset="-128"/>
                </a:rPr>
                <a:t>倫理</a:t>
              </a:r>
              <a:r>
                <a:rPr kumimoji="1" lang="ja-JP" altLang="en-US" sz="900" b="1" i="0" u="sng"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・セキュリティ分野</a:t>
              </a:r>
              <a:r>
                <a:rPr kumimoji="1" lang="en-US" altLang="ja-JP" sz="900" b="1" i="0" u="sng"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kumimoji="1" lang="ja-JP" altLang="en-US" sz="900" b="1" i="0" u="sng"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脅威情報とセキュリティ対策</a:t>
              </a:r>
              <a:endParaRPr kumimoji="1" lang="en-US" altLang="ja-JP" sz="900" b="1" i="0" u="sng"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p:txBody>
        </p:sp>
        <p:sp>
          <p:nvSpPr>
            <p:cNvPr id="121" name="角丸四角形 120"/>
            <p:cNvSpPr/>
            <p:nvPr/>
          </p:nvSpPr>
          <p:spPr>
            <a:xfrm>
              <a:off x="482762" y="3611425"/>
              <a:ext cx="3438877" cy="218450"/>
            </a:xfrm>
            <a:prstGeom prst="roundRect">
              <a:avLst/>
            </a:prstGeom>
            <a:ln/>
          </p:spPr>
          <p:style>
            <a:lnRef idx="1">
              <a:schemeClr val="accent6"/>
            </a:lnRef>
            <a:fillRef idx="2">
              <a:schemeClr val="accent6"/>
            </a:fillRef>
            <a:effectRef idx="1">
              <a:schemeClr val="accent6"/>
            </a:effectRef>
            <a:fontRef idx="minor">
              <a:schemeClr val="dk1"/>
            </a:fontRef>
          </p:style>
          <p:txBody>
            <a:bodyPr spcFirstLastPara="0" vert="horz" wrap="square" lIns="247651" tIns="204623" rIns="328448" bIns="204624" numCol="1" spcCol="1270" anchor="ctr" anchorCtr="0">
              <a:noAutofit/>
            </a:bodyPr>
            <a:lstStyle/>
            <a:p>
              <a:pPr marL="0" marR="0" lvl="1" indent="0" algn="l" defTabSz="408167" rtl="0" eaLnBrk="1" fontAlgn="auto" latinLnBrk="0" hangingPunct="1">
                <a:lnSpc>
                  <a:spcPct val="150000"/>
                </a:lnSpc>
                <a:spcBef>
                  <a:spcPct val="0"/>
                </a:spcBef>
                <a:spcAft>
                  <a:spcPct val="15000"/>
                </a:spcAft>
                <a:buClrTx/>
                <a:buSzTx/>
                <a:buFontTx/>
                <a:buNone/>
                <a:tabLst/>
                <a:defRPr/>
              </a:pPr>
              <a:r>
                <a:rPr kumimoji="1" lang="en-US" altLang="ja-JP" sz="1000"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DX</a:t>
              </a:r>
              <a:r>
                <a:rPr kumimoji="1" lang="ja-JP" altLang="en-US" sz="1000"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推進に向けたスタートコース</a:t>
              </a:r>
              <a:endParaRPr kumimoji="1" lang="en-US" altLang="ja-JP"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p:txBody>
        </p:sp>
        <p:sp>
          <p:nvSpPr>
            <p:cNvPr id="122" name="角丸四角形 121"/>
            <p:cNvSpPr/>
            <p:nvPr/>
          </p:nvSpPr>
          <p:spPr>
            <a:xfrm>
              <a:off x="498259" y="4220280"/>
              <a:ext cx="3405633" cy="218450"/>
            </a:xfrm>
            <a:prstGeom prst="round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247651" tIns="204623" rIns="328448" bIns="204624" numCol="1" spcCol="1270" anchor="ctr" anchorCtr="0">
              <a:noAutofit/>
            </a:bodyPr>
            <a:lstStyle/>
            <a:p>
              <a:pPr marL="0" marR="0" lvl="1" indent="0" algn="l" defTabSz="408167" rtl="0" eaLnBrk="1" fontAlgn="auto" latinLnBrk="0" hangingPunct="1">
                <a:lnSpc>
                  <a:spcPct val="150000"/>
                </a:lnSpc>
                <a:spcBef>
                  <a:spcPct val="0"/>
                </a:spcBef>
                <a:spcAft>
                  <a:spcPct val="15000"/>
                </a:spcAft>
                <a:buClrTx/>
                <a:buSzTx/>
                <a:buFontTx/>
                <a:buNone/>
                <a:tabLst/>
                <a:defRPr/>
              </a:pPr>
              <a:r>
                <a:rPr kumimoji="1" lang="ja-JP" altLang="en-US" sz="1000"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ネットワーク・セキュリティに関するコース</a:t>
              </a:r>
              <a:endParaRPr kumimoji="1" lang="en-US" altLang="ja-JP"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p:txBody>
        </p:sp>
        <p:sp>
          <p:nvSpPr>
            <p:cNvPr id="34" name="正方形/長方形 33"/>
            <p:cNvSpPr/>
            <p:nvPr/>
          </p:nvSpPr>
          <p:spPr>
            <a:xfrm>
              <a:off x="143860" y="3611425"/>
              <a:ext cx="273436" cy="1195945"/>
            </a:xfrm>
            <a:prstGeom prst="rect">
              <a:avLst/>
            </a:prstGeom>
            <a:ln w="15875">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54209"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共通領域</a:t>
              </a:r>
              <a:endPar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14" name="グループ化 13"/>
          <p:cNvGrpSpPr/>
          <p:nvPr/>
        </p:nvGrpSpPr>
        <p:grpSpPr>
          <a:xfrm>
            <a:off x="267606" y="4768911"/>
            <a:ext cx="3678690" cy="2307890"/>
            <a:chOff x="160251" y="4924121"/>
            <a:chExt cx="3589772" cy="2307890"/>
          </a:xfrm>
        </p:grpSpPr>
        <p:sp>
          <p:nvSpPr>
            <p:cNvPr id="83" name="正方形/長方形 82"/>
            <p:cNvSpPr/>
            <p:nvPr/>
          </p:nvSpPr>
          <p:spPr>
            <a:xfrm>
              <a:off x="527693" y="6825211"/>
              <a:ext cx="3196815" cy="406800"/>
            </a:xfrm>
            <a:prstGeom prst="rect">
              <a:avLst/>
            </a:prstGeom>
            <a:solidFill>
              <a:schemeClr val="bg1"/>
            </a:solidFill>
            <a:ln w="15875"/>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54209"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err="1"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IoT</a:t>
              </a: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によるビジネス環境の変化や動向を知りたい</a:t>
              </a:r>
              <a:endParaRPr kumimoji="1" lang="en-US" altLang="ja-JP"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r>
                <a:rPr kumimoji="1" lang="ja-JP" altLang="en-US" sz="900" b="1" i="0" u="sng"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kumimoji="1" lang="en-US" altLang="ja-JP" sz="900" b="1" i="0" u="sng"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kumimoji="1" lang="ja-JP" altLang="en-US" sz="900" b="1" i="0" u="sng"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組織マネジメント分野</a:t>
              </a:r>
              <a:r>
                <a:rPr kumimoji="1" lang="en-US" altLang="ja-JP" sz="900" b="1" i="0" u="sng"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lang="en-US" altLang="ja-JP" sz="900" b="1" u="sng" dirty="0" err="1" smtClean="0">
                  <a:solidFill>
                    <a:prstClr val="black"/>
                  </a:solidFill>
                  <a:latin typeface="メイリオ" panose="020B0604030504040204" pitchFamily="50" charset="-128"/>
                  <a:ea typeface="メイリオ" panose="020B0604030504040204" pitchFamily="50" charset="-128"/>
                </a:rPr>
                <a:t>IoT</a:t>
              </a:r>
              <a:r>
                <a:rPr lang="ja-JP" altLang="en-US" sz="900" b="1" u="sng" dirty="0">
                  <a:solidFill>
                    <a:prstClr val="black"/>
                  </a:solidFill>
                  <a:latin typeface="メイリオ" panose="020B0604030504040204" pitchFamily="50" charset="-128"/>
                  <a:ea typeface="メイリオ" panose="020B0604030504040204" pitchFamily="50" charset="-128"/>
                </a:rPr>
                <a:t>を活用した</a:t>
              </a:r>
              <a:r>
                <a:rPr lang="ja-JP" altLang="en-US" sz="900" b="1" u="sng" dirty="0" smtClean="0">
                  <a:solidFill>
                    <a:prstClr val="black"/>
                  </a:solidFill>
                  <a:latin typeface="メイリオ" panose="020B0604030504040204" pitchFamily="50" charset="-128"/>
                  <a:ea typeface="メイリオ" panose="020B0604030504040204" pitchFamily="50" charset="-128"/>
                </a:rPr>
                <a:t>ビジネスモデル</a:t>
              </a:r>
              <a:endParaRPr lang="en-US" altLang="ja-JP" sz="900" b="1" u="sng" dirty="0">
                <a:solidFill>
                  <a:prstClr val="black"/>
                </a:solidFill>
                <a:latin typeface="メイリオ" panose="020B0604030504040204" pitchFamily="50" charset="-128"/>
                <a:ea typeface="メイリオ" panose="020B0604030504040204" pitchFamily="50" charset="-128"/>
              </a:endParaRPr>
            </a:p>
          </p:txBody>
        </p:sp>
        <p:sp>
          <p:nvSpPr>
            <p:cNvPr id="84" name="角丸四角形 83"/>
            <p:cNvSpPr/>
            <p:nvPr/>
          </p:nvSpPr>
          <p:spPr>
            <a:xfrm>
              <a:off x="510023" y="6493981"/>
              <a:ext cx="3240000" cy="288000"/>
            </a:xfrm>
            <a:prstGeom prst="roundRect">
              <a:avLst/>
            </a:prstGeom>
            <a:ln/>
          </p:spPr>
          <p:style>
            <a:lnRef idx="1">
              <a:schemeClr val="accent2"/>
            </a:lnRef>
            <a:fillRef idx="2">
              <a:schemeClr val="accent2"/>
            </a:fillRef>
            <a:effectRef idx="1">
              <a:schemeClr val="accent2"/>
            </a:effectRef>
            <a:fontRef idx="minor">
              <a:schemeClr val="dk1"/>
            </a:fontRef>
          </p:style>
          <p:txBody>
            <a:bodyPr spcFirstLastPara="0" vert="horz" wrap="square" lIns="247651" tIns="204623" rIns="328448" bIns="204624" numCol="1" spcCol="1270" anchor="ctr" anchorCtr="0">
              <a:noAutofit/>
            </a:bodyPr>
            <a:lstStyle/>
            <a:p>
              <a:pPr marL="0" marR="0" lvl="1" indent="0" algn="l" defTabSz="408167" rtl="0" eaLnBrk="1" fontAlgn="auto" latinLnBrk="0" hangingPunct="1">
                <a:lnSpc>
                  <a:spcPct val="150000"/>
                </a:lnSpc>
                <a:spcBef>
                  <a:spcPct val="0"/>
                </a:spcBef>
                <a:spcAft>
                  <a:spcPct val="15000"/>
                </a:spcAft>
                <a:buClrTx/>
                <a:buSzTx/>
                <a:buFontTx/>
                <a:buNone/>
                <a:tabLst/>
                <a:defRPr/>
              </a:pPr>
              <a:r>
                <a:rPr kumimoji="1" lang="ja-JP" altLang="en-US" sz="1000"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ビジネスモデルの課題への対応コース</a:t>
              </a:r>
              <a:endParaRPr kumimoji="1" lang="en-US" altLang="ja-JP"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p:txBody>
        </p:sp>
        <p:sp>
          <p:nvSpPr>
            <p:cNvPr id="73" name="正方形/長方形 72"/>
            <p:cNvSpPr/>
            <p:nvPr/>
          </p:nvSpPr>
          <p:spPr>
            <a:xfrm>
              <a:off x="520816" y="6049155"/>
              <a:ext cx="3196815" cy="406800"/>
            </a:xfrm>
            <a:prstGeom prst="rect">
              <a:avLst/>
            </a:prstGeom>
            <a:solidFill>
              <a:schemeClr val="bg1"/>
            </a:solidFill>
            <a:ln w="15875"/>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システム化</a:t>
              </a:r>
              <a:r>
                <a:rPr kumimoji="1" lang="ja-JP" altLang="en-US" sz="9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に伴うコストの考え方を</a:t>
              </a: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知りたい</a:t>
              </a:r>
              <a:endParaRPr kumimoji="1" lang="en-US" altLang="ja-JP"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r>
                <a:rPr lang="ja-JP" altLang="en-US" sz="900" b="1" u="sng" dirty="0" smtClean="0">
                  <a:solidFill>
                    <a:prstClr val="black">
                      <a:lumMod val="85000"/>
                      <a:lumOff val="15000"/>
                    </a:prstClr>
                  </a:solidFill>
                  <a:latin typeface="メイリオ" pitchFamily="50" charset="-128"/>
                  <a:ea typeface="メイリオ" pitchFamily="50" charset="-128"/>
                  <a:cs typeface="メイリオ" pitchFamily="50" charset="-128"/>
                </a:rPr>
                <a:t>⇒</a:t>
              </a:r>
              <a:r>
                <a:rPr lang="en-US" altLang="ja-JP" sz="900" b="1" u="sng" dirty="0" smtClean="0">
                  <a:solidFill>
                    <a:prstClr val="black">
                      <a:lumMod val="85000"/>
                      <a:lumOff val="15000"/>
                    </a:prstClr>
                  </a:solidFill>
                  <a:latin typeface="メイリオ" pitchFamily="50" charset="-128"/>
                  <a:ea typeface="メイリオ" pitchFamily="50" charset="-128"/>
                  <a:cs typeface="メイリオ" pitchFamily="50" charset="-128"/>
                </a:rPr>
                <a:t>【</a:t>
              </a:r>
              <a:r>
                <a:rPr lang="ja-JP" altLang="en-US" sz="900" b="1" u="sng" dirty="0" smtClean="0">
                  <a:solidFill>
                    <a:prstClr val="black">
                      <a:lumMod val="85000"/>
                      <a:lumOff val="15000"/>
                    </a:prstClr>
                  </a:solidFill>
                  <a:latin typeface="メイリオ" pitchFamily="50" charset="-128"/>
                  <a:ea typeface="メイリオ" pitchFamily="50" charset="-128"/>
                  <a:cs typeface="メイリオ" pitchFamily="50" charset="-128"/>
                </a:rPr>
                <a:t>バックオフィス分野</a:t>
              </a:r>
              <a:r>
                <a:rPr lang="en-US" altLang="ja-JP" sz="900" b="1" u="sng" dirty="0" smtClean="0">
                  <a:solidFill>
                    <a:prstClr val="black">
                      <a:lumMod val="85000"/>
                      <a:lumOff val="15000"/>
                    </a:prstClr>
                  </a:solidFill>
                  <a:latin typeface="メイリオ" pitchFamily="50" charset="-128"/>
                  <a:ea typeface="メイリオ" pitchFamily="50" charset="-128"/>
                  <a:cs typeface="メイリオ" pitchFamily="50" charset="-128"/>
                </a:rPr>
                <a:t>】</a:t>
              </a:r>
              <a:r>
                <a:rPr lang="ja-JP" altLang="en-US" sz="900" b="1" u="sng" dirty="0" smtClean="0">
                  <a:solidFill>
                    <a:prstClr val="black"/>
                  </a:solidFill>
                  <a:latin typeface="メイリオ" panose="020B0604030504040204" pitchFamily="50" charset="-128"/>
                  <a:ea typeface="メイリオ" panose="020B0604030504040204" pitchFamily="50" charset="-128"/>
                </a:rPr>
                <a:t>失敗しない社内システム導入</a:t>
              </a:r>
              <a:endParaRPr lang="en-US" altLang="ja-JP" sz="900" b="1" u="sng" dirty="0">
                <a:solidFill>
                  <a:prstClr val="black"/>
                </a:solidFill>
                <a:latin typeface="メイリオ" panose="020B0604030504040204" pitchFamily="50" charset="-128"/>
                <a:ea typeface="メイリオ" panose="020B0604030504040204" pitchFamily="50" charset="-128"/>
              </a:endParaRPr>
            </a:p>
          </p:txBody>
        </p:sp>
        <p:sp>
          <p:nvSpPr>
            <p:cNvPr id="74" name="角丸四角形 73"/>
            <p:cNvSpPr/>
            <p:nvPr/>
          </p:nvSpPr>
          <p:spPr>
            <a:xfrm>
              <a:off x="495089" y="5716385"/>
              <a:ext cx="3240000" cy="288000"/>
            </a:xfrm>
            <a:prstGeom prst="roundRect">
              <a:avLst/>
            </a:prstGeom>
            <a:ln/>
          </p:spPr>
          <p:style>
            <a:lnRef idx="1">
              <a:schemeClr val="accent1"/>
            </a:lnRef>
            <a:fillRef idx="2">
              <a:schemeClr val="accent1"/>
            </a:fillRef>
            <a:effectRef idx="1">
              <a:schemeClr val="accent1"/>
            </a:effectRef>
            <a:fontRef idx="minor">
              <a:schemeClr val="dk1"/>
            </a:fontRef>
          </p:style>
          <p:txBody>
            <a:bodyPr spcFirstLastPara="0" vert="horz" wrap="square" lIns="247651" tIns="204623" rIns="328448" bIns="204624" numCol="1" spcCol="1270" anchor="ctr" anchorCtr="0">
              <a:noAutofit/>
            </a:bodyPr>
            <a:lstStyle/>
            <a:p>
              <a:pPr marL="0" marR="0" lvl="1" indent="0" algn="l" defTabSz="408167" rtl="0" eaLnBrk="1" fontAlgn="auto" latinLnBrk="0" hangingPunct="1">
                <a:lnSpc>
                  <a:spcPct val="150000"/>
                </a:lnSpc>
                <a:spcBef>
                  <a:spcPct val="0"/>
                </a:spcBef>
                <a:spcAft>
                  <a:spcPct val="15000"/>
                </a:spcAft>
                <a:buClrTx/>
                <a:buSzTx/>
                <a:buFontTx/>
                <a:buNone/>
                <a:tabLst/>
                <a:defRPr/>
              </a:pPr>
              <a:r>
                <a:rPr kumimoji="1" lang="ja-JP" altLang="en-US" sz="1000"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業務プロセスの課題への対応コース</a:t>
              </a:r>
              <a:endParaRPr kumimoji="1" lang="en-US" altLang="ja-JP"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p:txBody>
        </p:sp>
        <p:sp>
          <p:nvSpPr>
            <p:cNvPr id="87" name="正方形/長方形 86"/>
            <p:cNvSpPr/>
            <p:nvPr/>
          </p:nvSpPr>
          <p:spPr>
            <a:xfrm>
              <a:off x="520817" y="5260853"/>
              <a:ext cx="3196815" cy="406800"/>
            </a:xfrm>
            <a:prstGeom prst="rect">
              <a:avLst/>
            </a:prstGeom>
            <a:solidFill>
              <a:schemeClr val="bg1"/>
            </a:solidFill>
            <a:ln w="15875"/>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自社</a:t>
              </a:r>
              <a:r>
                <a:rPr kumimoji="1" lang="ja-JP" altLang="en-US" sz="9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業務に適切な</a:t>
              </a:r>
              <a:r>
                <a:rPr kumimoji="1" lang="en-US" altLang="ja-JP" sz="9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IT</a:t>
              </a:r>
              <a:r>
                <a:rPr kumimoji="1" lang="ja-JP" altLang="en-US" sz="9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ツールを選定</a:t>
              </a: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したい</a:t>
              </a:r>
              <a:endParaRPr kumimoji="1" lang="en-US" altLang="ja-JP"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pPr lvl="0">
                <a:defRPr/>
              </a:pPr>
              <a:r>
                <a:rPr lang="ja-JP" altLang="en-US" sz="900" b="1" u="sng" dirty="0" smtClean="0">
                  <a:solidFill>
                    <a:prstClr val="black">
                      <a:lumMod val="85000"/>
                      <a:lumOff val="15000"/>
                    </a:prstClr>
                  </a:solidFill>
                  <a:latin typeface="メイリオ" pitchFamily="50" charset="-128"/>
                  <a:ea typeface="メイリオ" pitchFamily="50" charset="-128"/>
                  <a:cs typeface="メイリオ" pitchFamily="50" charset="-128"/>
                </a:rPr>
                <a:t>⇒</a:t>
              </a:r>
              <a:r>
                <a:rPr lang="en-US" altLang="ja-JP" sz="900" b="1" u="sng" dirty="0" smtClean="0">
                  <a:solidFill>
                    <a:prstClr val="black">
                      <a:lumMod val="85000"/>
                      <a:lumOff val="15000"/>
                    </a:prstClr>
                  </a:solidFill>
                  <a:latin typeface="メイリオ" pitchFamily="50" charset="-128"/>
                  <a:ea typeface="メイリオ" pitchFamily="50" charset="-128"/>
                  <a:cs typeface="メイリオ" pitchFamily="50" charset="-128"/>
                </a:rPr>
                <a:t>【</a:t>
              </a:r>
              <a:r>
                <a:rPr lang="ja-JP" altLang="en-US" sz="900" b="1" u="sng" dirty="0" smtClean="0">
                  <a:solidFill>
                    <a:prstClr val="black">
                      <a:lumMod val="85000"/>
                      <a:lumOff val="15000"/>
                    </a:prstClr>
                  </a:solidFill>
                  <a:latin typeface="メイリオ" pitchFamily="50" charset="-128"/>
                  <a:ea typeface="メイリオ" pitchFamily="50" charset="-128"/>
                  <a:cs typeface="メイリオ" pitchFamily="50" charset="-128"/>
                </a:rPr>
                <a:t>バックオフィス分野</a:t>
              </a:r>
              <a:r>
                <a:rPr lang="en-US" altLang="ja-JP" sz="900" b="1" u="sng" dirty="0" smtClean="0">
                  <a:solidFill>
                    <a:prstClr val="black">
                      <a:lumMod val="85000"/>
                      <a:lumOff val="15000"/>
                    </a:prstClr>
                  </a:solidFill>
                  <a:latin typeface="メイリオ" pitchFamily="50" charset="-128"/>
                  <a:ea typeface="メイリオ" pitchFamily="50" charset="-128"/>
                  <a:cs typeface="メイリオ" pitchFamily="50" charset="-128"/>
                </a:rPr>
                <a:t>】</a:t>
              </a:r>
              <a:r>
                <a:rPr lang="en-US" altLang="ja-JP" sz="900" b="1" u="sng" dirty="0" smtClean="0">
                  <a:solidFill>
                    <a:prstClr val="black"/>
                  </a:solidFill>
                  <a:latin typeface="メイリオ" panose="020B0604030504040204" pitchFamily="50" charset="-128"/>
                  <a:ea typeface="メイリオ" panose="020B0604030504040204" pitchFamily="50" charset="-128"/>
                </a:rPr>
                <a:t>IT</a:t>
              </a:r>
              <a:r>
                <a:rPr lang="ja-JP" altLang="en-US" sz="900" b="1" u="sng" dirty="0">
                  <a:solidFill>
                    <a:prstClr val="black"/>
                  </a:solidFill>
                  <a:latin typeface="メイリオ" panose="020B0604030504040204" pitchFamily="50" charset="-128"/>
                  <a:ea typeface="メイリオ" panose="020B0604030504040204" pitchFamily="50" charset="-128"/>
                </a:rPr>
                <a:t>ツールを活用した業務</a:t>
              </a:r>
              <a:r>
                <a:rPr lang="ja-JP" altLang="en-US" sz="900" b="1" u="sng" dirty="0" smtClean="0">
                  <a:solidFill>
                    <a:prstClr val="black"/>
                  </a:solidFill>
                  <a:latin typeface="メイリオ" panose="020B0604030504040204" pitchFamily="50" charset="-128"/>
                  <a:ea typeface="メイリオ" panose="020B0604030504040204" pitchFamily="50" charset="-128"/>
                </a:rPr>
                <a:t>改善</a:t>
              </a:r>
              <a:endParaRPr lang="en-US" altLang="ja-JP" sz="900" b="1" u="sng" dirty="0">
                <a:solidFill>
                  <a:prstClr val="black"/>
                </a:solidFill>
                <a:latin typeface="メイリオ" panose="020B0604030504040204" pitchFamily="50" charset="-128"/>
                <a:ea typeface="メイリオ" panose="020B0604030504040204" pitchFamily="50" charset="-128"/>
              </a:endParaRPr>
            </a:p>
          </p:txBody>
        </p:sp>
        <p:sp>
          <p:nvSpPr>
            <p:cNvPr id="90" name="角丸四角形 89"/>
            <p:cNvSpPr/>
            <p:nvPr/>
          </p:nvSpPr>
          <p:spPr>
            <a:xfrm>
              <a:off x="483646" y="4924121"/>
              <a:ext cx="3240000" cy="288000"/>
            </a:xfrm>
            <a:prstGeom prst="round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247651" tIns="204623" rIns="328448" bIns="204624" numCol="1" spcCol="1270" anchor="ctr" anchorCtr="0">
              <a:noAutofit/>
            </a:bodyPr>
            <a:lstStyle/>
            <a:p>
              <a:pPr marL="0" marR="0" lvl="1" indent="0" defTabSz="408167" rtl="0" eaLnBrk="1" fontAlgn="auto" latinLnBrk="0" hangingPunct="1">
                <a:lnSpc>
                  <a:spcPct val="150000"/>
                </a:lnSpc>
                <a:spcBef>
                  <a:spcPct val="0"/>
                </a:spcBef>
                <a:spcAft>
                  <a:spcPct val="15000"/>
                </a:spcAft>
                <a:buClrTx/>
                <a:buSzTx/>
                <a:buFontTx/>
                <a:buNone/>
                <a:tabLst/>
                <a:defRPr/>
              </a:pPr>
              <a:endParaRPr kumimoji="1" lang="en-US" altLang="ja-JP"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p:txBody>
        </p:sp>
        <p:sp>
          <p:nvSpPr>
            <p:cNvPr id="67" name="正方形/長方形 66"/>
            <p:cNvSpPr/>
            <p:nvPr/>
          </p:nvSpPr>
          <p:spPr>
            <a:xfrm>
              <a:off x="160251" y="4941461"/>
              <a:ext cx="259961" cy="2290549"/>
            </a:xfrm>
            <a:prstGeom prst="rect">
              <a:avLst/>
            </a:prstGeom>
            <a:ln w="15875">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54209"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３つの課題</a:t>
              </a:r>
              <a:endPar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85787" y="5795968"/>
            <a:ext cx="2416765" cy="1263964"/>
          </a:xfrm>
          <a:prstGeom prst="rect">
            <a:avLst/>
          </a:prstGeom>
        </p:spPr>
      </p:pic>
      <p:sp>
        <p:nvSpPr>
          <p:cNvPr id="3" name="角丸四角形吹き出し 2"/>
          <p:cNvSpPr/>
          <p:nvPr/>
        </p:nvSpPr>
        <p:spPr>
          <a:xfrm>
            <a:off x="4096611" y="3173093"/>
            <a:ext cx="2522104" cy="2739968"/>
          </a:xfrm>
          <a:custGeom>
            <a:avLst/>
            <a:gdLst>
              <a:gd name="connsiteX0" fmla="*/ 0 w 2630880"/>
              <a:gd name="connsiteY0" fmla="*/ 371635 h 2229764"/>
              <a:gd name="connsiteX1" fmla="*/ 371635 w 2630880"/>
              <a:gd name="connsiteY1" fmla="*/ 0 h 2229764"/>
              <a:gd name="connsiteX2" fmla="*/ 1534680 w 2630880"/>
              <a:gd name="connsiteY2" fmla="*/ 0 h 2229764"/>
              <a:gd name="connsiteX3" fmla="*/ 1534680 w 2630880"/>
              <a:gd name="connsiteY3" fmla="*/ 0 h 2229764"/>
              <a:gd name="connsiteX4" fmla="*/ 2192400 w 2630880"/>
              <a:gd name="connsiteY4" fmla="*/ 0 h 2229764"/>
              <a:gd name="connsiteX5" fmla="*/ 2259245 w 2630880"/>
              <a:gd name="connsiteY5" fmla="*/ 0 h 2229764"/>
              <a:gd name="connsiteX6" fmla="*/ 2630880 w 2630880"/>
              <a:gd name="connsiteY6" fmla="*/ 371635 h 2229764"/>
              <a:gd name="connsiteX7" fmla="*/ 2630880 w 2630880"/>
              <a:gd name="connsiteY7" fmla="*/ 1300696 h 2229764"/>
              <a:gd name="connsiteX8" fmla="*/ 2630880 w 2630880"/>
              <a:gd name="connsiteY8" fmla="*/ 1300696 h 2229764"/>
              <a:gd name="connsiteX9" fmla="*/ 2630880 w 2630880"/>
              <a:gd name="connsiteY9" fmla="*/ 1858137 h 2229764"/>
              <a:gd name="connsiteX10" fmla="*/ 2630880 w 2630880"/>
              <a:gd name="connsiteY10" fmla="*/ 1858129 h 2229764"/>
              <a:gd name="connsiteX11" fmla="*/ 2259245 w 2630880"/>
              <a:gd name="connsiteY11" fmla="*/ 2229764 h 2229764"/>
              <a:gd name="connsiteX12" fmla="*/ 2192400 w 2630880"/>
              <a:gd name="connsiteY12" fmla="*/ 2229764 h 2229764"/>
              <a:gd name="connsiteX13" fmla="*/ 1586447 w 2630880"/>
              <a:gd name="connsiteY13" fmla="*/ 2478338 h 2229764"/>
              <a:gd name="connsiteX14" fmla="*/ 1534680 w 2630880"/>
              <a:gd name="connsiteY14" fmla="*/ 2229764 h 2229764"/>
              <a:gd name="connsiteX15" fmla="*/ 371635 w 2630880"/>
              <a:gd name="connsiteY15" fmla="*/ 2229764 h 2229764"/>
              <a:gd name="connsiteX16" fmla="*/ 0 w 2630880"/>
              <a:gd name="connsiteY16" fmla="*/ 1858129 h 2229764"/>
              <a:gd name="connsiteX17" fmla="*/ 0 w 2630880"/>
              <a:gd name="connsiteY17" fmla="*/ 1858137 h 2229764"/>
              <a:gd name="connsiteX18" fmla="*/ 0 w 2630880"/>
              <a:gd name="connsiteY18" fmla="*/ 1300696 h 2229764"/>
              <a:gd name="connsiteX19" fmla="*/ 0 w 2630880"/>
              <a:gd name="connsiteY19" fmla="*/ 1300696 h 2229764"/>
              <a:gd name="connsiteX20" fmla="*/ 0 w 2630880"/>
              <a:gd name="connsiteY20" fmla="*/ 371635 h 2229764"/>
              <a:gd name="connsiteX0" fmla="*/ 0 w 2630880"/>
              <a:gd name="connsiteY0" fmla="*/ 371635 h 2478338"/>
              <a:gd name="connsiteX1" fmla="*/ 371635 w 2630880"/>
              <a:gd name="connsiteY1" fmla="*/ 0 h 2478338"/>
              <a:gd name="connsiteX2" fmla="*/ 1534680 w 2630880"/>
              <a:gd name="connsiteY2" fmla="*/ 0 h 2478338"/>
              <a:gd name="connsiteX3" fmla="*/ 1534680 w 2630880"/>
              <a:gd name="connsiteY3" fmla="*/ 0 h 2478338"/>
              <a:gd name="connsiteX4" fmla="*/ 2192400 w 2630880"/>
              <a:gd name="connsiteY4" fmla="*/ 0 h 2478338"/>
              <a:gd name="connsiteX5" fmla="*/ 2259245 w 2630880"/>
              <a:gd name="connsiteY5" fmla="*/ 0 h 2478338"/>
              <a:gd name="connsiteX6" fmla="*/ 2630880 w 2630880"/>
              <a:gd name="connsiteY6" fmla="*/ 371635 h 2478338"/>
              <a:gd name="connsiteX7" fmla="*/ 2630880 w 2630880"/>
              <a:gd name="connsiteY7" fmla="*/ 1300696 h 2478338"/>
              <a:gd name="connsiteX8" fmla="*/ 2630880 w 2630880"/>
              <a:gd name="connsiteY8" fmla="*/ 1300696 h 2478338"/>
              <a:gd name="connsiteX9" fmla="*/ 2630880 w 2630880"/>
              <a:gd name="connsiteY9" fmla="*/ 1858137 h 2478338"/>
              <a:gd name="connsiteX10" fmla="*/ 2630880 w 2630880"/>
              <a:gd name="connsiteY10" fmla="*/ 1858129 h 2478338"/>
              <a:gd name="connsiteX11" fmla="*/ 2259245 w 2630880"/>
              <a:gd name="connsiteY11" fmla="*/ 2229764 h 2478338"/>
              <a:gd name="connsiteX12" fmla="*/ 2192400 w 2630880"/>
              <a:gd name="connsiteY12" fmla="*/ 2229764 h 2478338"/>
              <a:gd name="connsiteX13" fmla="*/ 1586447 w 2630880"/>
              <a:gd name="connsiteY13" fmla="*/ 2478338 h 2478338"/>
              <a:gd name="connsiteX14" fmla="*/ 1193157 w 2630880"/>
              <a:gd name="connsiteY14" fmla="*/ 2240781 h 2478338"/>
              <a:gd name="connsiteX15" fmla="*/ 371635 w 2630880"/>
              <a:gd name="connsiteY15" fmla="*/ 2229764 h 2478338"/>
              <a:gd name="connsiteX16" fmla="*/ 0 w 2630880"/>
              <a:gd name="connsiteY16" fmla="*/ 1858129 h 2478338"/>
              <a:gd name="connsiteX17" fmla="*/ 0 w 2630880"/>
              <a:gd name="connsiteY17" fmla="*/ 1858137 h 2478338"/>
              <a:gd name="connsiteX18" fmla="*/ 0 w 2630880"/>
              <a:gd name="connsiteY18" fmla="*/ 1300696 h 2478338"/>
              <a:gd name="connsiteX19" fmla="*/ 0 w 2630880"/>
              <a:gd name="connsiteY19" fmla="*/ 1300696 h 2478338"/>
              <a:gd name="connsiteX20" fmla="*/ 0 w 2630880"/>
              <a:gd name="connsiteY20" fmla="*/ 371635 h 2478338"/>
              <a:gd name="connsiteX0" fmla="*/ 0 w 2630880"/>
              <a:gd name="connsiteY0" fmla="*/ 371635 h 2478338"/>
              <a:gd name="connsiteX1" fmla="*/ 371635 w 2630880"/>
              <a:gd name="connsiteY1" fmla="*/ 0 h 2478338"/>
              <a:gd name="connsiteX2" fmla="*/ 1534680 w 2630880"/>
              <a:gd name="connsiteY2" fmla="*/ 0 h 2478338"/>
              <a:gd name="connsiteX3" fmla="*/ 1534680 w 2630880"/>
              <a:gd name="connsiteY3" fmla="*/ 0 h 2478338"/>
              <a:gd name="connsiteX4" fmla="*/ 2192400 w 2630880"/>
              <a:gd name="connsiteY4" fmla="*/ 0 h 2478338"/>
              <a:gd name="connsiteX5" fmla="*/ 2259245 w 2630880"/>
              <a:gd name="connsiteY5" fmla="*/ 0 h 2478338"/>
              <a:gd name="connsiteX6" fmla="*/ 2630880 w 2630880"/>
              <a:gd name="connsiteY6" fmla="*/ 371635 h 2478338"/>
              <a:gd name="connsiteX7" fmla="*/ 2630880 w 2630880"/>
              <a:gd name="connsiteY7" fmla="*/ 1300696 h 2478338"/>
              <a:gd name="connsiteX8" fmla="*/ 2630880 w 2630880"/>
              <a:gd name="connsiteY8" fmla="*/ 1300696 h 2478338"/>
              <a:gd name="connsiteX9" fmla="*/ 2630880 w 2630880"/>
              <a:gd name="connsiteY9" fmla="*/ 1858137 h 2478338"/>
              <a:gd name="connsiteX10" fmla="*/ 2630880 w 2630880"/>
              <a:gd name="connsiteY10" fmla="*/ 1858129 h 2478338"/>
              <a:gd name="connsiteX11" fmla="*/ 2259245 w 2630880"/>
              <a:gd name="connsiteY11" fmla="*/ 2229764 h 2478338"/>
              <a:gd name="connsiteX12" fmla="*/ 1476304 w 2630880"/>
              <a:gd name="connsiteY12" fmla="*/ 2240781 h 2478338"/>
              <a:gd name="connsiteX13" fmla="*/ 1586447 w 2630880"/>
              <a:gd name="connsiteY13" fmla="*/ 2478338 h 2478338"/>
              <a:gd name="connsiteX14" fmla="*/ 1193157 w 2630880"/>
              <a:gd name="connsiteY14" fmla="*/ 2240781 h 2478338"/>
              <a:gd name="connsiteX15" fmla="*/ 371635 w 2630880"/>
              <a:gd name="connsiteY15" fmla="*/ 2229764 h 2478338"/>
              <a:gd name="connsiteX16" fmla="*/ 0 w 2630880"/>
              <a:gd name="connsiteY16" fmla="*/ 1858129 h 2478338"/>
              <a:gd name="connsiteX17" fmla="*/ 0 w 2630880"/>
              <a:gd name="connsiteY17" fmla="*/ 1858137 h 2478338"/>
              <a:gd name="connsiteX18" fmla="*/ 0 w 2630880"/>
              <a:gd name="connsiteY18" fmla="*/ 1300696 h 2478338"/>
              <a:gd name="connsiteX19" fmla="*/ 0 w 2630880"/>
              <a:gd name="connsiteY19" fmla="*/ 1300696 h 2478338"/>
              <a:gd name="connsiteX20" fmla="*/ 0 w 2630880"/>
              <a:gd name="connsiteY20" fmla="*/ 371635 h 2478338"/>
              <a:gd name="connsiteX0" fmla="*/ 0 w 2630880"/>
              <a:gd name="connsiteY0" fmla="*/ 371635 h 2500372"/>
              <a:gd name="connsiteX1" fmla="*/ 371635 w 2630880"/>
              <a:gd name="connsiteY1" fmla="*/ 0 h 2500372"/>
              <a:gd name="connsiteX2" fmla="*/ 1534680 w 2630880"/>
              <a:gd name="connsiteY2" fmla="*/ 0 h 2500372"/>
              <a:gd name="connsiteX3" fmla="*/ 1534680 w 2630880"/>
              <a:gd name="connsiteY3" fmla="*/ 0 h 2500372"/>
              <a:gd name="connsiteX4" fmla="*/ 2192400 w 2630880"/>
              <a:gd name="connsiteY4" fmla="*/ 0 h 2500372"/>
              <a:gd name="connsiteX5" fmla="*/ 2259245 w 2630880"/>
              <a:gd name="connsiteY5" fmla="*/ 0 h 2500372"/>
              <a:gd name="connsiteX6" fmla="*/ 2630880 w 2630880"/>
              <a:gd name="connsiteY6" fmla="*/ 371635 h 2500372"/>
              <a:gd name="connsiteX7" fmla="*/ 2630880 w 2630880"/>
              <a:gd name="connsiteY7" fmla="*/ 1300696 h 2500372"/>
              <a:gd name="connsiteX8" fmla="*/ 2630880 w 2630880"/>
              <a:gd name="connsiteY8" fmla="*/ 1300696 h 2500372"/>
              <a:gd name="connsiteX9" fmla="*/ 2630880 w 2630880"/>
              <a:gd name="connsiteY9" fmla="*/ 1858137 h 2500372"/>
              <a:gd name="connsiteX10" fmla="*/ 2630880 w 2630880"/>
              <a:gd name="connsiteY10" fmla="*/ 1858129 h 2500372"/>
              <a:gd name="connsiteX11" fmla="*/ 2259245 w 2630880"/>
              <a:gd name="connsiteY11" fmla="*/ 2229764 h 2500372"/>
              <a:gd name="connsiteX12" fmla="*/ 1476304 w 2630880"/>
              <a:gd name="connsiteY12" fmla="*/ 2240781 h 2500372"/>
              <a:gd name="connsiteX13" fmla="*/ 1740683 w 2630880"/>
              <a:gd name="connsiteY13" fmla="*/ 2500372 h 2500372"/>
              <a:gd name="connsiteX14" fmla="*/ 1193157 w 2630880"/>
              <a:gd name="connsiteY14" fmla="*/ 2240781 h 2500372"/>
              <a:gd name="connsiteX15" fmla="*/ 371635 w 2630880"/>
              <a:gd name="connsiteY15" fmla="*/ 2229764 h 2500372"/>
              <a:gd name="connsiteX16" fmla="*/ 0 w 2630880"/>
              <a:gd name="connsiteY16" fmla="*/ 1858129 h 2500372"/>
              <a:gd name="connsiteX17" fmla="*/ 0 w 2630880"/>
              <a:gd name="connsiteY17" fmla="*/ 1858137 h 2500372"/>
              <a:gd name="connsiteX18" fmla="*/ 0 w 2630880"/>
              <a:gd name="connsiteY18" fmla="*/ 1300696 h 2500372"/>
              <a:gd name="connsiteX19" fmla="*/ 0 w 2630880"/>
              <a:gd name="connsiteY19" fmla="*/ 1300696 h 2500372"/>
              <a:gd name="connsiteX20" fmla="*/ 0 w 2630880"/>
              <a:gd name="connsiteY20" fmla="*/ 371635 h 2500372"/>
              <a:gd name="connsiteX0" fmla="*/ 0 w 2630880"/>
              <a:gd name="connsiteY0" fmla="*/ 371635 h 2500372"/>
              <a:gd name="connsiteX1" fmla="*/ 371635 w 2630880"/>
              <a:gd name="connsiteY1" fmla="*/ 0 h 2500372"/>
              <a:gd name="connsiteX2" fmla="*/ 1534680 w 2630880"/>
              <a:gd name="connsiteY2" fmla="*/ 0 h 2500372"/>
              <a:gd name="connsiteX3" fmla="*/ 1534680 w 2630880"/>
              <a:gd name="connsiteY3" fmla="*/ 0 h 2500372"/>
              <a:gd name="connsiteX4" fmla="*/ 2192400 w 2630880"/>
              <a:gd name="connsiteY4" fmla="*/ 0 h 2500372"/>
              <a:gd name="connsiteX5" fmla="*/ 2259245 w 2630880"/>
              <a:gd name="connsiteY5" fmla="*/ 0 h 2500372"/>
              <a:gd name="connsiteX6" fmla="*/ 2630880 w 2630880"/>
              <a:gd name="connsiteY6" fmla="*/ 371635 h 2500372"/>
              <a:gd name="connsiteX7" fmla="*/ 2630880 w 2630880"/>
              <a:gd name="connsiteY7" fmla="*/ 1300696 h 2500372"/>
              <a:gd name="connsiteX8" fmla="*/ 2630880 w 2630880"/>
              <a:gd name="connsiteY8" fmla="*/ 1300696 h 2500372"/>
              <a:gd name="connsiteX9" fmla="*/ 2630880 w 2630880"/>
              <a:gd name="connsiteY9" fmla="*/ 1858137 h 2500372"/>
              <a:gd name="connsiteX10" fmla="*/ 2630880 w 2630880"/>
              <a:gd name="connsiteY10" fmla="*/ 1858129 h 2500372"/>
              <a:gd name="connsiteX11" fmla="*/ 2259245 w 2630880"/>
              <a:gd name="connsiteY11" fmla="*/ 2229764 h 2500372"/>
              <a:gd name="connsiteX12" fmla="*/ 1476304 w 2630880"/>
              <a:gd name="connsiteY12" fmla="*/ 2240781 h 2500372"/>
              <a:gd name="connsiteX13" fmla="*/ 1740683 w 2630880"/>
              <a:gd name="connsiteY13" fmla="*/ 2500372 h 2500372"/>
              <a:gd name="connsiteX14" fmla="*/ 1193157 w 2630880"/>
              <a:gd name="connsiteY14" fmla="*/ 2240781 h 2500372"/>
              <a:gd name="connsiteX15" fmla="*/ 371635 w 2630880"/>
              <a:gd name="connsiteY15" fmla="*/ 2229764 h 2500372"/>
              <a:gd name="connsiteX16" fmla="*/ 0 w 2630880"/>
              <a:gd name="connsiteY16" fmla="*/ 1858129 h 2500372"/>
              <a:gd name="connsiteX17" fmla="*/ 0 w 2630880"/>
              <a:gd name="connsiteY17" fmla="*/ 1858137 h 2500372"/>
              <a:gd name="connsiteX18" fmla="*/ 0 w 2630880"/>
              <a:gd name="connsiteY18" fmla="*/ 1300696 h 2500372"/>
              <a:gd name="connsiteX19" fmla="*/ 0 w 2630880"/>
              <a:gd name="connsiteY19" fmla="*/ 1300696 h 2500372"/>
              <a:gd name="connsiteX20" fmla="*/ 0 w 2630880"/>
              <a:gd name="connsiteY20" fmla="*/ 371635 h 2500372"/>
              <a:gd name="connsiteX0" fmla="*/ 0 w 2630880"/>
              <a:gd name="connsiteY0" fmla="*/ 371635 h 2500372"/>
              <a:gd name="connsiteX1" fmla="*/ 371635 w 2630880"/>
              <a:gd name="connsiteY1" fmla="*/ 0 h 2500372"/>
              <a:gd name="connsiteX2" fmla="*/ 1534680 w 2630880"/>
              <a:gd name="connsiteY2" fmla="*/ 0 h 2500372"/>
              <a:gd name="connsiteX3" fmla="*/ 1534680 w 2630880"/>
              <a:gd name="connsiteY3" fmla="*/ 0 h 2500372"/>
              <a:gd name="connsiteX4" fmla="*/ 2192400 w 2630880"/>
              <a:gd name="connsiteY4" fmla="*/ 0 h 2500372"/>
              <a:gd name="connsiteX5" fmla="*/ 2259245 w 2630880"/>
              <a:gd name="connsiteY5" fmla="*/ 0 h 2500372"/>
              <a:gd name="connsiteX6" fmla="*/ 2630880 w 2630880"/>
              <a:gd name="connsiteY6" fmla="*/ 371635 h 2500372"/>
              <a:gd name="connsiteX7" fmla="*/ 2630880 w 2630880"/>
              <a:gd name="connsiteY7" fmla="*/ 1300696 h 2500372"/>
              <a:gd name="connsiteX8" fmla="*/ 2630880 w 2630880"/>
              <a:gd name="connsiteY8" fmla="*/ 1300696 h 2500372"/>
              <a:gd name="connsiteX9" fmla="*/ 2630880 w 2630880"/>
              <a:gd name="connsiteY9" fmla="*/ 1858137 h 2500372"/>
              <a:gd name="connsiteX10" fmla="*/ 2630880 w 2630880"/>
              <a:gd name="connsiteY10" fmla="*/ 1858129 h 2500372"/>
              <a:gd name="connsiteX11" fmla="*/ 2259245 w 2630880"/>
              <a:gd name="connsiteY11" fmla="*/ 2229764 h 2500372"/>
              <a:gd name="connsiteX12" fmla="*/ 1476304 w 2630880"/>
              <a:gd name="connsiteY12" fmla="*/ 2240781 h 2500372"/>
              <a:gd name="connsiteX13" fmla="*/ 1740683 w 2630880"/>
              <a:gd name="connsiteY13" fmla="*/ 2500372 h 2500372"/>
              <a:gd name="connsiteX14" fmla="*/ 1103735 w 2630880"/>
              <a:gd name="connsiteY14" fmla="*/ 2276544 h 2500372"/>
              <a:gd name="connsiteX15" fmla="*/ 371635 w 2630880"/>
              <a:gd name="connsiteY15" fmla="*/ 2229764 h 2500372"/>
              <a:gd name="connsiteX16" fmla="*/ 0 w 2630880"/>
              <a:gd name="connsiteY16" fmla="*/ 1858129 h 2500372"/>
              <a:gd name="connsiteX17" fmla="*/ 0 w 2630880"/>
              <a:gd name="connsiteY17" fmla="*/ 1858137 h 2500372"/>
              <a:gd name="connsiteX18" fmla="*/ 0 w 2630880"/>
              <a:gd name="connsiteY18" fmla="*/ 1300696 h 2500372"/>
              <a:gd name="connsiteX19" fmla="*/ 0 w 2630880"/>
              <a:gd name="connsiteY19" fmla="*/ 1300696 h 2500372"/>
              <a:gd name="connsiteX20" fmla="*/ 0 w 2630880"/>
              <a:gd name="connsiteY20" fmla="*/ 371635 h 2500372"/>
              <a:gd name="connsiteX0" fmla="*/ 0 w 2630880"/>
              <a:gd name="connsiteY0" fmla="*/ 371635 h 2571898"/>
              <a:gd name="connsiteX1" fmla="*/ 371635 w 2630880"/>
              <a:gd name="connsiteY1" fmla="*/ 0 h 2571898"/>
              <a:gd name="connsiteX2" fmla="*/ 1534680 w 2630880"/>
              <a:gd name="connsiteY2" fmla="*/ 0 h 2571898"/>
              <a:gd name="connsiteX3" fmla="*/ 1534680 w 2630880"/>
              <a:gd name="connsiteY3" fmla="*/ 0 h 2571898"/>
              <a:gd name="connsiteX4" fmla="*/ 2192400 w 2630880"/>
              <a:gd name="connsiteY4" fmla="*/ 0 h 2571898"/>
              <a:gd name="connsiteX5" fmla="*/ 2259245 w 2630880"/>
              <a:gd name="connsiteY5" fmla="*/ 0 h 2571898"/>
              <a:gd name="connsiteX6" fmla="*/ 2630880 w 2630880"/>
              <a:gd name="connsiteY6" fmla="*/ 371635 h 2571898"/>
              <a:gd name="connsiteX7" fmla="*/ 2630880 w 2630880"/>
              <a:gd name="connsiteY7" fmla="*/ 1300696 h 2571898"/>
              <a:gd name="connsiteX8" fmla="*/ 2630880 w 2630880"/>
              <a:gd name="connsiteY8" fmla="*/ 1300696 h 2571898"/>
              <a:gd name="connsiteX9" fmla="*/ 2630880 w 2630880"/>
              <a:gd name="connsiteY9" fmla="*/ 1858137 h 2571898"/>
              <a:gd name="connsiteX10" fmla="*/ 2630880 w 2630880"/>
              <a:gd name="connsiteY10" fmla="*/ 1858129 h 2571898"/>
              <a:gd name="connsiteX11" fmla="*/ 2259245 w 2630880"/>
              <a:gd name="connsiteY11" fmla="*/ 2229764 h 2571898"/>
              <a:gd name="connsiteX12" fmla="*/ 1476304 w 2630880"/>
              <a:gd name="connsiteY12" fmla="*/ 2240781 h 2571898"/>
              <a:gd name="connsiteX13" fmla="*/ 1621453 w 2630880"/>
              <a:gd name="connsiteY13" fmla="*/ 2571898 h 2571898"/>
              <a:gd name="connsiteX14" fmla="*/ 1103735 w 2630880"/>
              <a:gd name="connsiteY14" fmla="*/ 2276544 h 2571898"/>
              <a:gd name="connsiteX15" fmla="*/ 371635 w 2630880"/>
              <a:gd name="connsiteY15" fmla="*/ 2229764 h 2571898"/>
              <a:gd name="connsiteX16" fmla="*/ 0 w 2630880"/>
              <a:gd name="connsiteY16" fmla="*/ 1858129 h 2571898"/>
              <a:gd name="connsiteX17" fmla="*/ 0 w 2630880"/>
              <a:gd name="connsiteY17" fmla="*/ 1858137 h 2571898"/>
              <a:gd name="connsiteX18" fmla="*/ 0 w 2630880"/>
              <a:gd name="connsiteY18" fmla="*/ 1300696 h 2571898"/>
              <a:gd name="connsiteX19" fmla="*/ 0 w 2630880"/>
              <a:gd name="connsiteY19" fmla="*/ 1300696 h 2571898"/>
              <a:gd name="connsiteX20" fmla="*/ 0 w 2630880"/>
              <a:gd name="connsiteY20" fmla="*/ 371635 h 2571898"/>
              <a:gd name="connsiteX0" fmla="*/ 0 w 2630880"/>
              <a:gd name="connsiteY0" fmla="*/ 371635 h 2571898"/>
              <a:gd name="connsiteX1" fmla="*/ 371635 w 2630880"/>
              <a:gd name="connsiteY1" fmla="*/ 0 h 2571898"/>
              <a:gd name="connsiteX2" fmla="*/ 1534680 w 2630880"/>
              <a:gd name="connsiteY2" fmla="*/ 0 h 2571898"/>
              <a:gd name="connsiteX3" fmla="*/ 1534680 w 2630880"/>
              <a:gd name="connsiteY3" fmla="*/ 0 h 2571898"/>
              <a:gd name="connsiteX4" fmla="*/ 2192400 w 2630880"/>
              <a:gd name="connsiteY4" fmla="*/ 0 h 2571898"/>
              <a:gd name="connsiteX5" fmla="*/ 2259245 w 2630880"/>
              <a:gd name="connsiteY5" fmla="*/ 0 h 2571898"/>
              <a:gd name="connsiteX6" fmla="*/ 2630880 w 2630880"/>
              <a:gd name="connsiteY6" fmla="*/ 371635 h 2571898"/>
              <a:gd name="connsiteX7" fmla="*/ 2630880 w 2630880"/>
              <a:gd name="connsiteY7" fmla="*/ 1300696 h 2571898"/>
              <a:gd name="connsiteX8" fmla="*/ 2630880 w 2630880"/>
              <a:gd name="connsiteY8" fmla="*/ 1300696 h 2571898"/>
              <a:gd name="connsiteX9" fmla="*/ 2630880 w 2630880"/>
              <a:gd name="connsiteY9" fmla="*/ 1858137 h 2571898"/>
              <a:gd name="connsiteX10" fmla="*/ 2630880 w 2630880"/>
              <a:gd name="connsiteY10" fmla="*/ 1858129 h 2571898"/>
              <a:gd name="connsiteX11" fmla="*/ 2259245 w 2630880"/>
              <a:gd name="connsiteY11" fmla="*/ 2229764 h 2571898"/>
              <a:gd name="connsiteX12" fmla="*/ 1476304 w 2630880"/>
              <a:gd name="connsiteY12" fmla="*/ 2240781 h 2571898"/>
              <a:gd name="connsiteX13" fmla="*/ 1621453 w 2630880"/>
              <a:gd name="connsiteY13" fmla="*/ 2571898 h 2571898"/>
              <a:gd name="connsiteX14" fmla="*/ 1103735 w 2630880"/>
              <a:gd name="connsiteY14" fmla="*/ 2276544 h 2571898"/>
              <a:gd name="connsiteX15" fmla="*/ 371635 w 2630880"/>
              <a:gd name="connsiteY15" fmla="*/ 2229764 h 2571898"/>
              <a:gd name="connsiteX16" fmla="*/ 0 w 2630880"/>
              <a:gd name="connsiteY16" fmla="*/ 1858129 h 2571898"/>
              <a:gd name="connsiteX17" fmla="*/ 0 w 2630880"/>
              <a:gd name="connsiteY17" fmla="*/ 1858137 h 2571898"/>
              <a:gd name="connsiteX18" fmla="*/ 0 w 2630880"/>
              <a:gd name="connsiteY18" fmla="*/ 1300696 h 2571898"/>
              <a:gd name="connsiteX19" fmla="*/ 0 w 2630880"/>
              <a:gd name="connsiteY19" fmla="*/ 1300696 h 2571898"/>
              <a:gd name="connsiteX20" fmla="*/ 0 w 2630880"/>
              <a:gd name="connsiteY20" fmla="*/ 371635 h 2571898"/>
              <a:gd name="connsiteX0" fmla="*/ 0 w 2630880"/>
              <a:gd name="connsiteY0" fmla="*/ 371635 h 2571898"/>
              <a:gd name="connsiteX1" fmla="*/ 371635 w 2630880"/>
              <a:gd name="connsiteY1" fmla="*/ 0 h 2571898"/>
              <a:gd name="connsiteX2" fmla="*/ 1534680 w 2630880"/>
              <a:gd name="connsiteY2" fmla="*/ 0 h 2571898"/>
              <a:gd name="connsiteX3" fmla="*/ 1534680 w 2630880"/>
              <a:gd name="connsiteY3" fmla="*/ 0 h 2571898"/>
              <a:gd name="connsiteX4" fmla="*/ 2192400 w 2630880"/>
              <a:gd name="connsiteY4" fmla="*/ 0 h 2571898"/>
              <a:gd name="connsiteX5" fmla="*/ 2259245 w 2630880"/>
              <a:gd name="connsiteY5" fmla="*/ 0 h 2571898"/>
              <a:gd name="connsiteX6" fmla="*/ 2630880 w 2630880"/>
              <a:gd name="connsiteY6" fmla="*/ 371635 h 2571898"/>
              <a:gd name="connsiteX7" fmla="*/ 2630880 w 2630880"/>
              <a:gd name="connsiteY7" fmla="*/ 1300696 h 2571898"/>
              <a:gd name="connsiteX8" fmla="*/ 2630880 w 2630880"/>
              <a:gd name="connsiteY8" fmla="*/ 1300696 h 2571898"/>
              <a:gd name="connsiteX9" fmla="*/ 2630880 w 2630880"/>
              <a:gd name="connsiteY9" fmla="*/ 1858137 h 2571898"/>
              <a:gd name="connsiteX10" fmla="*/ 2630880 w 2630880"/>
              <a:gd name="connsiteY10" fmla="*/ 1858129 h 2571898"/>
              <a:gd name="connsiteX11" fmla="*/ 2259245 w 2630880"/>
              <a:gd name="connsiteY11" fmla="*/ 2229764 h 2571898"/>
              <a:gd name="connsiteX12" fmla="*/ 1476304 w 2630880"/>
              <a:gd name="connsiteY12" fmla="*/ 2240781 h 2571898"/>
              <a:gd name="connsiteX13" fmla="*/ 1621453 w 2630880"/>
              <a:gd name="connsiteY13" fmla="*/ 2571898 h 2571898"/>
              <a:gd name="connsiteX14" fmla="*/ 1103735 w 2630880"/>
              <a:gd name="connsiteY14" fmla="*/ 2276544 h 2571898"/>
              <a:gd name="connsiteX15" fmla="*/ 371635 w 2630880"/>
              <a:gd name="connsiteY15" fmla="*/ 2229764 h 2571898"/>
              <a:gd name="connsiteX16" fmla="*/ 0 w 2630880"/>
              <a:gd name="connsiteY16" fmla="*/ 1858129 h 2571898"/>
              <a:gd name="connsiteX17" fmla="*/ 0 w 2630880"/>
              <a:gd name="connsiteY17" fmla="*/ 1858137 h 2571898"/>
              <a:gd name="connsiteX18" fmla="*/ 0 w 2630880"/>
              <a:gd name="connsiteY18" fmla="*/ 1300696 h 2571898"/>
              <a:gd name="connsiteX19" fmla="*/ 0 w 2630880"/>
              <a:gd name="connsiteY19" fmla="*/ 1300696 h 2571898"/>
              <a:gd name="connsiteX20" fmla="*/ 0 w 2630880"/>
              <a:gd name="connsiteY20" fmla="*/ 371635 h 2571898"/>
              <a:gd name="connsiteX0" fmla="*/ 0 w 2630880"/>
              <a:gd name="connsiteY0" fmla="*/ 371635 h 2571898"/>
              <a:gd name="connsiteX1" fmla="*/ 371635 w 2630880"/>
              <a:gd name="connsiteY1" fmla="*/ 0 h 2571898"/>
              <a:gd name="connsiteX2" fmla="*/ 1534680 w 2630880"/>
              <a:gd name="connsiteY2" fmla="*/ 0 h 2571898"/>
              <a:gd name="connsiteX3" fmla="*/ 1534680 w 2630880"/>
              <a:gd name="connsiteY3" fmla="*/ 0 h 2571898"/>
              <a:gd name="connsiteX4" fmla="*/ 2192400 w 2630880"/>
              <a:gd name="connsiteY4" fmla="*/ 0 h 2571898"/>
              <a:gd name="connsiteX5" fmla="*/ 2259245 w 2630880"/>
              <a:gd name="connsiteY5" fmla="*/ 0 h 2571898"/>
              <a:gd name="connsiteX6" fmla="*/ 2630880 w 2630880"/>
              <a:gd name="connsiteY6" fmla="*/ 371635 h 2571898"/>
              <a:gd name="connsiteX7" fmla="*/ 2630880 w 2630880"/>
              <a:gd name="connsiteY7" fmla="*/ 1300696 h 2571898"/>
              <a:gd name="connsiteX8" fmla="*/ 2630880 w 2630880"/>
              <a:gd name="connsiteY8" fmla="*/ 1300696 h 2571898"/>
              <a:gd name="connsiteX9" fmla="*/ 2630880 w 2630880"/>
              <a:gd name="connsiteY9" fmla="*/ 1858137 h 2571898"/>
              <a:gd name="connsiteX10" fmla="*/ 2630880 w 2630880"/>
              <a:gd name="connsiteY10" fmla="*/ 1858129 h 2571898"/>
              <a:gd name="connsiteX11" fmla="*/ 2259245 w 2630880"/>
              <a:gd name="connsiteY11" fmla="*/ 2229764 h 2571898"/>
              <a:gd name="connsiteX12" fmla="*/ 1476304 w 2630880"/>
              <a:gd name="connsiteY12" fmla="*/ 2240781 h 2571898"/>
              <a:gd name="connsiteX13" fmla="*/ 1621453 w 2630880"/>
              <a:gd name="connsiteY13" fmla="*/ 2571898 h 2571898"/>
              <a:gd name="connsiteX14" fmla="*/ 1103735 w 2630880"/>
              <a:gd name="connsiteY14" fmla="*/ 2276544 h 2571898"/>
              <a:gd name="connsiteX15" fmla="*/ 371635 w 2630880"/>
              <a:gd name="connsiteY15" fmla="*/ 2229764 h 2571898"/>
              <a:gd name="connsiteX16" fmla="*/ 0 w 2630880"/>
              <a:gd name="connsiteY16" fmla="*/ 1858129 h 2571898"/>
              <a:gd name="connsiteX17" fmla="*/ 0 w 2630880"/>
              <a:gd name="connsiteY17" fmla="*/ 1858137 h 2571898"/>
              <a:gd name="connsiteX18" fmla="*/ 0 w 2630880"/>
              <a:gd name="connsiteY18" fmla="*/ 1300696 h 2571898"/>
              <a:gd name="connsiteX19" fmla="*/ 0 w 2630880"/>
              <a:gd name="connsiteY19" fmla="*/ 1300696 h 2571898"/>
              <a:gd name="connsiteX20" fmla="*/ 0 w 2630880"/>
              <a:gd name="connsiteY20" fmla="*/ 371635 h 25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0880" h="2571898">
                <a:moveTo>
                  <a:pt x="0" y="371635"/>
                </a:moveTo>
                <a:cubicBezTo>
                  <a:pt x="0" y="166387"/>
                  <a:pt x="166387" y="0"/>
                  <a:pt x="371635" y="0"/>
                </a:cubicBezTo>
                <a:lnTo>
                  <a:pt x="1534680" y="0"/>
                </a:lnTo>
                <a:lnTo>
                  <a:pt x="1534680" y="0"/>
                </a:lnTo>
                <a:lnTo>
                  <a:pt x="2192400" y="0"/>
                </a:lnTo>
                <a:lnTo>
                  <a:pt x="2259245" y="0"/>
                </a:lnTo>
                <a:cubicBezTo>
                  <a:pt x="2464493" y="0"/>
                  <a:pt x="2630880" y="166387"/>
                  <a:pt x="2630880" y="371635"/>
                </a:cubicBezTo>
                <a:lnTo>
                  <a:pt x="2630880" y="1300696"/>
                </a:lnTo>
                <a:lnTo>
                  <a:pt x="2630880" y="1300696"/>
                </a:lnTo>
                <a:lnTo>
                  <a:pt x="2630880" y="1858137"/>
                </a:lnTo>
                <a:lnTo>
                  <a:pt x="2630880" y="1858129"/>
                </a:lnTo>
                <a:cubicBezTo>
                  <a:pt x="2630880" y="2063377"/>
                  <a:pt x="2464493" y="2229764"/>
                  <a:pt x="2259245" y="2229764"/>
                </a:cubicBezTo>
                <a:lnTo>
                  <a:pt x="1476304" y="2240781"/>
                </a:lnTo>
                <a:lnTo>
                  <a:pt x="1621453" y="2571898"/>
                </a:lnTo>
                <a:lnTo>
                  <a:pt x="1103735" y="2276544"/>
                </a:lnTo>
                <a:cubicBezTo>
                  <a:pt x="672335" y="2274756"/>
                  <a:pt x="555591" y="2299500"/>
                  <a:pt x="371635" y="2229764"/>
                </a:cubicBezTo>
                <a:cubicBezTo>
                  <a:pt x="187679" y="2160028"/>
                  <a:pt x="0" y="2063377"/>
                  <a:pt x="0" y="1858129"/>
                </a:cubicBezTo>
                <a:lnTo>
                  <a:pt x="0" y="1858137"/>
                </a:lnTo>
                <a:lnTo>
                  <a:pt x="0" y="1300696"/>
                </a:lnTo>
                <a:lnTo>
                  <a:pt x="0" y="1300696"/>
                </a:lnTo>
                <a:lnTo>
                  <a:pt x="0" y="371635"/>
                </a:lnTo>
                <a:close/>
              </a:path>
            </a:pathLst>
          </a:custGeom>
          <a:solidFill>
            <a:schemeClr val="accent4">
              <a:lumMod val="20000"/>
              <a:lumOff val="80000"/>
            </a:schemeClr>
          </a:solidFill>
          <a:ln w="12700">
            <a:solidFill>
              <a:schemeClr val="accent4">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54209"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4185787" y="3355847"/>
            <a:ext cx="2364750" cy="2092881"/>
          </a:xfrm>
          <a:prstGeom prst="rect">
            <a:avLst/>
          </a:prstGeom>
          <a:noFill/>
        </p:spPr>
        <p:txBody>
          <a:bodyPr wrap="none" rtlCol="0">
            <a:spAutoFit/>
          </a:bodyPr>
          <a:lstStyle/>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○受講</a:t>
            </a:r>
            <a:r>
              <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対象者</a:t>
            </a:r>
          </a:p>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事業主の指示を受けた在職者の方 </a:t>
            </a:r>
          </a:p>
          <a:p>
            <a:pPr marL="0" marR="0" lvl="0" indent="0" algn="l" defTabSz="954209"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○訓練日数・時間</a:t>
            </a:r>
          </a:p>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おおむね１～５日</a:t>
            </a:r>
          </a:p>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（４～</a:t>
            </a:r>
            <a:r>
              <a:rPr kumimoji="1" lang="en-US" altLang="ja-JP"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30</a:t>
            </a:r>
            <a:r>
              <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時間）</a:t>
            </a:r>
          </a:p>
          <a:p>
            <a:pPr marL="0" marR="0" lvl="0" indent="0" algn="l" defTabSz="954209"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○受講料（１人あたり・税込）</a:t>
            </a:r>
          </a:p>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a:t>
            </a:r>
            <a:r>
              <a:rPr kumimoji="1" lang="en-US" altLang="ja-JP"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2,200</a:t>
            </a:r>
            <a:r>
              <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円～</a:t>
            </a:r>
            <a:r>
              <a:rPr kumimoji="1" lang="en-US" altLang="ja-JP"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6,600</a:t>
            </a:r>
            <a:r>
              <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円</a:t>
            </a:r>
          </a:p>
          <a:p>
            <a:pPr marL="0" marR="0" lvl="0" indent="0" algn="l" defTabSz="954209"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○訓練会場</a:t>
            </a:r>
          </a:p>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自社会議室等を訓練会場</a:t>
            </a:r>
            <a:r>
              <a:rPr kumimoji="1" lang="ja-JP" altLang="en-US" sz="1000" b="0" i="0" u="none" strike="noStrike" kern="1200" cap="none" spc="0" normalizeH="0" baseline="0" noProof="0" dirty="0" smtClean="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とすること</a:t>
            </a:r>
            <a:endParaRPr kumimoji="1" lang="en-US" altLang="ja-JP" sz="1000" b="0" i="0" u="none" strike="noStrike" kern="1200" cap="none" spc="0" normalizeH="0" baseline="0" noProof="0" dirty="0" smtClean="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a:t>
            </a:r>
            <a:r>
              <a:rPr kumimoji="1" lang="ja-JP" altLang="en-US" sz="1000" b="0" i="0" u="none" strike="noStrike" kern="1200" cap="none" spc="0" normalizeH="0" baseline="0" noProof="0" dirty="0" smtClean="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が</a:t>
            </a:r>
            <a:r>
              <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可能</a:t>
            </a:r>
            <a:r>
              <a:rPr kumimoji="1" lang="ja-JP" altLang="en-US" sz="1000" b="0" i="0" u="none" strike="noStrike" kern="1200" cap="none" spc="0" normalizeH="0" baseline="0" noProof="0" dirty="0" smtClean="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です（講師</a:t>
            </a:r>
            <a:r>
              <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を派遣します</a:t>
            </a:r>
            <a:r>
              <a:rPr kumimoji="1" lang="ja-JP" altLang="en-US" sz="1000" b="0" i="0" u="none" strike="noStrike" kern="1200" cap="none" spc="0" normalizeH="0" baseline="0" noProof="0" dirty="0" smtClean="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endParaRPr kumimoji="1" lang="ja-JP" altLang="en-US"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p:cNvSpPr txBox="1"/>
          <p:nvPr/>
        </p:nvSpPr>
        <p:spPr>
          <a:xfrm>
            <a:off x="134785" y="799753"/>
            <a:ext cx="5200123" cy="1169551"/>
          </a:xfrm>
          <a:prstGeom prst="rect">
            <a:avLst/>
          </a:prstGeom>
          <a:noFill/>
        </p:spPr>
        <p:txBody>
          <a:bodyPr wrap="square" rtlCol="0">
            <a:spAutoFit/>
          </a:bodyPr>
          <a:lstStyle/>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　現在</a:t>
            </a:r>
            <a:r>
              <a:rPr kumimoji="1" lang="ja-JP" altLang="en-US"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、社会環境・ビジネス環境の変化に対応すべく、企業・組織を中心に社会全体の</a:t>
            </a:r>
            <a:r>
              <a:rPr kumimoji="1" lang="ja-JP" altLang="en-US" sz="10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ＤＸ（デジタルトランスフォーメーション）が進んでいます。これ</a:t>
            </a:r>
            <a:r>
              <a:rPr kumimoji="1" lang="ja-JP" altLang="en-US"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に対応するためには、年代・職種を問わず、働き手一人ひとりがＤＸに参画し、デジタル技術を活用したプロセスの改善や、デジタルを活用しやすい組織づくりに取り組むことが重要となります</a:t>
            </a:r>
            <a:r>
              <a:rPr kumimoji="1" lang="ja-JP" altLang="en-US" sz="10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endParaRPr kumimoji="1" lang="en-US" altLang="ja-JP" sz="10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pPr marL="0" marR="0" lvl="0" indent="0" algn="l" defTabSz="954209" rtl="0" eaLnBrk="1" fontAlgn="auto" latinLnBrk="0" hangingPunct="1">
              <a:lnSpc>
                <a:spcPct val="100000"/>
              </a:lnSpc>
              <a:spcBef>
                <a:spcPts val="0"/>
              </a:spcBef>
              <a:spcAft>
                <a:spcPts val="0"/>
              </a:spcAft>
              <a:buClrTx/>
              <a:buSzTx/>
              <a:buFontTx/>
              <a:buNone/>
              <a:tabLst/>
              <a:defRPr/>
            </a:pP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　</a:t>
            </a:r>
            <a:r>
              <a:rPr kumimoji="1" lang="ja-JP" altLang="en-US" sz="10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生産性</a:t>
            </a:r>
            <a:r>
              <a:rPr kumimoji="1" lang="ja-JP" altLang="en-US"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向上人材育成支援センターでは</a:t>
            </a:r>
            <a:r>
              <a:rPr kumimoji="1" lang="ja-JP" altLang="en-US" sz="10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、生産性</a:t>
            </a:r>
            <a:r>
              <a:rPr kumimoji="1" lang="ja-JP" altLang="en-US"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向上支援訓練カリキュラムモデル</a:t>
            </a:r>
            <a:r>
              <a:rPr kumimoji="1" lang="ja-JP" altLang="en-US" sz="10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の中から</a:t>
            </a:r>
            <a:r>
              <a:rPr kumimoji="1" lang="ja-JP" altLang="en-US" sz="1000"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kumimoji="1" lang="en-US" altLang="ja-JP"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DX</a:t>
            </a:r>
            <a:r>
              <a:rPr kumimoji="1" lang="ja-JP" altLang="en-US"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対応コース」</a:t>
            </a:r>
            <a:r>
              <a:rPr kumimoji="1" lang="ja-JP" altLang="en-US"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を選定し、中小企業・事業主団体等の</a:t>
            </a:r>
            <a:r>
              <a:rPr kumimoji="1" lang="ja-JP" altLang="en-US"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kumimoji="1" lang="en-US" altLang="ja-JP"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DX</a:t>
            </a:r>
            <a:r>
              <a:rPr kumimoji="1" lang="ja-JP" altLang="en-US"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人材の育成”</a:t>
            </a:r>
            <a:r>
              <a:rPr kumimoji="1" lang="ja-JP" altLang="en-US"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を支援しています</a:t>
            </a:r>
            <a:r>
              <a:rPr kumimoji="1" lang="ja-JP" altLang="en-US" sz="10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21207" y="1071105"/>
            <a:ext cx="1241748" cy="852092"/>
          </a:xfrm>
          <a:prstGeom prst="rect">
            <a:avLst/>
          </a:prstGeom>
        </p:spPr>
      </p:pic>
      <p:sp>
        <p:nvSpPr>
          <p:cNvPr id="12" name="正方形/長方形 11"/>
          <p:cNvSpPr/>
          <p:nvPr/>
        </p:nvSpPr>
        <p:spPr>
          <a:xfrm>
            <a:off x="615025" y="3401907"/>
            <a:ext cx="2541080" cy="507831"/>
          </a:xfrm>
          <a:prstGeom prst="rect">
            <a:avLst/>
          </a:prstGeom>
        </p:spPr>
        <p:txBody>
          <a:bodyPr wrap="none">
            <a:spAutoFit/>
          </a:bodyPr>
          <a:lstStyle/>
          <a:p>
            <a:pPr lvl="0">
              <a:defRPr/>
            </a:pPr>
            <a:r>
              <a:rPr lang="en-US" altLang="ja-JP" sz="900" dirty="0" smtClean="0">
                <a:solidFill>
                  <a:prstClr val="black">
                    <a:lumMod val="85000"/>
                    <a:lumOff val="15000"/>
                  </a:prstClr>
                </a:solidFill>
                <a:latin typeface="メイリオ" pitchFamily="50" charset="-128"/>
                <a:ea typeface="メイリオ" pitchFamily="50" charset="-128"/>
                <a:cs typeface="メイリオ" pitchFamily="50" charset="-128"/>
              </a:rPr>
              <a:t>DX</a:t>
            </a: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の推進に必要な知識や導入事例を</a:t>
            </a:r>
            <a:r>
              <a:rPr lang="ja-JP" altLang="en-US" sz="900" dirty="0" smtClean="0">
                <a:solidFill>
                  <a:prstClr val="black">
                    <a:lumMod val="85000"/>
                    <a:lumOff val="15000"/>
                  </a:prstClr>
                </a:solidFill>
                <a:latin typeface="メイリオ" pitchFamily="50" charset="-128"/>
                <a:ea typeface="メイリオ" pitchFamily="50" charset="-128"/>
                <a:cs typeface="メイリオ" pitchFamily="50" charset="-128"/>
              </a:rPr>
              <a:t>知りたい</a:t>
            </a:r>
            <a:endParaRPr lang="en-US" altLang="ja-JP" sz="900" dirty="0" smtClean="0">
              <a:solidFill>
                <a:prstClr val="black">
                  <a:lumMod val="85000"/>
                  <a:lumOff val="15000"/>
                </a:prstClr>
              </a:solidFill>
              <a:latin typeface="メイリオ" pitchFamily="50" charset="-128"/>
              <a:ea typeface="メイリオ" pitchFamily="50" charset="-128"/>
              <a:cs typeface="メイリオ" pitchFamily="50" charset="-128"/>
            </a:endParaRPr>
          </a:p>
          <a:p>
            <a:pPr>
              <a:defRPr/>
            </a:pPr>
            <a:r>
              <a:rPr lang="ja-JP" altLang="en-US" sz="900" b="1" u="sng" dirty="0">
                <a:solidFill>
                  <a:prstClr val="black">
                    <a:lumMod val="85000"/>
                    <a:lumOff val="15000"/>
                  </a:prstClr>
                </a:solidFill>
                <a:latin typeface="メイリオ" pitchFamily="50" charset="-128"/>
                <a:ea typeface="メイリオ" pitchFamily="50" charset="-128"/>
                <a:cs typeface="メイリオ" pitchFamily="50" charset="-128"/>
              </a:rPr>
              <a:t>⇒</a:t>
            </a:r>
            <a:r>
              <a:rPr lang="en-US" altLang="ja-JP" sz="900" b="1" u="sng" dirty="0">
                <a:solidFill>
                  <a:prstClr val="black">
                    <a:lumMod val="85000"/>
                    <a:lumOff val="15000"/>
                  </a:prstClr>
                </a:solidFill>
                <a:latin typeface="メイリオ" pitchFamily="50" charset="-128"/>
                <a:ea typeface="メイリオ" pitchFamily="50" charset="-128"/>
                <a:cs typeface="メイリオ" pitchFamily="50" charset="-128"/>
              </a:rPr>
              <a:t>【</a:t>
            </a:r>
            <a:r>
              <a:rPr lang="ja-JP" altLang="en-US" sz="900" b="1" u="sng" dirty="0">
                <a:solidFill>
                  <a:prstClr val="black">
                    <a:lumMod val="85000"/>
                    <a:lumOff val="15000"/>
                  </a:prstClr>
                </a:solidFill>
                <a:latin typeface="メイリオ" pitchFamily="50" charset="-128"/>
                <a:ea typeface="メイリオ" pitchFamily="50" charset="-128"/>
                <a:cs typeface="メイリオ" pitchFamily="50" charset="-128"/>
              </a:rPr>
              <a:t>バックオフィス分野</a:t>
            </a:r>
            <a:r>
              <a:rPr lang="en-US" altLang="ja-JP" sz="900" b="1" u="sng" dirty="0">
                <a:solidFill>
                  <a:prstClr val="black">
                    <a:lumMod val="85000"/>
                    <a:lumOff val="15000"/>
                  </a:prstClr>
                </a:solidFill>
                <a:latin typeface="メイリオ" pitchFamily="50" charset="-128"/>
                <a:ea typeface="メイリオ" pitchFamily="50" charset="-128"/>
                <a:cs typeface="メイリオ" pitchFamily="50" charset="-128"/>
              </a:rPr>
              <a:t>】DX</a:t>
            </a:r>
            <a:r>
              <a:rPr lang="ja-JP" altLang="en-US" sz="900" b="1" u="sng" dirty="0">
                <a:solidFill>
                  <a:prstClr val="black">
                    <a:lumMod val="85000"/>
                    <a:lumOff val="15000"/>
                  </a:prstClr>
                </a:solidFill>
                <a:latin typeface="メイリオ" pitchFamily="50" charset="-128"/>
                <a:ea typeface="メイリオ" pitchFamily="50" charset="-128"/>
                <a:cs typeface="メイリオ" pitchFamily="50" charset="-128"/>
              </a:rPr>
              <a:t>の推進</a:t>
            </a:r>
            <a:endParaRPr lang="en-US" altLang="ja-JP" sz="900" b="1" u="sng" dirty="0">
              <a:solidFill>
                <a:prstClr val="black">
                  <a:lumMod val="85000"/>
                  <a:lumOff val="15000"/>
                </a:prstClr>
              </a:solidFill>
              <a:latin typeface="メイリオ" pitchFamily="50" charset="-128"/>
              <a:ea typeface="メイリオ" pitchFamily="50" charset="-128"/>
              <a:cs typeface="メイリオ" pitchFamily="50" charset="-128"/>
            </a:endParaRPr>
          </a:p>
          <a:p>
            <a:pPr lvl="0">
              <a:defRPr/>
            </a:pPr>
            <a:endParaRPr lang="en-US" altLang="ja-JP" sz="900" dirty="0">
              <a:solidFill>
                <a:prstClr val="black">
                  <a:lumMod val="85000"/>
                  <a:lumOff val="15000"/>
                </a:prstClr>
              </a:solidFill>
              <a:latin typeface="メイリオ" pitchFamily="50" charset="-128"/>
              <a:ea typeface="メイリオ" pitchFamily="50" charset="-128"/>
              <a:cs typeface="メイリオ" pitchFamily="50" charset="-128"/>
            </a:endParaRPr>
          </a:p>
        </p:txBody>
      </p:sp>
      <p:sp>
        <p:nvSpPr>
          <p:cNvPr id="61" name="正方形/長方形 60"/>
          <p:cNvSpPr/>
          <p:nvPr/>
        </p:nvSpPr>
        <p:spPr>
          <a:xfrm>
            <a:off x="692042" y="4815797"/>
            <a:ext cx="3134191" cy="246221"/>
          </a:xfrm>
          <a:prstGeom prst="rect">
            <a:avLst/>
          </a:prstGeom>
        </p:spPr>
        <p:txBody>
          <a:bodyPr wrap="none">
            <a:spAutoFit/>
          </a:bodyPr>
          <a:lstStyle/>
          <a:p>
            <a:pPr lvl="0">
              <a:defRPr/>
            </a:pPr>
            <a:r>
              <a:rPr lang="ja-JP" altLang="en-US" sz="1000" b="1" dirty="0" smtClean="0">
                <a:solidFill>
                  <a:prstClr val="black">
                    <a:lumMod val="85000"/>
                    <a:lumOff val="15000"/>
                  </a:prstClr>
                </a:solidFill>
                <a:latin typeface="メイリオ" pitchFamily="50" charset="-128"/>
                <a:ea typeface="メイリオ" pitchFamily="50" charset="-128"/>
                <a:cs typeface="メイリオ" pitchFamily="50" charset="-128"/>
              </a:rPr>
              <a:t>デジタル化と</a:t>
            </a:r>
            <a:r>
              <a:rPr lang="ja-JP" altLang="en-US" sz="1000" b="1" dirty="0">
                <a:solidFill>
                  <a:prstClr val="black">
                    <a:lumMod val="85000"/>
                    <a:lumOff val="15000"/>
                  </a:prstClr>
                </a:solidFill>
                <a:latin typeface="メイリオ" pitchFamily="50" charset="-128"/>
                <a:ea typeface="メイリオ" pitchFamily="50" charset="-128"/>
                <a:cs typeface="メイリオ" pitchFamily="50" charset="-128"/>
              </a:rPr>
              <a:t>新</a:t>
            </a:r>
            <a:r>
              <a:rPr lang="ja-JP" altLang="en-US" sz="1000" b="1" dirty="0" smtClean="0">
                <a:solidFill>
                  <a:prstClr val="black">
                    <a:lumMod val="85000"/>
                    <a:lumOff val="15000"/>
                  </a:prstClr>
                </a:solidFill>
                <a:latin typeface="メイリオ" pitchFamily="50" charset="-128"/>
                <a:ea typeface="メイリオ" pitchFamily="50" charset="-128"/>
                <a:cs typeface="メイリオ" pitchFamily="50" charset="-128"/>
              </a:rPr>
              <a:t>しい生活様式の課題への対応コース</a:t>
            </a:r>
            <a:endParaRPr lang="en-US" altLang="ja-JP" sz="1000" b="1" u="sng" dirty="0">
              <a:solidFill>
                <a:prstClr val="black">
                  <a:lumMod val="85000"/>
                  <a:lumOff val="15000"/>
                </a:prstClr>
              </a:solidFill>
              <a:latin typeface="メイリオ" pitchFamily="50" charset="-128"/>
              <a:ea typeface="メイリオ" pitchFamily="50" charset="-128"/>
              <a:cs typeface="メイリオ" pitchFamily="50" charset="-128"/>
            </a:endParaRPr>
          </a:p>
        </p:txBody>
      </p:sp>
      <p:pic>
        <p:nvPicPr>
          <p:cNvPr id="59" name="図 58"/>
          <p:cNvPicPr>
            <a:picLocks noChangeAspect="1"/>
          </p:cNvPicPr>
          <p:nvPr/>
        </p:nvPicPr>
        <p:blipFill>
          <a:blip r:embed="rId5"/>
          <a:stretch>
            <a:fillRect/>
          </a:stretch>
        </p:blipFill>
        <p:spPr>
          <a:xfrm>
            <a:off x="281288" y="9135331"/>
            <a:ext cx="1216793" cy="396670"/>
          </a:xfrm>
          <a:prstGeom prst="rect">
            <a:avLst/>
          </a:prstGeom>
        </p:spPr>
      </p:pic>
      <p:pic>
        <p:nvPicPr>
          <p:cNvPr id="60" name="図 59"/>
          <p:cNvPicPr>
            <a:picLocks noChangeAspect="1"/>
          </p:cNvPicPr>
          <p:nvPr/>
        </p:nvPicPr>
        <p:blipFill>
          <a:blip r:embed="rId6"/>
          <a:stretch>
            <a:fillRect/>
          </a:stretch>
        </p:blipFill>
        <p:spPr>
          <a:xfrm>
            <a:off x="6084599" y="9065955"/>
            <a:ext cx="517953" cy="517953"/>
          </a:xfrm>
          <a:prstGeom prst="rect">
            <a:avLst/>
          </a:prstGeom>
        </p:spPr>
      </p:pic>
      <p:pic>
        <p:nvPicPr>
          <p:cNvPr id="6" name="図 5"/>
          <p:cNvPicPr>
            <a:picLocks noChangeAspect="1"/>
          </p:cNvPicPr>
          <p:nvPr/>
        </p:nvPicPr>
        <p:blipFill>
          <a:blip r:embed="rId7"/>
          <a:stretch>
            <a:fillRect/>
          </a:stretch>
        </p:blipFill>
        <p:spPr>
          <a:xfrm>
            <a:off x="1568297" y="9085033"/>
            <a:ext cx="4450466" cy="402371"/>
          </a:xfrm>
          <a:prstGeom prst="rect">
            <a:avLst/>
          </a:prstGeom>
        </p:spPr>
      </p:pic>
    </p:spTree>
    <p:extLst>
      <p:ext uri="{BB962C8B-B14F-4D97-AF65-F5344CB8AC3E}">
        <p14:creationId xmlns:p14="http://schemas.microsoft.com/office/powerpoint/2010/main" val="579509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2" name="グループ化 1"/>
          <p:cNvGrpSpPr/>
          <p:nvPr/>
        </p:nvGrpSpPr>
        <p:grpSpPr>
          <a:xfrm>
            <a:off x="99995" y="5029567"/>
            <a:ext cx="6651986" cy="4858053"/>
            <a:chOff x="105512" y="5055225"/>
            <a:chExt cx="6651986" cy="4858053"/>
          </a:xfrm>
        </p:grpSpPr>
        <p:sp>
          <p:nvSpPr>
            <p:cNvPr id="3" name="正方形/長方形 2"/>
            <p:cNvSpPr/>
            <p:nvPr/>
          </p:nvSpPr>
          <p:spPr>
            <a:xfrm>
              <a:off x="129204" y="5055225"/>
              <a:ext cx="6613200" cy="4690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832" tIns="41917" rIns="83832" bIns="41917" rtlCol="0" anchor="ctr"/>
            <a:lstStyle/>
            <a:p>
              <a:pPr algn="ctr" defTabSz="956690">
                <a:defRPr/>
              </a:pPr>
              <a:endParaRPr lang="ja-JP" altLang="en-US" sz="1890">
                <a:solidFill>
                  <a:prstClr val="white"/>
                </a:solidFill>
                <a:latin typeface="Calibri"/>
                <a:ea typeface="ＭＳ Ｐゴシック" panose="020B0600070205080204" pitchFamily="50" charset="-128"/>
              </a:endParaRPr>
            </a:p>
          </p:txBody>
        </p:sp>
        <p:sp>
          <p:nvSpPr>
            <p:cNvPr id="4" name="テキスト ボックス 3"/>
            <p:cNvSpPr txBox="1"/>
            <p:nvPr/>
          </p:nvSpPr>
          <p:spPr>
            <a:xfrm>
              <a:off x="1574057" y="5119725"/>
              <a:ext cx="5161058" cy="822117"/>
            </a:xfrm>
            <a:prstGeom prst="rect">
              <a:avLst/>
            </a:prstGeom>
            <a:noFill/>
          </p:spPr>
          <p:txBody>
            <a:bodyPr wrap="square" lIns="83832" tIns="41917" rIns="83832" bIns="41917" rtlCol="0">
              <a:spAutoFit/>
            </a:bodyPr>
            <a:lstStyle/>
            <a:p>
              <a:pPr defTabSz="956690">
                <a:defRPr/>
              </a:pPr>
              <a:r>
                <a:rPr lang="ja-JP" altLang="en-US" sz="1697" b="1" dirty="0">
                  <a:solidFill>
                    <a:prstClr val="black">
                      <a:lumMod val="85000"/>
                      <a:lumOff val="15000"/>
                    </a:prstClr>
                  </a:solidFill>
                  <a:latin typeface="メイリオ" pitchFamily="50" charset="-128"/>
                  <a:ea typeface="メイリオ" pitchFamily="50" charset="-128"/>
                  <a:cs typeface="メイリオ" pitchFamily="50" charset="-128"/>
                </a:rPr>
                <a:t>株式会社</a:t>
              </a:r>
              <a:r>
                <a:rPr lang="ja-JP" altLang="en-US" sz="1697" b="1" dirty="0" smtClean="0">
                  <a:solidFill>
                    <a:prstClr val="black">
                      <a:lumMod val="85000"/>
                      <a:lumOff val="15000"/>
                    </a:prstClr>
                  </a:solidFill>
                  <a:latin typeface="メイリオ" pitchFamily="50" charset="-128"/>
                  <a:ea typeface="メイリオ" pitchFamily="50" charset="-128"/>
                  <a:cs typeface="メイリオ" pitchFamily="50" charset="-128"/>
                </a:rPr>
                <a:t>ビッドシステム　様</a:t>
              </a:r>
              <a:endParaRPr lang="en-US" altLang="ja-JP" sz="1697" b="1" dirty="0">
                <a:solidFill>
                  <a:prstClr val="black">
                    <a:lumMod val="85000"/>
                    <a:lumOff val="15000"/>
                  </a:prstClr>
                </a:solidFill>
                <a:latin typeface="メイリオ" pitchFamily="50" charset="-128"/>
                <a:ea typeface="メイリオ" pitchFamily="50" charset="-128"/>
                <a:cs typeface="メイリオ" pitchFamily="50" charset="-128"/>
              </a:endParaRPr>
            </a:p>
            <a:p>
              <a:pPr defTabSz="956690">
                <a:defRPr/>
              </a:pPr>
              <a:endParaRPr lang="en-US" altLang="ja-JP" sz="599" b="1" dirty="0">
                <a:solidFill>
                  <a:prstClr val="black">
                    <a:lumMod val="85000"/>
                    <a:lumOff val="15000"/>
                  </a:prstClr>
                </a:solidFill>
                <a:latin typeface="メイリオ" pitchFamily="50" charset="-128"/>
                <a:ea typeface="メイリオ" pitchFamily="50" charset="-128"/>
                <a:cs typeface="メイリオ" pitchFamily="50" charset="-128"/>
              </a:endParaRPr>
            </a:p>
            <a:p>
              <a:pPr defTabSz="956690">
                <a:defRPr/>
              </a:pPr>
              <a:r>
                <a:rPr lang="ja-JP" altLang="en-US" sz="1248" b="1" dirty="0">
                  <a:solidFill>
                    <a:prstClr val="black">
                      <a:lumMod val="85000"/>
                      <a:lumOff val="15000"/>
                    </a:prstClr>
                  </a:solidFill>
                  <a:latin typeface="メイリオ" pitchFamily="50" charset="-128"/>
                  <a:ea typeface="メイリオ" pitchFamily="50" charset="-128"/>
                  <a:cs typeface="メイリオ" pitchFamily="50" charset="-128"/>
                </a:rPr>
                <a:t>「</a:t>
              </a:r>
              <a:r>
                <a:rPr lang="en-US" altLang="ja-JP" sz="1248" b="1" dirty="0">
                  <a:solidFill>
                    <a:prstClr val="black">
                      <a:lumMod val="85000"/>
                      <a:lumOff val="15000"/>
                    </a:prstClr>
                  </a:solidFill>
                  <a:latin typeface="メイリオ" pitchFamily="50" charset="-128"/>
                  <a:ea typeface="メイリオ" pitchFamily="50" charset="-128"/>
                  <a:cs typeface="メイリオ" pitchFamily="50" charset="-128"/>
                </a:rPr>
                <a:t>DX</a:t>
              </a:r>
              <a:r>
                <a:rPr lang="ja-JP" altLang="en-US" sz="1248" b="1" dirty="0">
                  <a:solidFill>
                    <a:prstClr val="black">
                      <a:lumMod val="85000"/>
                      <a:lumOff val="15000"/>
                    </a:prstClr>
                  </a:solidFill>
                  <a:latin typeface="メイリオ" pitchFamily="50" charset="-128"/>
                  <a:ea typeface="メイリオ" pitchFamily="50" charset="-128"/>
                  <a:cs typeface="メイリオ" pitchFamily="50" charset="-128"/>
                </a:rPr>
                <a:t>を様々な視点で捉えられるようになったことで、顧客に積極的に提案できるように</a:t>
              </a:r>
              <a:r>
                <a:rPr lang="ja-JP" altLang="en-US" sz="1248" b="1" dirty="0" smtClean="0">
                  <a:solidFill>
                    <a:prstClr val="black">
                      <a:lumMod val="85000"/>
                      <a:lumOff val="15000"/>
                    </a:prstClr>
                  </a:solidFill>
                  <a:latin typeface="メイリオ" pitchFamily="50" charset="-128"/>
                  <a:ea typeface="メイリオ" pitchFamily="50" charset="-128"/>
                  <a:cs typeface="メイリオ" pitchFamily="50" charset="-128"/>
                </a:rPr>
                <a:t>なりました」</a:t>
              </a:r>
              <a:endParaRPr lang="ja-JP" altLang="en-US" sz="1248" b="1" dirty="0">
                <a:solidFill>
                  <a:prstClr val="black">
                    <a:lumMod val="85000"/>
                    <a:lumOff val="15000"/>
                  </a:prstClr>
                </a:solidFill>
                <a:latin typeface="メイリオ" pitchFamily="50" charset="-128"/>
                <a:ea typeface="メイリオ" pitchFamily="50" charset="-128"/>
                <a:cs typeface="メイリオ" pitchFamily="50" charset="-128"/>
              </a:endParaRPr>
            </a:p>
          </p:txBody>
        </p:sp>
        <p:sp>
          <p:nvSpPr>
            <p:cNvPr id="5" name="角丸四角形 4"/>
            <p:cNvSpPr/>
            <p:nvPr/>
          </p:nvSpPr>
          <p:spPr>
            <a:xfrm>
              <a:off x="297331" y="6075293"/>
              <a:ext cx="2946178" cy="765207"/>
            </a:xfrm>
            <a:prstGeom prst="roundRect">
              <a:avLst>
                <a:gd name="adj" fmla="val 5667"/>
              </a:avLst>
            </a:prstGeom>
            <a:ln>
              <a:solidFill>
                <a:srgbClr val="F79646"/>
              </a:solidFill>
            </a:ln>
          </p:spPr>
          <p:style>
            <a:lnRef idx="2">
              <a:schemeClr val="accent6"/>
            </a:lnRef>
            <a:fillRef idx="1">
              <a:schemeClr val="lt1"/>
            </a:fillRef>
            <a:effectRef idx="0">
              <a:schemeClr val="accent6"/>
            </a:effectRef>
            <a:fontRef idx="minor">
              <a:schemeClr val="dk1"/>
            </a:fontRef>
          </p:style>
          <p:txBody>
            <a:bodyPr lIns="83832" tIns="41917" rIns="83832" bIns="41917" rtlCol="0" anchor="ctr"/>
            <a:lstStyle/>
            <a:p>
              <a:pPr defTabSz="956690">
                <a:spcBef>
                  <a:spcPts val="275"/>
                </a:spcBef>
                <a:defRPr/>
              </a:pPr>
              <a:endParaRPr lang="en-US" altLang="ja-JP" sz="898" dirty="0">
                <a:solidFill>
                  <a:prstClr val="black"/>
                </a:solidFill>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105512" y="6882548"/>
              <a:ext cx="5101397" cy="1607827"/>
            </a:xfrm>
            <a:prstGeom prst="rect">
              <a:avLst/>
            </a:prstGeom>
            <a:noFill/>
          </p:spPr>
          <p:txBody>
            <a:bodyPr wrap="square" lIns="83832" tIns="41917" rIns="83832" bIns="41917" rtlCol="0">
              <a:spAutoFit/>
            </a:bodyPr>
            <a:lstStyle/>
            <a:p>
              <a:pPr marL="107826" indent="-359420" defTabSz="956690">
                <a:defRPr/>
              </a:pPr>
              <a:r>
                <a:rPr lang="ja-JP" altLang="en-US" sz="1000" b="1" dirty="0">
                  <a:solidFill>
                    <a:prstClr val="black">
                      <a:lumMod val="85000"/>
                      <a:lumOff val="15000"/>
                    </a:prstClr>
                  </a:solidFill>
                  <a:latin typeface="メイリオ" pitchFamily="50" charset="-128"/>
                  <a:ea typeface="メイリオ" pitchFamily="50" charset="-128"/>
                  <a:cs typeface="メイリオ" pitchFamily="50" charset="-128"/>
                </a:rPr>
                <a:t>＜訓練を利用した事業主の方の声＞</a:t>
              </a:r>
              <a:endParaRPr lang="en-US" altLang="ja-JP" sz="1000" b="1" dirty="0">
                <a:solidFill>
                  <a:prstClr val="black">
                    <a:lumMod val="85000"/>
                    <a:lumOff val="15000"/>
                  </a:prstClr>
                </a:solidFill>
                <a:latin typeface="メイリオ" pitchFamily="50" charset="-128"/>
                <a:ea typeface="メイリオ" pitchFamily="50" charset="-128"/>
                <a:cs typeface="メイリオ" pitchFamily="50" charset="-128"/>
              </a:endParaRPr>
            </a:p>
            <a:p>
              <a:pPr marL="107826" indent="-359420" defTabSz="956690">
                <a:defRPr/>
              </a:pPr>
              <a:r>
                <a:rPr lang="en-US" altLang="ja-JP" sz="1000" b="1" dirty="0">
                  <a:solidFill>
                    <a:prstClr val="black">
                      <a:lumMod val="85000"/>
                      <a:lumOff val="15000"/>
                    </a:prstClr>
                  </a:solidFill>
                  <a:latin typeface="メイリオ" pitchFamily="50" charset="-128"/>
                  <a:ea typeface="メイリオ" pitchFamily="50" charset="-128"/>
                  <a:cs typeface="メイリオ" pitchFamily="50" charset="-128"/>
                </a:rPr>
                <a:t>Q</a:t>
              </a:r>
              <a:r>
                <a:rPr lang="ja-JP" altLang="ja-JP" sz="1000" dirty="0">
                  <a:solidFill>
                    <a:prstClr val="black">
                      <a:lumMod val="85000"/>
                      <a:lumOff val="15000"/>
                    </a:prstClr>
                  </a:solidFill>
                  <a:latin typeface="メイリオ" pitchFamily="50" charset="-128"/>
                  <a:ea typeface="メイリオ" pitchFamily="50" charset="-128"/>
                  <a:cs typeface="メイリオ" pitchFamily="50" charset="-128"/>
                </a:rPr>
                <a:t>　</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利用した効果や受講者の方の反応</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をお聞かせください。</a:t>
              </a:r>
              <a:endParaRPr lang="en-US" altLang="ja-JP" sz="1000" dirty="0">
                <a:solidFill>
                  <a:prstClr val="black">
                    <a:lumMod val="85000"/>
                    <a:lumOff val="15000"/>
                  </a:prstClr>
                </a:solidFill>
                <a:latin typeface="メイリオ" pitchFamily="50" charset="-128"/>
                <a:ea typeface="メイリオ" pitchFamily="50" charset="-128"/>
                <a:cs typeface="メイリオ" pitchFamily="50" charset="-128"/>
              </a:endParaRPr>
            </a:p>
            <a:p>
              <a:pPr marL="107826" indent="-359420">
                <a:defRPr/>
              </a:pPr>
              <a:r>
                <a:rPr lang="en-US" altLang="ja-JP" sz="1000" b="1" dirty="0">
                  <a:solidFill>
                    <a:prstClr val="black">
                      <a:lumMod val="85000"/>
                      <a:lumOff val="15000"/>
                    </a:prstClr>
                  </a:solidFill>
                  <a:latin typeface="メイリオ" pitchFamily="50" charset="-128"/>
                  <a:ea typeface="メイリオ" pitchFamily="50" charset="-128"/>
                  <a:cs typeface="メイリオ" pitchFamily="50" charset="-128"/>
                </a:rPr>
                <a:t>A</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　今年度、</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DX</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をテーマに選んだのはソフト開発の会社として</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DX</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を様々な視点で捉え</a:t>
              </a:r>
            </a:p>
            <a:p>
              <a:pPr marL="107826" indent="-359420">
                <a:defRPr/>
              </a:pP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　</a:t>
              </a:r>
              <a:r>
                <a:rPr lang="ja-JP" altLang="en-US" sz="1000" dirty="0" err="1" smtClean="0">
                  <a:solidFill>
                    <a:prstClr val="black">
                      <a:lumMod val="85000"/>
                      <a:lumOff val="15000"/>
                    </a:prstClr>
                  </a:solidFill>
                  <a:latin typeface="メイリオ" pitchFamily="50" charset="-128"/>
                  <a:ea typeface="メイリオ" pitchFamily="50" charset="-128"/>
                  <a:cs typeface="メイリオ" pitchFamily="50" charset="-128"/>
                </a:rPr>
                <a:t>た</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訓練を行いたかったからです。</a:t>
              </a:r>
            </a:p>
            <a:p>
              <a:pPr marL="107826" indent="-359420">
                <a:defRPr/>
              </a:pP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　　訓練を利用することで「顧客にとっての</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DX</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とは何か？」「顧客が関わって</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いる　　</a:t>
              </a:r>
              <a:endParaRPr lang="en-US" altLang="ja-JP" sz="1000" dirty="0" smtClean="0">
                <a:solidFill>
                  <a:prstClr val="black">
                    <a:lumMod val="85000"/>
                    <a:lumOff val="15000"/>
                  </a:prstClr>
                </a:solidFill>
                <a:latin typeface="メイリオ" pitchFamily="50" charset="-128"/>
                <a:ea typeface="メイリオ" pitchFamily="50" charset="-128"/>
                <a:cs typeface="メイリオ" pitchFamily="50" charset="-128"/>
              </a:endParaRPr>
            </a:p>
            <a:p>
              <a:pPr marL="107826" indent="-359420">
                <a:defRPr/>
              </a:pP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　</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ユーザー</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にとっての</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DX</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とは何か？」が具体的にイメージできてきました。訓練を重ねて受講することで、社員から「自分の仕事が整理できてきた、何がポイントか見えてきた」との声が聞こえており、これからも継続して訓練を活用していきたいと思います。</a:t>
              </a:r>
            </a:p>
            <a:p>
              <a:pPr marL="107826" indent="-359420">
                <a:defRPr/>
              </a:pPr>
              <a:endParaRPr lang="ja-JP" altLang="en-US" sz="898" dirty="0">
                <a:solidFill>
                  <a:prstClr val="black">
                    <a:lumMod val="85000"/>
                    <a:lumOff val="15000"/>
                  </a:prstClr>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322713" y="6194174"/>
              <a:ext cx="2941844" cy="661734"/>
            </a:xfrm>
            <a:prstGeom prst="rect">
              <a:avLst/>
            </a:prstGeom>
            <a:noFill/>
          </p:spPr>
          <p:txBody>
            <a:bodyPr wrap="square" lIns="83832" tIns="41917" rIns="83832" bIns="41917" rtlCol="0">
              <a:spAutoFit/>
            </a:bodyPr>
            <a:lstStyle/>
            <a:p>
              <a:pPr defTabSz="956690">
                <a:lnSpc>
                  <a:spcPts val="916"/>
                </a:lnSpc>
                <a:spcBef>
                  <a:spcPts val="275"/>
                </a:spcBef>
                <a:defRPr/>
              </a:pP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・訓練コース名：「</a:t>
              </a:r>
              <a:r>
                <a:rPr lang="en-US" altLang="ja-JP" sz="900" dirty="0">
                  <a:solidFill>
                    <a:prstClr val="black">
                      <a:lumMod val="85000"/>
                      <a:lumOff val="15000"/>
                    </a:prstClr>
                  </a:solidFill>
                  <a:latin typeface="メイリオ" pitchFamily="50" charset="-128"/>
                  <a:ea typeface="メイリオ" pitchFamily="50" charset="-128"/>
                  <a:cs typeface="メイリオ" pitchFamily="50" charset="-128"/>
                </a:rPr>
                <a:t>119 DX</a:t>
              </a: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の推進</a:t>
              </a:r>
              <a:r>
                <a:rPr lang="ja-JP" altLang="en-US" sz="900" dirty="0" smtClean="0">
                  <a:solidFill>
                    <a:prstClr val="black">
                      <a:lumMod val="85000"/>
                      <a:lumOff val="15000"/>
                    </a:prstClr>
                  </a:solidFill>
                  <a:latin typeface="メイリオ" pitchFamily="50" charset="-128"/>
                  <a:ea typeface="メイリオ" pitchFamily="50" charset="-128"/>
                  <a:cs typeface="メイリオ" pitchFamily="50" charset="-128"/>
                </a:rPr>
                <a:t>」</a:t>
              </a:r>
              <a:endParaRPr lang="en-US" altLang="ja-JP" sz="900" dirty="0" smtClean="0">
                <a:solidFill>
                  <a:prstClr val="black">
                    <a:lumMod val="85000"/>
                    <a:lumOff val="15000"/>
                  </a:prstClr>
                </a:solidFill>
                <a:latin typeface="メイリオ" pitchFamily="50" charset="-128"/>
                <a:ea typeface="メイリオ" pitchFamily="50" charset="-128"/>
                <a:cs typeface="メイリオ" pitchFamily="50" charset="-128"/>
              </a:endParaRPr>
            </a:p>
            <a:p>
              <a:pPr defTabSz="956690">
                <a:lnSpc>
                  <a:spcPts val="916"/>
                </a:lnSpc>
                <a:spcBef>
                  <a:spcPts val="275"/>
                </a:spcBef>
                <a:defRPr/>
              </a:pPr>
              <a:r>
                <a:rPr lang="ja-JP" altLang="en-US" sz="900" dirty="0" smtClean="0">
                  <a:solidFill>
                    <a:prstClr val="black">
                      <a:lumMod val="85000"/>
                      <a:lumOff val="15000"/>
                    </a:prstClr>
                  </a:solidFill>
                  <a:latin typeface="メイリオ" pitchFamily="50" charset="-128"/>
                  <a:ea typeface="メイリオ" pitchFamily="50" charset="-128"/>
                  <a:cs typeface="メイリオ" pitchFamily="50" charset="-128"/>
                </a:rPr>
                <a:t>「</a:t>
              </a:r>
              <a:r>
                <a:rPr lang="en-US" altLang="ja-JP" sz="900" dirty="0" smtClean="0">
                  <a:solidFill>
                    <a:prstClr val="black">
                      <a:lumMod val="85000"/>
                      <a:lumOff val="15000"/>
                    </a:prstClr>
                  </a:solidFill>
                  <a:latin typeface="メイリオ" pitchFamily="50" charset="-128"/>
                  <a:ea typeface="メイリオ" pitchFamily="50" charset="-128"/>
                  <a:cs typeface="メイリオ" pitchFamily="50" charset="-128"/>
                </a:rPr>
                <a:t>126 DX</a:t>
              </a:r>
              <a:r>
                <a:rPr lang="ja-JP" altLang="en-US" sz="900" dirty="0" smtClean="0">
                  <a:solidFill>
                    <a:prstClr val="black">
                      <a:lumMod val="85000"/>
                      <a:lumOff val="15000"/>
                    </a:prstClr>
                  </a:solidFill>
                  <a:latin typeface="メイリオ" pitchFamily="50" charset="-128"/>
                  <a:ea typeface="メイリオ" pitchFamily="50" charset="-128"/>
                  <a:cs typeface="メイリオ" pitchFamily="50" charset="-128"/>
                </a:rPr>
                <a:t>人材育成の進め方」</a:t>
              </a: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　　　　 </a:t>
              </a:r>
              <a:endParaRPr lang="en-US" altLang="ja-JP" sz="900" dirty="0">
                <a:solidFill>
                  <a:prstClr val="black">
                    <a:lumMod val="85000"/>
                    <a:lumOff val="15000"/>
                  </a:prstClr>
                </a:solidFill>
                <a:latin typeface="メイリオ" pitchFamily="50" charset="-128"/>
                <a:ea typeface="メイリオ" pitchFamily="50" charset="-128"/>
                <a:cs typeface="メイリオ" pitchFamily="50" charset="-128"/>
              </a:endParaRPr>
            </a:p>
            <a:p>
              <a:pPr defTabSz="956690">
                <a:lnSpc>
                  <a:spcPts val="916"/>
                </a:lnSpc>
                <a:spcBef>
                  <a:spcPts val="275"/>
                </a:spcBef>
                <a:defRPr/>
              </a:pP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・訓練期間：令和５年９月～</a:t>
              </a:r>
              <a:r>
                <a:rPr lang="en-US" altLang="ja-JP" sz="900" dirty="0">
                  <a:solidFill>
                    <a:prstClr val="black">
                      <a:lumMod val="85000"/>
                      <a:lumOff val="15000"/>
                    </a:prstClr>
                  </a:solidFill>
                  <a:latin typeface="メイリオ" pitchFamily="50" charset="-128"/>
                  <a:ea typeface="メイリオ" pitchFamily="50" charset="-128"/>
                  <a:cs typeface="メイリオ" pitchFamily="50" charset="-128"/>
                </a:rPr>
                <a:t>11</a:t>
              </a: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月</a:t>
              </a:r>
              <a:endParaRPr lang="en-US" altLang="ja-JP" sz="900" dirty="0">
                <a:solidFill>
                  <a:prstClr val="black">
                    <a:lumMod val="85000"/>
                    <a:lumOff val="15000"/>
                  </a:prstClr>
                </a:solidFill>
                <a:latin typeface="メイリオ" pitchFamily="50" charset="-128"/>
                <a:ea typeface="メイリオ" pitchFamily="50" charset="-128"/>
                <a:cs typeface="メイリオ" pitchFamily="50" charset="-128"/>
              </a:endParaRPr>
            </a:p>
            <a:p>
              <a:pPr defTabSz="956690">
                <a:lnSpc>
                  <a:spcPts val="916"/>
                </a:lnSpc>
                <a:spcBef>
                  <a:spcPts val="275"/>
                </a:spcBef>
                <a:defRPr/>
              </a:pP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・受講者数：各９名</a:t>
              </a:r>
              <a:endParaRPr lang="en-US" altLang="ja-JP" sz="900" dirty="0">
                <a:solidFill>
                  <a:prstClr val="black">
                    <a:lumMod val="85000"/>
                    <a:lumOff val="15000"/>
                  </a:prstClr>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125125" y="8304810"/>
              <a:ext cx="6632373" cy="1608468"/>
            </a:xfrm>
            <a:prstGeom prst="rect">
              <a:avLst/>
            </a:prstGeom>
            <a:noFill/>
          </p:spPr>
          <p:txBody>
            <a:bodyPr wrap="square" lIns="83832" tIns="41917" rIns="83832" bIns="41917" rtlCol="0">
              <a:spAutoFit/>
            </a:bodyPr>
            <a:lstStyle/>
            <a:p>
              <a:pPr marL="107826" indent="-359420" defTabSz="956690">
                <a:defRPr/>
              </a:pPr>
              <a:r>
                <a:rPr lang="ja-JP" altLang="en-US" sz="1000" b="1" dirty="0">
                  <a:solidFill>
                    <a:prstClr val="black">
                      <a:lumMod val="85000"/>
                      <a:lumOff val="15000"/>
                    </a:prstClr>
                  </a:solidFill>
                  <a:latin typeface="メイリオ" pitchFamily="50" charset="-128"/>
                  <a:ea typeface="メイリオ" pitchFamily="50" charset="-128"/>
                  <a:cs typeface="メイリオ" pitchFamily="50" charset="-128"/>
                </a:rPr>
                <a:t>＜訓練を受講した方の声＞</a:t>
              </a:r>
              <a:endParaRPr lang="en-US" altLang="ja-JP" sz="1000" b="1" dirty="0">
                <a:solidFill>
                  <a:prstClr val="black">
                    <a:lumMod val="85000"/>
                    <a:lumOff val="15000"/>
                  </a:prstClr>
                </a:solidFill>
                <a:latin typeface="メイリオ" pitchFamily="50" charset="-128"/>
                <a:ea typeface="メイリオ" pitchFamily="50" charset="-128"/>
                <a:cs typeface="メイリオ" pitchFamily="50" charset="-128"/>
              </a:endParaRPr>
            </a:p>
            <a:p>
              <a:pPr marL="107826" indent="-359420" defTabSz="956690">
                <a:defRPr/>
              </a:pPr>
              <a:r>
                <a:rPr lang="en-US" altLang="ja-JP" sz="1000" b="1" dirty="0" smtClean="0">
                  <a:solidFill>
                    <a:prstClr val="black">
                      <a:lumMod val="85000"/>
                      <a:lumOff val="15000"/>
                    </a:prstClr>
                  </a:solidFill>
                  <a:latin typeface="メイリオ" pitchFamily="50" charset="-128"/>
                  <a:ea typeface="メイリオ" pitchFamily="50" charset="-128"/>
                  <a:cs typeface="メイリオ" pitchFamily="50" charset="-128"/>
                </a:rPr>
                <a:t>Q</a:t>
              </a:r>
              <a:r>
                <a:rPr lang="ja-JP" altLang="ja-JP" sz="1000" b="1" dirty="0">
                  <a:solidFill>
                    <a:prstClr val="black">
                      <a:lumMod val="85000"/>
                      <a:lumOff val="15000"/>
                    </a:prstClr>
                  </a:solidFill>
                  <a:latin typeface="メイリオ" pitchFamily="50" charset="-128"/>
                  <a:ea typeface="メイリオ" pitchFamily="50" charset="-128"/>
                  <a:cs typeface="メイリオ" pitchFamily="50" charset="-128"/>
                </a:rPr>
                <a:t>　</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受講した感想をお聞かせください。</a:t>
              </a:r>
            </a:p>
            <a:p>
              <a:pPr marL="107826" indent="-359420" defTabSz="994086">
                <a:defRPr/>
              </a:pPr>
              <a:r>
                <a:rPr lang="en-US" altLang="ja-JP" sz="1000" b="1" dirty="0" smtClean="0">
                  <a:solidFill>
                    <a:prstClr val="black">
                      <a:lumMod val="85000"/>
                      <a:lumOff val="15000"/>
                    </a:prstClr>
                  </a:solidFill>
                  <a:latin typeface="メイリオ" pitchFamily="50" charset="-128"/>
                  <a:ea typeface="メイリオ" pitchFamily="50" charset="-128"/>
                  <a:cs typeface="メイリオ" pitchFamily="50" charset="-128"/>
                </a:rPr>
                <a:t>A</a:t>
              </a:r>
              <a:r>
                <a:rPr lang="ja-JP" altLang="en-US" sz="1000" b="1" dirty="0">
                  <a:solidFill>
                    <a:prstClr val="black">
                      <a:lumMod val="85000"/>
                      <a:lumOff val="15000"/>
                    </a:prstClr>
                  </a:solidFill>
                  <a:latin typeface="メイリオ" pitchFamily="50" charset="-128"/>
                  <a:ea typeface="メイリオ" pitchFamily="50" charset="-128"/>
                  <a:cs typeface="メイリオ" pitchFamily="50" charset="-128"/>
                </a:rPr>
                <a:t>　</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今回の訓練テーマである</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DX</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について、最初は敷居が高く感じていましたが、講師の話を聞いてみると、自分達が既に以前から取り組んでいる</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Web</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上の業務管理等も</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DX</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の一つだとわかり、</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DX</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が身近なものに感じてきました。また、訓練の中で講師から他社の</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DX</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の取組事例等を紹介してもらいとても参考になりました。</a:t>
              </a:r>
            </a:p>
            <a:p>
              <a:pPr marL="107826" indent="-359420" defTabSz="994086">
                <a:defRPr/>
              </a:pP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　　今までは顧客の要望に応えるだけでしたが、</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DX</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を意識すれば、もっと役に立つものがたくさんあると思うので、これからはもっと発展して提案等ができるような気がします</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。普段</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はあまり社内で討論することがないため、演習の中で他の社員達の意見を聞くことができ、新しい発見や考え方を聞けて情報を共有できたのはとても学びになりました。</a:t>
              </a:r>
            </a:p>
            <a:p>
              <a:pPr marL="107826" indent="-359420" defTabSz="994086">
                <a:defRPr/>
              </a:pPr>
              <a:endParaRPr lang="ja-JP" altLang="en-US" sz="902" dirty="0">
                <a:solidFill>
                  <a:prstClr val="black">
                    <a:lumMod val="85000"/>
                    <a:lumOff val="15000"/>
                  </a:prstClr>
                </a:solidFill>
                <a:latin typeface="メイリオ" pitchFamily="50" charset="-128"/>
                <a:ea typeface="メイリオ" pitchFamily="50" charset="-128"/>
                <a:cs typeface="メイリオ" pitchFamily="50" charset="-128"/>
              </a:endParaRPr>
            </a:p>
          </p:txBody>
        </p:sp>
        <p:sp>
          <p:nvSpPr>
            <p:cNvPr id="9" name="角丸四角形 8"/>
            <p:cNvSpPr/>
            <p:nvPr/>
          </p:nvSpPr>
          <p:spPr>
            <a:xfrm>
              <a:off x="3407268" y="6087875"/>
              <a:ext cx="3184856" cy="752625"/>
            </a:xfrm>
            <a:prstGeom prst="roundRect">
              <a:avLst>
                <a:gd name="adj" fmla="val 5667"/>
              </a:avLst>
            </a:prstGeom>
            <a:ln>
              <a:solidFill>
                <a:srgbClr val="F79646"/>
              </a:solidFill>
            </a:ln>
          </p:spPr>
          <p:style>
            <a:lnRef idx="2">
              <a:schemeClr val="accent6"/>
            </a:lnRef>
            <a:fillRef idx="1">
              <a:schemeClr val="lt1"/>
            </a:fillRef>
            <a:effectRef idx="0">
              <a:schemeClr val="accent6"/>
            </a:effectRef>
            <a:fontRef idx="minor">
              <a:schemeClr val="dk1"/>
            </a:fontRef>
          </p:style>
          <p:txBody>
            <a:bodyPr lIns="83832" tIns="41917" rIns="83832" bIns="41917" rtlCol="0" anchor="ctr"/>
            <a:lstStyle/>
            <a:p>
              <a:pPr defTabSz="956690">
                <a:defRPr/>
              </a:pPr>
              <a:endParaRPr lang="en-US" altLang="ja-JP" sz="898" dirty="0">
                <a:solidFill>
                  <a:prstClr val="black"/>
                </a:solidFill>
                <a:latin typeface="メイリオ" pitchFamily="50" charset="-128"/>
                <a:ea typeface="メイリオ" pitchFamily="50" charset="-128"/>
                <a:cs typeface="メイリオ" pitchFamily="50" charset="-128"/>
              </a:endParaRPr>
            </a:p>
          </p:txBody>
        </p:sp>
        <p:sp>
          <p:nvSpPr>
            <p:cNvPr id="10" name="対角する 2 つの角を切り取った四角形 9"/>
            <p:cNvSpPr/>
            <p:nvPr/>
          </p:nvSpPr>
          <p:spPr>
            <a:xfrm rot="21174661">
              <a:off x="204848" y="5932967"/>
              <a:ext cx="1157474" cy="244463"/>
            </a:xfrm>
            <a:prstGeom prst="snip2DiagRect">
              <a:avLst>
                <a:gd name="adj1" fmla="val 0"/>
                <a:gd name="adj2" fmla="val 18363"/>
              </a:avLst>
            </a:prstGeom>
            <a:solidFill>
              <a:srgbClr val="F79646"/>
            </a:solidFill>
            <a:ln>
              <a:noFill/>
            </a:ln>
          </p:spPr>
          <p:style>
            <a:lnRef idx="2">
              <a:schemeClr val="accent6">
                <a:shade val="50000"/>
              </a:schemeClr>
            </a:lnRef>
            <a:fillRef idx="1">
              <a:schemeClr val="accent6"/>
            </a:fillRef>
            <a:effectRef idx="0">
              <a:schemeClr val="accent6"/>
            </a:effectRef>
            <a:fontRef idx="minor">
              <a:schemeClr val="lt1"/>
            </a:fontRef>
          </p:style>
          <p:txBody>
            <a:bodyPr lIns="83832" tIns="41917" rIns="83832" bIns="41917" rtlCol="0" anchor="ctr"/>
            <a:lstStyle/>
            <a:p>
              <a:pPr algn="ctr" defTabSz="956690">
                <a:defRPr/>
              </a:pPr>
              <a:r>
                <a:rPr lang="ja-JP" altLang="en-US" sz="999" b="1" dirty="0">
                  <a:solidFill>
                    <a:prstClr val="white"/>
                  </a:solidFill>
                  <a:latin typeface="メイリオ" pitchFamily="50" charset="-128"/>
                  <a:ea typeface="メイリオ" pitchFamily="50" charset="-128"/>
                  <a:cs typeface="メイリオ" pitchFamily="50" charset="-128"/>
                </a:rPr>
                <a:t>利用コース情報</a:t>
              </a:r>
            </a:p>
          </p:txBody>
        </p:sp>
        <p:sp>
          <p:nvSpPr>
            <p:cNvPr id="11" name="対角する 2 つの角を切り取った四角形 10"/>
            <p:cNvSpPr/>
            <p:nvPr/>
          </p:nvSpPr>
          <p:spPr>
            <a:xfrm rot="21406278">
              <a:off x="3329765" y="5932798"/>
              <a:ext cx="1157474" cy="244800"/>
            </a:xfrm>
            <a:prstGeom prst="snip2DiagRect">
              <a:avLst>
                <a:gd name="adj1" fmla="val 0"/>
                <a:gd name="adj2" fmla="val 18363"/>
              </a:avLst>
            </a:prstGeom>
            <a:solidFill>
              <a:srgbClr val="F79646"/>
            </a:solidFill>
            <a:ln>
              <a:noFill/>
            </a:ln>
          </p:spPr>
          <p:style>
            <a:lnRef idx="2">
              <a:schemeClr val="accent6">
                <a:shade val="50000"/>
              </a:schemeClr>
            </a:lnRef>
            <a:fillRef idx="1">
              <a:schemeClr val="accent6"/>
            </a:fillRef>
            <a:effectRef idx="0">
              <a:schemeClr val="accent6"/>
            </a:effectRef>
            <a:fontRef idx="minor">
              <a:schemeClr val="lt1"/>
            </a:fontRef>
          </p:style>
          <p:txBody>
            <a:bodyPr lIns="83832" tIns="41917" rIns="83832" bIns="41917" rtlCol="0" anchor="ctr"/>
            <a:lstStyle/>
            <a:p>
              <a:pPr algn="ctr" defTabSz="956690">
                <a:defRPr/>
              </a:pPr>
              <a:r>
                <a:rPr lang="ja-JP" altLang="en-US" sz="999" b="1" dirty="0">
                  <a:solidFill>
                    <a:prstClr val="white"/>
                  </a:solidFill>
                  <a:latin typeface="メイリオ" pitchFamily="50" charset="-128"/>
                  <a:ea typeface="メイリオ" pitchFamily="50" charset="-128"/>
                  <a:cs typeface="メイリオ" pitchFamily="50" charset="-128"/>
                </a:rPr>
                <a:t>プロフィール</a:t>
              </a:r>
            </a:p>
          </p:txBody>
        </p:sp>
        <p:sp>
          <p:nvSpPr>
            <p:cNvPr id="12" name="テキスト ボックス 11"/>
            <p:cNvSpPr txBox="1"/>
            <p:nvPr/>
          </p:nvSpPr>
          <p:spPr>
            <a:xfrm>
              <a:off x="3378003" y="6271118"/>
              <a:ext cx="3286560" cy="507845"/>
            </a:xfrm>
            <a:prstGeom prst="rect">
              <a:avLst/>
            </a:prstGeom>
            <a:noFill/>
          </p:spPr>
          <p:txBody>
            <a:bodyPr wrap="square" lIns="83832" tIns="41917" rIns="83832" bIns="41917" rtlCol="0">
              <a:spAutoFit/>
            </a:bodyPr>
            <a:lstStyle/>
            <a:p>
              <a:pPr defTabSz="956690">
                <a:lnSpc>
                  <a:spcPts val="916"/>
                </a:lnSpc>
                <a:spcBef>
                  <a:spcPts val="275"/>
                </a:spcBef>
                <a:defRPr/>
              </a:pP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・所在地：群馬県伊勢崎市</a:t>
              </a:r>
            </a:p>
            <a:p>
              <a:pPr defTabSz="956690">
                <a:lnSpc>
                  <a:spcPts val="916"/>
                </a:lnSpc>
                <a:spcBef>
                  <a:spcPts val="275"/>
                </a:spcBef>
                <a:defRPr/>
              </a:pP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・従業員数：</a:t>
              </a:r>
              <a:r>
                <a:rPr lang="en-US" altLang="ja-JP" sz="900" dirty="0">
                  <a:solidFill>
                    <a:prstClr val="black">
                      <a:lumMod val="85000"/>
                      <a:lumOff val="15000"/>
                    </a:prstClr>
                  </a:solidFill>
                  <a:latin typeface="メイリオ" pitchFamily="50" charset="-128"/>
                  <a:ea typeface="メイリオ" pitchFamily="50" charset="-128"/>
                  <a:cs typeface="メイリオ" pitchFamily="50" charset="-128"/>
                </a:rPr>
                <a:t>10</a:t>
              </a: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名</a:t>
              </a:r>
            </a:p>
            <a:p>
              <a:pPr defTabSz="956690">
                <a:lnSpc>
                  <a:spcPts val="916"/>
                </a:lnSpc>
                <a:spcBef>
                  <a:spcPts val="275"/>
                </a:spcBef>
                <a:defRPr/>
              </a:pP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・事業内容：</a:t>
              </a:r>
              <a:r>
                <a:rPr lang="ja-JP" altLang="en-US" sz="900" dirty="0" smtClean="0">
                  <a:solidFill>
                    <a:prstClr val="black">
                      <a:lumMod val="85000"/>
                      <a:lumOff val="15000"/>
                    </a:prstClr>
                  </a:solidFill>
                  <a:latin typeface="メイリオ" pitchFamily="50" charset="-128"/>
                  <a:ea typeface="メイリオ" pitchFamily="50" charset="-128"/>
                  <a:cs typeface="メイリオ" pitchFamily="50" charset="-128"/>
                </a:rPr>
                <a:t>コンピュータソフトウェア</a:t>
              </a: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の開発</a:t>
              </a:r>
              <a:r>
                <a:rPr lang="ja-JP" altLang="en-US" sz="900" dirty="0" smtClean="0">
                  <a:solidFill>
                    <a:prstClr val="black">
                      <a:lumMod val="85000"/>
                      <a:lumOff val="15000"/>
                    </a:prstClr>
                  </a:solidFill>
                  <a:latin typeface="メイリオ" pitchFamily="50" charset="-128"/>
                  <a:ea typeface="メイリオ" pitchFamily="50" charset="-128"/>
                  <a:cs typeface="メイリオ" pitchFamily="50" charset="-128"/>
                </a:rPr>
                <a:t>及び販売</a:t>
              </a:r>
              <a:endParaRPr lang="ja-JP" altLang="en-US" sz="900" dirty="0">
                <a:solidFill>
                  <a:prstClr val="black">
                    <a:lumMod val="85000"/>
                    <a:lumOff val="15000"/>
                  </a:prstClr>
                </a:solidFill>
                <a:latin typeface="メイリオ" pitchFamily="50" charset="-128"/>
                <a:ea typeface="メイリオ" pitchFamily="50" charset="-128"/>
                <a:cs typeface="メイリオ" pitchFamily="50" charset="-128"/>
              </a:endParaRPr>
            </a:p>
          </p:txBody>
        </p:sp>
        <p:sp>
          <p:nvSpPr>
            <p:cNvPr id="13" name="対角する 2 つの角を切り取った四角形 12"/>
            <p:cNvSpPr/>
            <p:nvPr/>
          </p:nvSpPr>
          <p:spPr>
            <a:xfrm rot="20481373">
              <a:off x="106001" y="5149042"/>
              <a:ext cx="1296000" cy="569832"/>
            </a:xfrm>
            <a:prstGeom prst="snip2DiagRect">
              <a:avLst>
                <a:gd name="adj1" fmla="val 0"/>
                <a:gd name="adj2" fmla="val 18363"/>
              </a:avLst>
            </a:prstGeom>
            <a:solidFill>
              <a:srgbClr val="F79646"/>
            </a:solidFill>
            <a:ln>
              <a:noFill/>
            </a:ln>
          </p:spPr>
          <p:style>
            <a:lnRef idx="2">
              <a:schemeClr val="accent6">
                <a:shade val="50000"/>
              </a:schemeClr>
            </a:lnRef>
            <a:fillRef idx="1">
              <a:schemeClr val="accent6"/>
            </a:fillRef>
            <a:effectRef idx="0">
              <a:schemeClr val="accent6"/>
            </a:effectRef>
            <a:fontRef idx="minor">
              <a:schemeClr val="lt1"/>
            </a:fontRef>
          </p:style>
          <p:txBody>
            <a:bodyPr lIns="83832" tIns="41917" rIns="83832" bIns="41917" rtlCol="0" anchor="ctr"/>
            <a:lstStyle/>
            <a:p>
              <a:pPr algn="ctr" defTabSz="956690">
                <a:defRPr/>
              </a:pPr>
              <a:r>
                <a:rPr lang="en-US" altLang="ja-JP" sz="1200" b="1" dirty="0" smtClean="0">
                  <a:solidFill>
                    <a:prstClr val="white"/>
                  </a:solidFill>
                  <a:latin typeface="メイリオ" pitchFamily="50" charset="-128"/>
                  <a:ea typeface="メイリオ" pitchFamily="50" charset="-128"/>
                  <a:cs typeface="メイリオ" pitchFamily="50" charset="-128"/>
                </a:rPr>
                <a:t>DX</a:t>
              </a:r>
              <a:r>
                <a:rPr lang="ja-JP" altLang="en-US" sz="1200" b="1" dirty="0" smtClean="0">
                  <a:solidFill>
                    <a:prstClr val="white"/>
                  </a:solidFill>
                  <a:latin typeface="メイリオ" pitchFamily="50" charset="-128"/>
                  <a:ea typeface="メイリオ" pitchFamily="50" charset="-128"/>
                  <a:cs typeface="メイリオ" pitchFamily="50" charset="-128"/>
                </a:rPr>
                <a:t>対応コース利用者</a:t>
              </a:r>
              <a:r>
                <a:rPr lang="ja-JP" altLang="en-US" sz="1200" b="1" dirty="0">
                  <a:solidFill>
                    <a:prstClr val="white"/>
                  </a:solidFill>
                  <a:latin typeface="メイリオ" pitchFamily="50" charset="-128"/>
                  <a:ea typeface="メイリオ" pitchFamily="50" charset="-128"/>
                  <a:cs typeface="メイリオ" pitchFamily="50" charset="-128"/>
                </a:rPr>
                <a:t>の</a:t>
              </a:r>
              <a:r>
                <a:rPr lang="ja-JP" altLang="en-US" sz="1200" b="1" dirty="0" smtClean="0">
                  <a:solidFill>
                    <a:prstClr val="white"/>
                  </a:solidFill>
                  <a:latin typeface="メイリオ" pitchFamily="50" charset="-128"/>
                  <a:ea typeface="メイリオ" pitchFamily="50" charset="-128"/>
                  <a:cs typeface="メイリオ" pitchFamily="50" charset="-128"/>
                </a:rPr>
                <a:t>声②</a:t>
              </a:r>
              <a:endParaRPr lang="ja-JP" altLang="en-US" sz="1200" b="1" dirty="0">
                <a:solidFill>
                  <a:prstClr val="white"/>
                </a:solidFill>
                <a:latin typeface="メイリオ" pitchFamily="50" charset="-128"/>
                <a:ea typeface="メイリオ" pitchFamily="50" charset="-128"/>
                <a:cs typeface="メイリオ" pitchFamily="50" charset="-128"/>
              </a:endParaRPr>
            </a:p>
          </p:txBody>
        </p:sp>
        <p:pic>
          <p:nvPicPr>
            <p:cNvPr id="14" name="図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981" y="7138050"/>
              <a:ext cx="1478285" cy="1170065"/>
            </a:xfrm>
            <a:prstGeom prst="rect">
              <a:avLst/>
            </a:prstGeom>
            <a:noFill/>
            <a:ln>
              <a:noFill/>
            </a:ln>
          </p:spPr>
        </p:pic>
      </p:grpSp>
      <p:grpSp>
        <p:nvGrpSpPr>
          <p:cNvPr id="43" name="グループ化 42"/>
          <p:cNvGrpSpPr/>
          <p:nvPr/>
        </p:nvGrpSpPr>
        <p:grpSpPr>
          <a:xfrm>
            <a:off x="87889" y="108015"/>
            <a:ext cx="6707302" cy="4842005"/>
            <a:chOff x="107497" y="119569"/>
            <a:chExt cx="6707302" cy="4842005"/>
          </a:xfrm>
        </p:grpSpPr>
        <p:sp>
          <p:nvSpPr>
            <p:cNvPr id="44" name="正方形/長方形 43"/>
            <p:cNvSpPr/>
            <p:nvPr/>
          </p:nvSpPr>
          <p:spPr>
            <a:xfrm>
              <a:off x="144376" y="119569"/>
              <a:ext cx="6613122" cy="4842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832" tIns="41917" rIns="83832" bIns="41917" rtlCol="0" anchor="ctr"/>
            <a:lstStyle/>
            <a:p>
              <a:pPr algn="ctr" defTabSz="956690">
                <a:defRPr/>
              </a:pPr>
              <a:endParaRPr lang="ja-JP" altLang="en-US" sz="1890">
                <a:solidFill>
                  <a:prstClr val="white"/>
                </a:solidFill>
                <a:latin typeface="Calibri"/>
                <a:ea typeface="ＭＳ Ｐゴシック" panose="020B0600070205080204" pitchFamily="50" charset="-128"/>
              </a:endParaRPr>
            </a:p>
          </p:txBody>
        </p:sp>
        <p:sp>
          <p:nvSpPr>
            <p:cNvPr id="45" name="テキスト ボックス 44"/>
            <p:cNvSpPr txBox="1"/>
            <p:nvPr/>
          </p:nvSpPr>
          <p:spPr>
            <a:xfrm>
              <a:off x="1535293" y="148799"/>
              <a:ext cx="5102064" cy="820023"/>
            </a:xfrm>
            <a:prstGeom prst="rect">
              <a:avLst/>
            </a:prstGeom>
            <a:noFill/>
          </p:spPr>
          <p:txBody>
            <a:bodyPr wrap="square" lIns="83619" tIns="41810" rIns="83619" bIns="41810" rtlCol="0">
              <a:spAutoFit/>
            </a:bodyPr>
            <a:lstStyle/>
            <a:p>
              <a:pPr marL="0" marR="0" lvl="0" indent="0" algn="l" defTabSz="954209" rtl="0" eaLnBrk="1" fontAlgn="auto" latinLnBrk="0" hangingPunct="1">
                <a:lnSpc>
                  <a:spcPct val="100000"/>
                </a:lnSpc>
                <a:spcBef>
                  <a:spcPts val="0"/>
                </a:spcBef>
                <a:spcAft>
                  <a:spcPts val="0"/>
                </a:spcAft>
                <a:buClrTx/>
                <a:buSzTx/>
                <a:buFontTx/>
                <a:buNone/>
                <a:tabLst/>
                <a:defRPr/>
              </a:pPr>
              <a:r>
                <a:rPr lang="ja-JP" altLang="en-US" sz="1693" b="1" noProof="0" dirty="0">
                  <a:solidFill>
                    <a:prstClr val="black">
                      <a:lumMod val="85000"/>
                      <a:lumOff val="15000"/>
                    </a:prstClr>
                  </a:solidFill>
                  <a:latin typeface="メイリオ" pitchFamily="50" charset="-128"/>
                  <a:ea typeface="メイリオ" pitchFamily="50" charset="-128"/>
                  <a:cs typeface="メイリオ" pitchFamily="50" charset="-128"/>
                </a:rPr>
                <a:t>株式</a:t>
              </a:r>
              <a:r>
                <a:rPr lang="ja-JP" altLang="en-US" sz="1693" b="1" noProof="0" dirty="0" smtClean="0">
                  <a:solidFill>
                    <a:prstClr val="black">
                      <a:lumMod val="85000"/>
                      <a:lumOff val="15000"/>
                    </a:prstClr>
                  </a:solidFill>
                  <a:latin typeface="メイリオ" pitchFamily="50" charset="-128"/>
                  <a:ea typeface="メイリオ" pitchFamily="50" charset="-128"/>
                  <a:cs typeface="メイリオ" pitchFamily="50" charset="-128"/>
                </a:rPr>
                <a:t>会社岡田建具製作所</a:t>
              </a:r>
              <a:r>
                <a:rPr kumimoji="1" lang="ja-JP" altLang="en-US" sz="1693"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　様</a:t>
              </a:r>
              <a:endParaRPr kumimoji="1" lang="en-US" altLang="ja-JP" sz="1693"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pPr marL="0" marR="0" lvl="0" indent="0" algn="l" defTabSz="954209" rtl="0" eaLnBrk="1" fontAlgn="auto" latinLnBrk="0" hangingPunct="1">
                <a:lnSpc>
                  <a:spcPct val="100000"/>
                </a:lnSpc>
                <a:spcBef>
                  <a:spcPts val="0"/>
                </a:spcBef>
                <a:spcAft>
                  <a:spcPts val="0"/>
                </a:spcAft>
                <a:buClrTx/>
                <a:buSzTx/>
                <a:buFontTx/>
                <a:buNone/>
                <a:tabLst/>
                <a:defRPr/>
              </a:pPr>
              <a:endParaRPr kumimoji="1" lang="en-US" altLang="ja-JP" sz="597"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pPr marL="0" marR="0" lvl="0" indent="0" algn="l" defTabSz="954209" rtl="0" eaLnBrk="1" fontAlgn="auto" latinLnBrk="0" hangingPunct="1">
                <a:lnSpc>
                  <a:spcPct val="100000"/>
                </a:lnSpc>
                <a:spcBef>
                  <a:spcPts val="0"/>
                </a:spcBef>
                <a:spcAft>
                  <a:spcPts val="0"/>
                </a:spcAft>
                <a:buClrTx/>
                <a:buSzTx/>
                <a:buFontTx/>
                <a:buNone/>
                <a:tabLst/>
                <a:defRPr/>
              </a:pPr>
              <a:r>
                <a:rPr kumimoji="1" lang="ja-JP" altLang="en-US" sz="1245"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kumimoji="1" lang="en-US" altLang="ja-JP" sz="1245"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RPA</a:t>
              </a:r>
              <a:r>
                <a:rPr kumimoji="1" lang="ja-JP" altLang="en-US" sz="1245"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を</a:t>
              </a:r>
              <a:r>
                <a:rPr lang="ja-JP" altLang="en-US" sz="1245" b="1" dirty="0" smtClean="0">
                  <a:solidFill>
                    <a:prstClr val="black">
                      <a:lumMod val="85000"/>
                      <a:lumOff val="15000"/>
                    </a:prstClr>
                  </a:solidFill>
                  <a:latin typeface="メイリオ" pitchFamily="50" charset="-128"/>
                  <a:ea typeface="メイリオ" pitchFamily="50" charset="-128"/>
                  <a:cs typeface="メイリオ" pitchFamily="50" charset="-128"/>
                </a:rPr>
                <a:t>業務に活用するイメージが掴め、導入に向けて動き始めることができました</a:t>
              </a:r>
              <a:r>
                <a:rPr kumimoji="1" lang="ja-JP" altLang="en-US" sz="1245"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endParaRPr kumimoji="1" lang="ja-JP" altLang="en-US" sz="1245"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p:txBody>
        </p:sp>
        <p:sp>
          <p:nvSpPr>
            <p:cNvPr id="46" name="角丸四角形 45"/>
            <p:cNvSpPr/>
            <p:nvPr/>
          </p:nvSpPr>
          <p:spPr>
            <a:xfrm>
              <a:off x="335375" y="1029303"/>
              <a:ext cx="2944800" cy="715216"/>
            </a:xfrm>
            <a:prstGeom prst="roundRect">
              <a:avLst>
                <a:gd name="adj" fmla="val 5667"/>
              </a:avLst>
            </a:prstGeom>
            <a:ln>
              <a:solidFill>
                <a:srgbClr val="F79646"/>
              </a:solidFill>
            </a:ln>
          </p:spPr>
          <p:style>
            <a:lnRef idx="2">
              <a:schemeClr val="accent6"/>
            </a:lnRef>
            <a:fillRef idx="1">
              <a:schemeClr val="lt1"/>
            </a:fillRef>
            <a:effectRef idx="0">
              <a:schemeClr val="accent6"/>
            </a:effectRef>
            <a:fontRef idx="minor">
              <a:schemeClr val="dk1"/>
            </a:fontRef>
          </p:style>
          <p:txBody>
            <a:bodyPr lIns="83619" tIns="41810" rIns="83619" bIns="41810" rtlCol="0" anchor="ctr"/>
            <a:lstStyle/>
            <a:p>
              <a:pPr marL="0" marR="0" lvl="0" indent="0" algn="l" defTabSz="954209" rtl="0" eaLnBrk="1" fontAlgn="auto" latinLnBrk="0" hangingPunct="1">
                <a:lnSpc>
                  <a:spcPct val="100000"/>
                </a:lnSpc>
                <a:spcBef>
                  <a:spcPts val="274"/>
                </a:spcBef>
                <a:spcAft>
                  <a:spcPts val="0"/>
                </a:spcAft>
                <a:buClrTx/>
                <a:buSzTx/>
                <a:buFontTx/>
                <a:buNone/>
                <a:tabLst/>
                <a:defRPr/>
              </a:pPr>
              <a:endParaRPr kumimoji="1" lang="en-US" altLang="ja-JP" sz="896"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47" name="対角する 2 つの角を切り取った四角形 46"/>
            <p:cNvSpPr/>
            <p:nvPr/>
          </p:nvSpPr>
          <p:spPr>
            <a:xfrm rot="21252331">
              <a:off x="259043" y="928741"/>
              <a:ext cx="1146108" cy="256140"/>
            </a:xfrm>
            <a:prstGeom prst="snip2DiagRect">
              <a:avLst>
                <a:gd name="adj1" fmla="val 0"/>
                <a:gd name="adj2" fmla="val 18363"/>
              </a:avLst>
            </a:prstGeom>
            <a:solidFill>
              <a:srgbClr val="F79646"/>
            </a:solidFill>
            <a:ln>
              <a:noFill/>
            </a:ln>
          </p:spPr>
          <p:style>
            <a:lnRef idx="2">
              <a:schemeClr val="accent6">
                <a:shade val="50000"/>
              </a:schemeClr>
            </a:lnRef>
            <a:fillRef idx="1">
              <a:schemeClr val="accent6"/>
            </a:fillRef>
            <a:effectRef idx="0">
              <a:schemeClr val="accent6"/>
            </a:effectRef>
            <a:fontRef idx="minor">
              <a:schemeClr val="lt1"/>
            </a:fontRef>
          </p:style>
          <p:txBody>
            <a:bodyPr lIns="83619" tIns="41810" rIns="83619" bIns="41810" rtlCol="0" anchor="ctr"/>
            <a:lstStyle/>
            <a:p>
              <a:pPr marL="0" marR="0" lvl="0" indent="0" algn="ctr" defTabSz="954209" rtl="0" eaLnBrk="1" fontAlgn="auto" latinLnBrk="0" hangingPunct="1">
                <a:lnSpc>
                  <a:spcPct val="100000"/>
                </a:lnSpc>
                <a:spcBef>
                  <a:spcPts val="0"/>
                </a:spcBef>
                <a:spcAft>
                  <a:spcPts val="0"/>
                </a:spcAft>
                <a:buClrTx/>
                <a:buSzTx/>
                <a:buFontTx/>
                <a:buNone/>
                <a:tabLst/>
                <a:defRPr/>
              </a:pPr>
              <a:r>
                <a:rPr kumimoji="1" lang="ja-JP" altLang="en-US" sz="996"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利用コース情報</a:t>
              </a:r>
            </a:p>
          </p:txBody>
        </p:sp>
        <p:sp>
          <p:nvSpPr>
            <p:cNvPr id="48" name="テキスト ボックス 47"/>
            <p:cNvSpPr txBox="1"/>
            <p:nvPr/>
          </p:nvSpPr>
          <p:spPr>
            <a:xfrm>
              <a:off x="403054" y="1228450"/>
              <a:ext cx="2971220" cy="507629"/>
            </a:xfrm>
            <a:prstGeom prst="rect">
              <a:avLst/>
            </a:prstGeom>
            <a:noFill/>
          </p:spPr>
          <p:txBody>
            <a:bodyPr wrap="square" lIns="83619" tIns="41810" rIns="83619" bIns="41810" rtlCol="0">
              <a:spAutoFit/>
            </a:bodyPr>
            <a:lstStyle/>
            <a:p>
              <a:pPr marL="0" marR="0" lvl="0" indent="0" algn="l" defTabSz="954209" rtl="0" eaLnBrk="1" fontAlgn="auto" latinLnBrk="0" hangingPunct="1">
                <a:lnSpc>
                  <a:spcPts val="914"/>
                </a:lnSpc>
                <a:spcBef>
                  <a:spcPts val="274"/>
                </a:spcBef>
                <a:spcAft>
                  <a:spcPts val="0"/>
                </a:spcAft>
                <a:buClrTx/>
                <a:buSzTx/>
                <a:buFontTx/>
                <a:buNone/>
                <a:tabLst/>
                <a:defRPr/>
              </a:pPr>
              <a:r>
                <a:rPr kumimoji="1" lang="ja-JP" altLang="en-US" sz="9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・訓練コース名</a:t>
              </a: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kumimoji="1" lang="en-US" altLang="ja-JP"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096 </a:t>
              </a:r>
              <a:r>
                <a:rPr lang="en-US" altLang="ja-JP" sz="900" dirty="0" smtClean="0">
                  <a:solidFill>
                    <a:prstClr val="black">
                      <a:lumMod val="85000"/>
                      <a:lumOff val="15000"/>
                    </a:prstClr>
                  </a:solidFill>
                  <a:latin typeface="メイリオ" pitchFamily="50" charset="-128"/>
                  <a:ea typeface="メイリオ" pitchFamily="50" charset="-128"/>
                  <a:cs typeface="メイリオ" pitchFamily="50" charset="-128"/>
                </a:rPr>
                <a:t>RPA</a:t>
              </a: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活用」</a:t>
              </a:r>
              <a:endParaRPr kumimoji="1" lang="en-US" altLang="ja-JP" sz="9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pPr marL="0" marR="0" lvl="0" indent="0" algn="l" defTabSz="954209" rtl="0" eaLnBrk="1" fontAlgn="auto" latinLnBrk="0" hangingPunct="1">
                <a:lnSpc>
                  <a:spcPts val="914"/>
                </a:lnSpc>
                <a:spcBef>
                  <a:spcPts val="274"/>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kumimoji="1" lang="ja-JP" altLang="en-US" sz="9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訓練期間：</a:t>
              </a: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令和５年</a:t>
              </a: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８</a:t>
              </a: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月</a:t>
              </a:r>
              <a:endParaRPr kumimoji="1" lang="en-US" altLang="ja-JP" sz="9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pPr marL="0" marR="0" lvl="0" indent="0" algn="l" defTabSz="954209" rtl="0" eaLnBrk="1" fontAlgn="auto" latinLnBrk="0" hangingPunct="1">
                <a:lnSpc>
                  <a:spcPts val="914"/>
                </a:lnSpc>
                <a:spcBef>
                  <a:spcPts val="274"/>
                </a:spcBef>
                <a:spcAft>
                  <a:spcPts val="0"/>
                </a:spcAft>
                <a:buClrTx/>
                <a:buSzTx/>
                <a:buFontTx/>
                <a:buNone/>
                <a:tabLst/>
                <a:defRPr/>
              </a:pPr>
              <a:r>
                <a:rPr kumimoji="1" lang="ja-JP" altLang="en-US" sz="9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・受講者数</a:t>
              </a: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９</a:t>
              </a: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名</a:t>
              </a:r>
              <a:endParaRPr kumimoji="1" lang="en-US" altLang="ja-JP" sz="9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p:txBody>
        </p:sp>
        <p:sp>
          <p:nvSpPr>
            <p:cNvPr id="49" name="角丸四角形 48"/>
            <p:cNvSpPr/>
            <p:nvPr/>
          </p:nvSpPr>
          <p:spPr>
            <a:xfrm>
              <a:off x="3483357" y="990772"/>
              <a:ext cx="3175241" cy="756000"/>
            </a:xfrm>
            <a:prstGeom prst="roundRect">
              <a:avLst>
                <a:gd name="adj" fmla="val 5667"/>
              </a:avLst>
            </a:prstGeom>
            <a:ln>
              <a:solidFill>
                <a:srgbClr val="F79646"/>
              </a:solidFill>
            </a:ln>
          </p:spPr>
          <p:style>
            <a:lnRef idx="2">
              <a:schemeClr val="accent6"/>
            </a:lnRef>
            <a:fillRef idx="1">
              <a:schemeClr val="lt1"/>
            </a:fillRef>
            <a:effectRef idx="0">
              <a:schemeClr val="accent6"/>
            </a:effectRef>
            <a:fontRef idx="minor">
              <a:schemeClr val="dk1"/>
            </a:fontRef>
          </p:style>
          <p:txBody>
            <a:bodyPr lIns="83619" tIns="41810" rIns="83619" bIns="41810" rtlCol="0" anchor="ctr"/>
            <a:lstStyle/>
            <a:p>
              <a:pPr marL="0" marR="0" lvl="0" indent="0" algn="l" defTabSz="954209" rtl="0" eaLnBrk="1" fontAlgn="auto" latinLnBrk="0" hangingPunct="1">
                <a:lnSpc>
                  <a:spcPct val="100000"/>
                </a:lnSpc>
                <a:spcBef>
                  <a:spcPts val="0"/>
                </a:spcBef>
                <a:spcAft>
                  <a:spcPts val="0"/>
                </a:spcAft>
                <a:buClrTx/>
                <a:buSzTx/>
                <a:buFontTx/>
                <a:buNone/>
                <a:tabLst/>
                <a:defRPr/>
              </a:pPr>
              <a:endParaRPr kumimoji="1" lang="en-US" altLang="ja-JP" sz="896"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50" name="対角する 2 つの角を切り取った四角形 49"/>
            <p:cNvSpPr/>
            <p:nvPr/>
          </p:nvSpPr>
          <p:spPr>
            <a:xfrm rot="21301100">
              <a:off x="3418334" y="885084"/>
              <a:ext cx="1146108" cy="256140"/>
            </a:xfrm>
            <a:prstGeom prst="snip2DiagRect">
              <a:avLst>
                <a:gd name="adj1" fmla="val 0"/>
                <a:gd name="adj2" fmla="val 18363"/>
              </a:avLst>
            </a:prstGeom>
            <a:solidFill>
              <a:srgbClr val="F79646"/>
            </a:solidFill>
            <a:ln>
              <a:noFill/>
            </a:ln>
          </p:spPr>
          <p:style>
            <a:lnRef idx="2">
              <a:schemeClr val="accent6">
                <a:shade val="50000"/>
              </a:schemeClr>
            </a:lnRef>
            <a:fillRef idx="1">
              <a:schemeClr val="accent6"/>
            </a:fillRef>
            <a:effectRef idx="0">
              <a:schemeClr val="accent6"/>
            </a:effectRef>
            <a:fontRef idx="minor">
              <a:schemeClr val="lt1"/>
            </a:fontRef>
          </p:style>
          <p:txBody>
            <a:bodyPr lIns="83619" tIns="41810" rIns="83619" bIns="41810" rtlCol="0" anchor="ctr"/>
            <a:lstStyle/>
            <a:p>
              <a:pPr marL="0" marR="0" lvl="0" indent="0" algn="ctr" defTabSz="954209" rtl="0" eaLnBrk="1" fontAlgn="auto" latinLnBrk="0" hangingPunct="1">
                <a:lnSpc>
                  <a:spcPct val="100000"/>
                </a:lnSpc>
                <a:spcBef>
                  <a:spcPts val="0"/>
                </a:spcBef>
                <a:spcAft>
                  <a:spcPts val="0"/>
                </a:spcAft>
                <a:buClrTx/>
                <a:buSzTx/>
                <a:buFontTx/>
                <a:buNone/>
                <a:tabLst/>
                <a:defRPr/>
              </a:pPr>
              <a:r>
                <a:rPr kumimoji="1" lang="ja-JP" altLang="en-US" sz="996"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プロフィール</a:t>
              </a:r>
            </a:p>
          </p:txBody>
        </p:sp>
        <p:sp>
          <p:nvSpPr>
            <p:cNvPr id="51" name="テキスト ボックス 50"/>
            <p:cNvSpPr txBox="1"/>
            <p:nvPr/>
          </p:nvSpPr>
          <p:spPr>
            <a:xfrm>
              <a:off x="3485686" y="1201717"/>
              <a:ext cx="3289982" cy="507629"/>
            </a:xfrm>
            <a:prstGeom prst="rect">
              <a:avLst/>
            </a:prstGeom>
            <a:noFill/>
          </p:spPr>
          <p:txBody>
            <a:bodyPr wrap="square" lIns="83619" tIns="41810" rIns="83619" bIns="41810" rtlCol="0">
              <a:spAutoFit/>
            </a:bodyPr>
            <a:lstStyle/>
            <a:p>
              <a:pPr lvl="0" defTabSz="954209">
                <a:lnSpc>
                  <a:spcPts val="914"/>
                </a:lnSpc>
                <a:spcBef>
                  <a:spcPts val="274"/>
                </a:spcBef>
                <a:defRPr/>
              </a:pPr>
              <a:r>
                <a:rPr kumimoji="1" lang="ja-JP" altLang="en-US" sz="9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・所在地</a:t>
              </a: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lang="ja-JP" altLang="en-US" sz="900" dirty="0">
                  <a:solidFill>
                    <a:prstClr val="black">
                      <a:lumMod val="85000"/>
                      <a:lumOff val="15000"/>
                    </a:prstClr>
                  </a:solidFill>
                  <a:latin typeface="メイリオ" pitchFamily="50" charset="-128"/>
                  <a:ea typeface="メイリオ" pitchFamily="50" charset="-128"/>
                  <a:cs typeface="メイリオ" pitchFamily="50" charset="-128"/>
                </a:rPr>
                <a:t>北海道</a:t>
              </a:r>
              <a:r>
                <a:rPr lang="ja-JP" altLang="en-US" sz="900" dirty="0" smtClean="0">
                  <a:solidFill>
                    <a:prstClr val="black">
                      <a:lumMod val="85000"/>
                      <a:lumOff val="15000"/>
                    </a:prstClr>
                  </a:solidFill>
                  <a:latin typeface="メイリオ" pitchFamily="50" charset="-128"/>
                  <a:ea typeface="メイリオ" pitchFamily="50" charset="-128"/>
                  <a:cs typeface="メイリオ" pitchFamily="50" charset="-128"/>
                </a:rPr>
                <a:t>恵庭市</a:t>
              </a:r>
              <a:endParaRPr kumimoji="1" lang="en-US" altLang="ja-JP"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pPr marL="0" marR="0" lvl="0" indent="0" algn="l" defTabSz="954209" rtl="0" eaLnBrk="1" fontAlgn="auto" latinLnBrk="0" hangingPunct="1">
                <a:lnSpc>
                  <a:spcPts val="914"/>
                </a:lnSpc>
                <a:spcBef>
                  <a:spcPts val="274"/>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kumimoji="1" lang="ja-JP" altLang="en-US" sz="9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従業員数</a:t>
              </a: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kumimoji="1" lang="en-US" altLang="ja-JP"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28</a:t>
              </a: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名</a:t>
              </a:r>
              <a:endParaRPr kumimoji="1" lang="en-US" altLang="ja-JP"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pPr defTabSz="954209">
                <a:lnSpc>
                  <a:spcPts val="914"/>
                </a:lnSpc>
                <a:spcBef>
                  <a:spcPts val="274"/>
                </a:spcBef>
                <a:defRPr/>
              </a:pP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r>
                <a:rPr kumimoji="1" lang="ja-JP" altLang="en-US" sz="9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事業内容</a:t>
              </a:r>
              <a:r>
                <a:rPr kumimoji="1" lang="ja-JP" altLang="en-US" sz="9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：木製建具・造作家具の製作・施工　　　　　</a:t>
              </a:r>
              <a:endParaRPr lang="en-US" altLang="ja-JP" sz="900" dirty="0" smtClean="0">
                <a:solidFill>
                  <a:prstClr val="black">
                    <a:lumMod val="85000"/>
                    <a:lumOff val="15000"/>
                  </a:prstClr>
                </a:solidFill>
                <a:latin typeface="メイリオ" pitchFamily="50" charset="-128"/>
                <a:ea typeface="メイリオ" pitchFamily="50" charset="-128"/>
                <a:cs typeface="メイリオ" pitchFamily="50" charset="-128"/>
              </a:endParaRPr>
            </a:p>
          </p:txBody>
        </p:sp>
        <p:sp>
          <p:nvSpPr>
            <p:cNvPr id="52" name="テキスト ボックス 51"/>
            <p:cNvSpPr txBox="1"/>
            <p:nvPr/>
          </p:nvSpPr>
          <p:spPr>
            <a:xfrm>
              <a:off x="1623526" y="1933411"/>
              <a:ext cx="5117601" cy="1161655"/>
            </a:xfrm>
            <a:prstGeom prst="rect">
              <a:avLst/>
            </a:prstGeom>
            <a:noFill/>
          </p:spPr>
          <p:txBody>
            <a:bodyPr wrap="square" lIns="83619" tIns="41810" rIns="83619" bIns="41810" rtlCol="0">
              <a:spAutoFit/>
            </a:bodyPr>
            <a:lstStyle/>
            <a:p>
              <a:pPr marL="107546" marR="0" lvl="0" indent="-358488" algn="l" defTabSz="954209"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＜訓練を利用した事業主の方の声＞</a:t>
              </a:r>
              <a:endParaRPr kumimoji="1" lang="en-US" altLang="ja-JP"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pPr marL="107546" marR="0" lvl="0" indent="-358488" defTabSz="954209"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Q</a:t>
              </a:r>
              <a:r>
                <a:rPr kumimoji="1" lang="ja-JP" altLang="ja-JP"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　</a:t>
              </a:r>
              <a:r>
                <a:rPr kumimoji="1" lang="ja-JP" altLang="en-US" sz="10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利用した効果や受講者の方の反応をお聞かせください。</a:t>
              </a:r>
              <a:endParaRPr kumimoji="1" lang="en-US" altLang="ja-JP"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pPr marL="107546" lvl="0" indent="-358488">
                <a:defRPr/>
              </a:pPr>
              <a:r>
                <a:rPr kumimoji="1" lang="en-US" altLang="ja-JP" sz="1000"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a:t>
              </a:r>
              <a:r>
                <a:rPr kumimoji="1" lang="ja-JP" altLang="en-US"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　</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これまでに利用した講義形式のセミナーとは異なり、実際に</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PC</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を用いて業務プロセス自動化が体験できたため、自社への具体的な導入がイメージできたようです。</a:t>
              </a:r>
            </a:p>
            <a:p>
              <a:pPr marL="107546" lvl="0" indent="-358488">
                <a:defRPr/>
              </a:pP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　</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　また</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、管理者・担当者が受講したことにより、各部署各立場での導入効果や</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課題を</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共通認識として持つこともできました。受講者アンケートでも満足度は高く、「業務に役立てることができる」ことがその理由だというのも大変頼もしく</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思っています。</a:t>
              </a:r>
              <a:endParaRPr lang="ja-JP" altLang="en-US" sz="896" dirty="0">
                <a:solidFill>
                  <a:prstClr val="black">
                    <a:lumMod val="85000"/>
                    <a:lumOff val="15000"/>
                  </a:prstClr>
                </a:solidFill>
                <a:latin typeface="メイリオ" pitchFamily="50" charset="-128"/>
                <a:ea typeface="メイリオ" pitchFamily="50" charset="-128"/>
                <a:cs typeface="メイリオ" pitchFamily="50" charset="-128"/>
              </a:endParaRPr>
            </a:p>
          </p:txBody>
        </p:sp>
        <p:sp>
          <p:nvSpPr>
            <p:cNvPr id="53" name="テキスト ボックス 52"/>
            <p:cNvSpPr txBox="1"/>
            <p:nvPr/>
          </p:nvSpPr>
          <p:spPr>
            <a:xfrm>
              <a:off x="207539" y="3399435"/>
              <a:ext cx="6551635" cy="1469431"/>
            </a:xfrm>
            <a:prstGeom prst="rect">
              <a:avLst/>
            </a:prstGeom>
            <a:noFill/>
          </p:spPr>
          <p:txBody>
            <a:bodyPr wrap="square" lIns="83619" tIns="41810" rIns="83619" bIns="41810" rtlCol="0">
              <a:spAutoFit/>
            </a:bodyPr>
            <a:lstStyle/>
            <a:p>
              <a:pPr marL="107546" marR="0" lvl="0" indent="-358488" algn="l" defTabSz="954209"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＜訓練</a:t>
              </a:r>
              <a:r>
                <a:rPr kumimoji="1" lang="ja-JP" altLang="en-US"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を受講</a:t>
              </a:r>
              <a:r>
                <a:rPr kumimoji="1" lang="ja-JP" altLang="en-US" sz="1000"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した方</a:t>
              </a:r>
              <a:r>
                <a:rPr kumimoji="1" lang="ja-JP" altLang="en-US"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の声</a:t>
              </a:r>
              <a:r>
                <a:rPr kumimoji="1" lang="ja-JP" altLang="en-US" sz="1000"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t>
              </a:r>
              <a:endParaRPr kumimoji="1" lang="en-US" altLang="ja-JP"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endParaRPr>
            </a:p>
            <a:p>
              <a:pPr marL="107546" marR="0" lvl="0" indent="-358488" algn="l" defTabSz="954209"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Q</a:t>
              </a:r>
              <a:r>
                <a:rPr kumimoji="1" lang="ja-JP" altLang="ja-JP"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　</a:t>
              </a:r>
              <a:r>
                <a:rPr kumimoji="1" lang="ja-JP" altLang="en-US"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受講</a:t>
              </a:r>
              <a:r>
                <a:rPr kumimoji="1" lang="ja-JP" altLang="en-US" sz="1000" b="0"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した</a:t>
              </a:r>
              <a:r>
                <a:rPr kumimoji="1" lang="ja-JP" altLang="en-US" sz="1000" b="0"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感想をお聞かせください。</a:t>
              </a:r>
            </a:p>
            <a:p>
              <a:pPr marL="107546" lvl="0" indent="-358488" defTabSz="991508">
                <a:defRPr/>
              </a:pPr>
              <a:r>
                <a:rPr kumimoji="1" lang="en-US" altLang="ja-JP" sz="1000" b="1" i="0" u="none" strike="noStrike" kern="1200" cap="none" spc="0" normalizeH="0" baseline="0" noProof="0" dirty="0" smtClean="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A</a:t>
              </a:r>
              <a:r>
                <a:rPr kumimoji="1" lang="ja-JP" altLang="en-US" sz="1000" b="1" i="0" u="none" strike="noStrike" kern="1200" cap="none" spc="0" normalizeH="0" baseline="0" noProof="0" dirty="0">
                  <a:ln>
                    <a:noFill/>
                  </a:ln>
                  <a:solidFill>
                    <a:prstClr val="black">
                      <a:lumMod val="85000"/>
                      <a:lumOff val="15000"/>
                    </a:prstClr>
                  </a:solidFill>
                  <a:effectLst/>
                  <a:uLnTx/>
                  <a:uFillTx/>
                  <a:latin typeface="メイリオ" pitchFamily="50" charset="-128"/>
                  <a:ea typeface="メイリオ" pitchFamily="50" charset="-128"/>
                  <a:cs typeface="メイリオ" pitchFamily="50" charset="-128"/>
                </a:rPr>
                <a:t>　</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当社では、製造部門（工場）と同様に事務部門でもカイゼン活動に取り組んでいますが</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、何</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から着手すればよいかを明確にできず、また、活動の成果を実感することも困難でした。</a:t>
              </a:r>
            </a:p>
            <a:p>
              <a:pPr marL="107546" lvl="0" indent="-358488" defTabSz="991508">
                <a:defRPr/>
              </a:pP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　</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　今回</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の訓練で</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RPA</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活用の対象となる非効率業務の抽出方法や業務効率化のための</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RPA</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の具体的</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活用方法を習得できました。実際に</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PC</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を使って教えていただいたので、</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RPA</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を</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活用</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したカイゼン活動に取り組む際のハードルがかなり低くなり</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、積極的</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な取組への動機づけにもなりました。　</a:t>
              </a:r>
            </a:p>
            <a:p>
              <a:pPr marL="107546" lvl="0" indent="-358488" defTabSz="991508">
                <a:defRPr/>
              </a:pP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　</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　これから</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は、</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RPA</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をツールとして、総務の業務だけではなく製造及び営業の</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バックオフィス</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業務の効率化をサポートしていこうと思っています</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a:t>
              </a:r>
              <a:endParaRPr lang="ja-JP" altLang="en-US" sz="1000" dirty="0">
                <a:solidFill>
                  <a:prstClr val="black">
                    <a:lumMod val="85000"/>
                    <a:lumOff val="15000"/>
                  </a:prstClr>
                </a:solidFill>
                <a:latin typeface="メイリオ" pitchFamily="50" charset="-128"/>
                <a:ea typeface="メイリオ" pitchFamily="50" charset="-128"/>
                <a:cs typeface="メイリオ" pitchFamily="50" charset="-128"/>
              </a:endParaRPr>
            </a:p>
          </p:txBody>
        </p:sp>
        <p:sp>
          <p:nvSpPr>
            <p:cNvPr id="54" name="対角する 2 つの角を切り取った四角形 53"/>
            <p:cNvSpPr/>
            <p:nvPr/>
          </p:nvSpPr>
          <p:spPr>
            <a:xfrm rot="20481373">
              <a:off x="107497" y="231369"/>
              <a:ext cx="1290635" cy="569832"/>
            </a:xfrm>
            <a:prstGeom prst="snip2DiagRect">
              <a:avLst>
                <a:gd name="adj1" fmla="val 0"/>
                <a:gd name="adj2" fmla="val 18363"/>
              </a:avLst>
            </a:prstGeom>
            <a:solidFill>
              <a:srgbClr val="F79646"/>
            </a:solidFill>
            <a:ln>
              <a:noFill/>
            </a:ln>
          </p:spPr>
          <p:style>
            <a:lnRef idx="2">
              <a:schemeClr val="accent6">
                <a:shade val="50000"/>
              </a:schemeClr>
            </a:lnRef>
            <a:fillRef idx="1">
              <a:schemeClr val="accent6"/>
            </a:fillRef>
            <a:effectRef idx="0">
              <a:schemeClr val="accent6"/>
            </a:effectRef>
            <a:fontRef idx="minor">
              <a:schemeClr val="lt1"/>
            </a:fontRef>
          </p:style>
          <p:txBody>
            <a:bodyPr lIns="83832" tIns="41917" rIns="83832" bIns="41917" rtlCol="0" anchor="ctr"/>
            <a:lstStyle/>
            <a:p>
              <a:pPr algn="ctr" defTabSz="956690">
                <a:defRPr/>
              </a:pPr>
              <a:r>
                <a:rPr lang="en-US" altLang="ja-JP" sz="1200" b="1" dirty="0" smtClean="0">
                  <a:solidFill>
                    <a:prstClr val="white"/>
                  </a:solidFill>
                  <a:latin typeface="メイリオ" pitchFamily="50" charset="-128"/>
                  <a:ea typeface="メイリオ" pitchFamily="50" charset="-128"/>
                  <a:cs typeface="メイリオ" pitchFamily="50" charset="-128"/>
                </a:rPr>
                <a:t>DX</a:t>
              </a:r>
              <a:r>
                <a:rPr lang="ja-JP" altLang="en-US" sz="1200" b="1" dirty="0" smtClean="0">
                  <a:solidFill>
                    <a:prstClr val="white"/>
                  </a:solidFill>
                  <a:latin typeface="メイリオ" pitchFamily="50" charset="-128"/>
                  <a:ea typeface="メイリオ" pitchFamily="50" charset="-128"/>
                  <a:cs typeface="メイリオ" pitchFamily="50" charset="-128"/>
                </a:rPr>
                <a:t>対応コース利用者</a:t>
              </a:r>
              <a:r>
                <a:rPr lang="ja-JP" altLang="en-US" sz="1200" b="1" dirty="0">
                  <a:solidFill>
                    <a:prstClr val="white"/>
                  </a:solidFill>
                  <a:latin typeface="メイリオ" pitchFamily="50" charset="-128"/>
                  <a:ea typeface="メイリオ" pitchFamily="50" charset="-128"/>
                  <a:cs typeface="メイリオ" pitchFamily="50" charset="-128"/>
                </a:rPr>
                <a:t>の</a:t>
              </a:r>
              <a:r>
                <a:rPr lang="ja-JP" altLang="en-US" sz="1200" b="1" dirty="0" smtClean="0">
                  <a:solidFill>
                    <a:prstClr val="white"/>
                  </a:solidFill>
                  <a:latin typeface="メイリオ" pitchFamily="50" charset="-128"/>
                  <a:ea typeface="メイリオ" pitchFamily="50" charset="-128"/>
                  <a:cs typeface="メイリオ" pitchFamily="50" charset="-128"/>
                </a:rPr>
                <a:t>声①</a:t>
              </a:r>
              <a:endParaRPr lang="ja-JP" altLang="en-US" sz="1200" b="1" dirty="0">
                <a:solidFill>
                  <a:prstClr val="white"/>
                </a:solidFill>
                <a:latin typeface="メイリオ" pitchFamily="50" charset="-128"/>
                <a:ea typeface="メイリオ" pitchFamily="50" charset="-128"/>
                <a:cs typeface="メイリオ" pitchFamily="50" charset="-128"/>
              </a:endParaRPr>
            </a:p>
          </p:txBody>
        </p:sp>
        <p:pic>
          <p:nvPicPr>
            <p:cNvPr id="55" name="図 5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50" y="1935226"/>
              <a:ext cx="1460086" cy="1050217"/>
            </a:xfrm>
            <a:prstGeom prst="rect">
              <a:avLst/>
            </a:prstGeom>
            <a:noFill/>
            <a:ln>
              <a:noFill/>
            </a:ln>
          </p:spPr>
        </p:pic>
        <p:sp>
          <p:nvSpPr>
            <p:cNvPr id="56" name="テキスト ボックス 55"/>
            <p:cNvSpPr txBox="1"/>
            <p:nvPr/>
          </p:nvSpPr>
          <p:spPr>
            <a:xfrm>
              <a:off x="207539" y="2996753"/>
              <a:ext cx="6607260" cy="530071"/>
            </a:xfrm>
            <a:prstGeom prst="rect">
              <a:avLst/>
            </a:prstGeom>
            <a:noFill/>
          </p:spPr>
          <p:txBody>
            <a:bodyPr wrap="square" lIns="83619" tIns="41810" rIns="83619" bIns="41810" rtlCol="0">
              <a:spAutoFit/>
            </a:bodyPr>
            <a:lstStyle/>
            <a:p>
              <a:pPr marL="107546" lvl="0" indent="-358488">
                <a:defRPr/>
              </a:pP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　今後</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は、各部署が自らの業務に適した</a:t>
              </a:r>
              <a:r>
                <a:rPr lang="en-US" altLang="ja-JP" sz="1000" dirty="0">
                  <a:solidFill>
                    <a:prstClr val="black">
                      <a:lumMod val="85000"/>
                      <a:lumOff val="15000"/>
                    </a:prstClr>
                  </a:solidFill>
                  <a:latin typeface="メイリオ" pitchFamily="50" charset="-128"/>
                  <a:ea typeface="メイリオ" pitchFamily="50" charset="-128"/>
                  <a:cs typeface="メイリオ" pitchFamily="50" charset="-128"/>
                </a:rPr>
                <a:t>RPA</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の活用に取り組み、全社的に業務効率化を進めていくことを期待</a:t>
              </a: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し</a:t>
              </a:r>
              <a:endParaRPr lang="en-US" altLang="ja-JP" sz="1000" dirty="0" smtClean="0">
                <a:solidFill>
                  <a:prstClr val="black">
                    <a:lumMod val="85000"/>
                    <a:lumOff val="15000"/>
                  </a:prstClr>
                </a:solidFill>
                <a:latin typeface="メイリオ" pitchFamily="50" charset="-128"/>
                <a:ea typeface="メイリオ" pitchFamily="50" charset="-128"/>
                <a:cs typeface="メイリオ" pitchFamily="50" charset="-128"/>
              </a:endParaRPr>
            </a:p>
            <a:p>
              <a:pPr marL="107546" lvl="0" indent="-358488">
                <a:defRPr/>
              </a:pPr>
              <a:r>
                <a:rPr lang="ja-JP" altLang="en-US" sz="1000" dirty="0" smtClean="0">
                  <a:solidFill>
                    <a:prstClr val="black">
                      <a:lumMod val="85000"/>
                      <a:lumOff val="15000"/>
                    </a:prstClr>
                  </a:solidFill>
                  <a:latin typeface="メイリオ" pitchFamily="50" charset="-128"/>
                  <a:ea typeface="メイリオ" pitchFamily="50" charset="-128"/>
                  <a:cs typeface="メイリオ" pitchFamily="50" charset="-128"/>
                </a:rPr>
                <a:t>て</a:t>
              </a:r>
              <a:r>
                <a:rPr lang="ja-JP" altLang="en-US" sz="1000" dirty="0">
                  <a:solidFill>
                    <a:prstClr val="black">
                      <a:lumMod val="85000"/>
                      <a:lumOff val="15000"/>
                    </a:prstClr>
                  </a:solidFill>
                  <a:latin typeface="メイリオ" pitchFamily="50" charset="-128"/>
                  <a:ea typeface="メイリオ" pitchFamily="50" charset="-128"/>
                  <a:cs typeface="メイリオ" pitchFamily="50" charset="-128"/>
                </a:rPr>
                <a:t>います。また、必要に応じて未受講の社員に対しても訓練を実施したいと考えています。</a:t>
              </a:r>
            </a:p>
            <a:p>
              <a:pPr marL="107546" lvl="0" indent="-358488">
                <a:defRPr/>
              </a:pPr>
              <a:endParaRPr lang="ja-JP" altLang="en-US" sz="896" dirty="0">
                <a:solidFill>
                  <a:prstClr val="black">
                    <a:lumMod val="85000"/>
                    <a:lumOff val="15000"/>
                  </a:prstClr>
                </a:solidFill>
                <a:latin typeface="メイリオ" pitchFamily="50" charset="-128"/>
                <a:ea typeface="メイリオ" pitchFamily="50" charset="-128"/>
                <a:cs typeface="メイリオ" pitchFamily="50" charset="-128"/>
              </a:endParaRPr>
            </a:p>
          </p:txBody>
        </p:sp>
      </p:grpSp>
    </p:spTree>
    <p:extLst>
      <p:ext uri="{BB962C8B-B14F-4D97-AF65-F5344CB8AC3E}">
        <p14:creationId xmlns:p14="http://schemas.microsoft.com/office/powerpoint/2010/main" val="1228161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0000FF"/>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1468</Words>
  <Application>Microsoft Office PowerPoint</Application>
  <PresentationFormat>ユーザー設定</PresentationFormat>
  <Paragraphs>98</Paragraphs>
  <Slides>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ＭＳ Ｐゴシック</vt:lpstr>
      <vt:lpstr>メイリオ</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2024-12-05T04:56:25Z</dcterms:created>
  <dcterms:modified xsi:type="dcterms:W3CDTF">2025-01-08T01:38:56Z</dcterms:modified>
</cp:coreProperties>
</file>