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
  </p:notesMasterIdLst>
  <p:sldIdLst>
    <p:sldId id="273" r:id="rId2"/>
    <p:sldId id="279" r:id="rId3"/>
    <p:sldId id="280" r:id="rId4"/>
    <p:sldId id="276" r:id="rId5"/>
  </p:sldIdLst>
  <p:sldSz cx="6858000" cy="9906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70F"/>
    <a:srgbClr val="E3EDFA"/>
    <a:srgbClr val="D7E1ED"/>
    <a:srgbClr val="E1EBF7"/>
    <a:srgbClr val="932B0F"/>
    <a:srgbClr val="007E39"/>
    <a:srgbClr val="4D4D4D"/>
    <a:srgbClr val="FFB9B9"/>
    <a:srgbClr val="9CCDEE"/>
    <a:srgbClr val="A3F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7" autoAdjust="0"/>
    <p:restoredTop sz="86453" autoAdjust="0"/>
  </p:normalViewPr>
  <p:slideViewPr>
    <p:cSldViewPr>
      <p:cViewPr varScale="1">
        <p:scale>
          <a:sx n="92" d="100"/>
          <a:sy n="92" d="100"/>
        </p:scale>
        <p:origin x="2808" y="78"/>
      </p:cViewPr>
      <p:guideLst>
        <p:guide orient="horz" pos="312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2919413" cy="493713"/>
          </a:xfrm>
          <a:prstGeom prst="rect">
            <a:avLst/>
          </a:prstGeom>
        </p:spPr>
        <p:txBody>
          <a:bodyPr vert="horz" lIns="91396" tIns="45697" rIns="91396" bIns="4569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2"/>
            <a:ext cx="2919412" cy="493713"/>
          </a:xfrm>
          <a:prstGeom prst="rect">
            <a:avLst/>
          </a:prstGeom>
        </p:spPr>
        <p:txBody>
          <a:bodyPr vert="horz" lIns="91396" tIns="45697" rIns="91396" bIns="45697" rtlCol="0"/>
          <a:lstStyle>
            <a:lvl1pPr algn="r">
              <a:defRPr sz="1200"/>
            </a:lvl1pPr>
          </a:lstStyle>
          <a:p>
            <a:fld id="{41334EFC-35E2-47DD-9110-9F8F4B562B53}" type="datetimeFigureOut">
              <a:rPr kumimoji="1" lang="ja-JP" altLang="en-US" smtClean="0"/>
              <a:t>2025/1/30</a:t>
            </a:fld>
            <a:endParaRPr kumimoji="1" lang="ja-JP" altLang="en-US"/>
          </a:p>
        </p:txBody>
      </p:sp>
      <p:sp>
        <p:nvSpPr>
          <p:cNvPr id="4" name="スライド イメージ プレースホルダー 3"/>
          <p:cNvSpPr>
            <a:spLocks noGrp="1" noRot="1" noChangeAspect="1"/>
          </p:cNvSpPr>
          <p:nvPr>
            <p:ph type="sldImg" idx="2"/>
          </p:nvPr>
        </p:nvSpPr>
        <p:spPr>
          <a:xfrm>
            <a:off x="2087563" y="739775"/>
            <a:ext cx="2560637" cy="3700463"/>
          </a:xfrm>
          <a:prstGeom prst="rect">
            <a:avLst/>
          </a:prstGeom>
          <a:noFill/>
          <a:ln w="12700">
            <a:solidFill>
              <a:prstClr val="black"/>
            </a:solidFill>
          </a:ln>
        </p:spPr>
        <p:txBody>
          <a:bodyPr vert="horz" lIns="91396" tIns="45697" rIns="91396" bIns="45697" rtlCol="0" anchor="ctr"/>
          <a:lstStyle/>
          <a:p>
            <a:endParaRPr lang="ja-JP" altLang="en-US"/>
          </a:p>
        </p:txBody>
      </p:sp>
      <p:sp>
        <p:nvSpPr>
          <p:cNvPr id="5" name="ノート プレースホルダー 4"/>
          <p:cNvSpPr>
            <a:spLocks noGrp="1"/>
          </p:cNvSpPr>
          <p:nvPr>
            <p:ph type="body" sz="quarter" idx="3"/>
          </p:nvPr>
        </p:nvSpPr>
        <p:spPr>
          <a:xfrm>
            <a:off x="673101" y="4686302"/>
            <a:ext cx="5389563" cy="4440238"/>
          </a:xfrm>
          <a:prstGeom prst="rect">
            <a:avLst/>
          </a:prstGeom>
        </p:spPr>
        <p:txBody>
          <a:bodyPr vert="horz" lIns="91396" tIns="45697" rIns="91396" bIns="45697"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371013"/>
            <a:ext cx="2919413" cy="493712"/>
          </a:xfrm>
          <a:prstGeom prst="rect">
            <a:avLst/>
          </a:prstGeom>
        </p:spPr>
        <p:txBody>
          <a:bodyPr vert="horz" lIns="91396" tIns="45697" rIns="91396" bIns="4569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3712"/>
          </a:xfrm>
          <a:prstGeom prst="rect">
            <a:avLst/>
          </a:prstGeom>
        </p:spPr>
        <p:txBody>
          <a:bodyPr vert="horz" lIns="91396" tIns="45697" rIns="91396" bIns="45697" rtlCol="0" anchor="b"/>
          <a:lstStyle>
            <a:lvl1pPr algn="r">
              <a:defRPr sz="1200"/>
            </a:lvl1pPr>
          </a:lstStyle>
          <a:p>
            <a:fld id="{13B2EA6B-5708-44BC-8EA3-F9E290B7220E}" type="slidenum">
              <a:rPr kumimoji="1" lang="ja-JP" altLang="en-US" smtClean="0"/>
              <a:t>‹#›</a:t>
            </a:fld>
            <a:endParaRPr kumimoji="1" lang="ja-JP" altLang="en-US"/>
          </a:p>
        </p:txBody>
      </p:sp>
    </p:spTree>
    <p:extLst>
      <p:ext uri="{BB962C8B-B14F-4D97-AF65-F5344CB8AC3E}">
        <p14:creationId xmlns:p14="http://schemas.microsoft.com/office/powerpoint/2010/main" val="214433889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07633">
              <a:defRPr/>
            </a:pPr>
            <a:fld id="{13B2EA6B-5708-44BC-8EA3-F9E290B7220E}" type="slidenum">
              <a:rPr lang="ja-JP" altLang="en-US">
                <a:solidFill>
                  <a:prstClr val="black"/>
                </a:solidFill>
                <a:latin typeface="Calibri"/>
                <a:ea typeface="ＭＳ Ｐゴシック" panose="020B0600070205080204" pitchFamily="50" charset="-128"/>
              </a:rPr>
              <a:pPr defTabSz="907633">
                <a:defRPr/>
              </a:pPr>
              <a:t>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909810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3"/>
            <a:ext cx="5829300" cy="212336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380F5B8-EABA-485E-B6DD-A3B9F97BE439}" type="datetimeFigureOut">
              <a:rPr kumimoji="1" lang="ja-JP" altLang="en-US" smtClean="0"/>
              <a:t>2025/1/30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83F04BF-C21B-400A-A75A-78FA9373C249}" type="slidenum">
              <a:rPr kumimoji="1" lang="ja-JP" altLang="en-US" smtClean="0"/>
              <a:t>‹#›</a:t>
            </a:fld>
            <a:endParaRPr kumimoji="1" lang="ja-JP" altLang="en-US"/>
          </a:p>
        </p:txBody>
      </p:sp>
    </p:spTree>
    <p:extLst>
      <p:ext uri="{BB962C8B-B14F-4D97-AF65-F5344CB8AC3E}">
        <p14:creationId xmlns:p14="http://schemas.microsoft.com/office/powerpoint/2010/main" val="245182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380F5B8-EABA-485E-B6DD-A3B9F97BE439}" type="datetimeFigureOut">
              <a:rPr kumimoji="1" lang="ja-JP" altLang="en-US" smtClean="0"/>
              <a:t>2025/1/30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83F04BF-C21B-400A-A75A-78FA9373C249}" type="slidenum">
              <a:rPr kumimoji="1" lang="ja-JP" altLang="en-US" smtClean="0"/>
              <a:t>‹#›</a:t>
            </a:fld>
            <a:endParaRPr kumimoji="1" lang="ja-JP" altLang="en-US"/>
          </a:p>
        </p:txBody>
      </p:sp>
    </p:spTree>
    <p:extLst>
      <p:ext uri="{BB962C8B-B14F-4D97-AF65-F5344CB8AC3E}">
        <p14:creationId xmlns:p14="http://schemas.microsoft.com/office/powerpoint/2010/main" val="596335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96701"/>
            <a:ext cx="1543050" cy="8452202"/>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342900" y="396701"/>
            <a:ext cx="4514850" cy="8452202"/>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380F5B8-EABA-485E-B6DD-A3B9F97BE439}" type="datetimeFigureOut">
              <a:rPr kumimoji="1" lang="ja-JP" altLang="en-US" smtClean="0"/>
              <a:t>2025/1/30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83F04BF-C21B-400A-A75A-78FA9373C249}" type="slidenum">
              <a:rPr kumimoji="1" lang="ja-JP" altLang="en-US" smtClean="0"/>
              <a:t>‹#›</a:t>
            </a:fld>
            <a:endParaRPr kumimoji="1" lang="ja-JP" altLang="en-US"/>
          </a:p>
        </p:txBody>
      </p:sp>
    </p:spTree>
    <p:extLst>
      <p:ext uri="{BB962C8B-B14F-4D97-AF65-F5344CB8AC3E}">
        <p14:creationId xmlns:p14="http://schemas.microsoft.com/office/powerpoint/2010/main" val="1905282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380F5B8-EABA-485E-B6DD-A3B9F97BE439}" type="datetimeFigureOut">
              <a:rPr kumimoji="1" lang="ja-JP" altLang="en-US" smtClean="0"/>
              <a:t>2025/1/30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83F04BF-C21B-400A-A75A-78FA9373C249}" type="slidenum">
              <a:rPr kumimoji="1" lang="ja-JP" altLang="en-US" smtClean="0"/>
              <a:t>‹#›</a:t>
            </a:fld>
            <a:endParaRPr kumimoji="1" lang="ja-JP" altLang="en-US"/>
          </a:p>
        </p:txBody>
      </p:sp>
    </p:spTree>
    <p:extLst>
      <p:ext uri="{BB962C8B-B14F-4D97-AF65-F5344CB8AC3E}">
        <p14:creationId xmlns:p14="http://schemas.microsoft.com/office/powerpoint/2010/main" val="112849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2"/>
            <a:ext cx="5829300" cy="1967442"/>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41735" y="4198587"/>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380F5B8-EABA-485E-B6DD-A3B9F97BE439}" type="datetimeFigureOut">
              <a:rPr kumimoji="1" lang="ja-JP" altLang="en-US" smtClean="0"/>
              <a:t>2025/1/30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83F04BF-C21B-400A-A75A-78FA9373C249}" type="slidenum">
              <a:rPr kumimoji="1" lang="ja-JP" altLang="en-US" smtClean="0"/>
              <a:t>‹#›</a:t>
            </a:fld>
            <a:endParaRPr kumimoji="1" lang="ja-JP" altLang="en-US"/>
          </a:p>
        </p:txBody>
      </p:sp>
    </p:spTree>
    <p:extLst>
      <p:ext uri="{BB962C8B-B14F-4D97-AF65-F5344CB8AC3E}">
        <p14:creationId xmlns:p14="http://schemas.microsoft.com/office/powerpoint/2010/main" val="1848673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34290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348615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380F5B8-EABA-485E-B6DD-A3B9F97BE439}" type="datetimeFigureOut">
              <a:rPr kumimoji="1" lang="ja-JP" altLang="en-US" smtClean="0"/>
              <a:t>2025/1/30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83F04BF-C21B-400A-A75A-78FA9373C249}" type="slidenum">
              <a:rPr kumimoji="1" lang="ja-JP" altLang="en-US" smtClean="0"/>
              <a:t>‹#›</a:t>
            </a:fld>
            <a:endParaRPr kumimoji="1" lang="ja-JP" altLang="en-US"/>
          </a:p>
        </p:txBody>
      </p:sp>
    </p:spTree>
    <p:extLst>
      <p:ext uri="{BB962C8B-B14F-4D97-AF65-F5344CB8AC3E}">
        <p14:creationId xmlns:p14="http://schemas.microsoft.com/office/powerpoint/2010/main" val="3852214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3483770"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380F5B8-EABA-485E-B6DD-A3B9F97BE439}" type="datetimeFigureOut">
              <a:rPr kumimoji="1" lang="ja-JP" altLang="en-US" smtClean="0"/>
              <a:t>2025/1/30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83F04BF-C21B-400A-A75A-78FA9373C249}" type="slidenum">
              <a:rPr kumimoji="1" lang="ja-JP" altLang="en-US" smtClean="0"/>
              <a:t>‹#›</a:t>
            </a:fld>
            <a:endParaRPr kumimoji="1" lang="ja-JP" altLang="en-US"/>
          </a:p>
        </p:txBody>
      </p:sp>
    </p:spTree>
    <p:extLst>
      <p:ext uri="{BB962C8B-B14F-4D97-AF65-F5344CB8AC3E}">
        <p14:creationId xmlns:p14="http://schemas.microsoft.com/office/powerpoint/2010/main" val="1033044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380F5B8-EABA-485E-B6DD-A3B9F97BE439}" type="datetimeFigureOut">
              <a:rPr kumimoji="1" lang="ja-JP" altLang="en-US" smtClean="0"/>
              <a:t>2025/1/30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83F04BF-C21B-400A-A75A-78FA9373C249}" type="slidenum">
              <a:rPr kumimoji="1" lang="ja-JP" altLang="en-US" smtClean="0"/>
              <a:t>‹#›</a:t>
            </a:fld>
            <a:endParaRPr kumimoji="1" lang="ja-JP" altLang="en-US"/>
          </a:p>
        </p:txBody>
      </p:sp>
    </p:spTree>
    <p:extLst>
      <p:ext uri="{BB962C8B-B14F-4D97-AF65-F5344CB8AC3E}">
        <p14:creationId xmlns:p14="http://schemas.microsoft.com/office/powerpoint/2010/main" val="2505790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380F5B8-EABA-485E-B6DD-A3B9F97BE439}" type="datetimeFigureOut">
              <a:rPr kumimoji="1" lang="ja-JP" altLang="en-US" smtClean="0"/>
              <a:t>2025/1/30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83F04BF-C21B-400A-A75A-78FA9373C249}" type="slidenum">
              <a:rPr kumimoji="1" lang="ja-JP" altLang="en-US" smtClean="0"/>
              <a:t>‹#›</a:t>
            </a:fld>
            <a:endParaRPr kumimoji="1" lang="ja-JP" altLang="en-US"/>
          </a:p>
        </p:txBody>
      </p:sp>
    </p:spTree>
    <p:extLst>
      <p:ext uri="{BB962C8B-B14F-4D97-AF65-F5344CB8AC3E}">
        <p14:creationId xmlns:p14="http://schemas.microsoft.com/office/powerpoint/2010/main" val="1540164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1" y="394406"/>
            <a:ext cx="2256235" cy="1678517"/>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2681288"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342901"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380F5B8-EABA-485E-B6DD-A3B9F97BE439}" type="datetimeFigureOut">
              <a:rPr kumimoji="1" lang="ja-JP" altLang="en-US" smtClean="0"/>
              <a:t>2025/1/30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83F04BF-C21B-400A-A75A-78FA9373C249}" type="slidenum">
              <a:rPr kumimoji="1" lang="ja-JP" altLang="en-US" smtClean="0"/>
              <a:t>‹#›</a:t>
            </a:fld>
            <a:endParaRPr kumimoji="1" lang="ja-JP" altLang="en-US"/>
          </a:p>
        </p:txBody>
      </p:sp>
    </p:spTree>
    <p:extLst>
      <p:ext uri="{BB962C8B-B14F-4D97-AF65-F5344CB8AC3E}">
        <p14:creationId xmlns:p14="http://schemas.microsoft.com/office/powerpoint/2010/main" val="756936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1"/>
            <a:ext cx="4114800" cy="818622"/>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3"/>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380F5B8-EABA-485E-B6DD-A3B9F97BE439}" type="datetimeFigureOut">
              <a:rPr kumimoji="1" lang="ja-JP" altLang="en-US" smtClean="0"/>
              <a:t>2025/1/30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83F04BF-C21B-400A-A75A-78FA9373C249}" type="slidenum">
              <a:rPr kumimoji="1" lang="ja-JP" altLang="en-US" smtClean="0"/>
              <a:t>‹#›</a:t>
            </a:fld>
            <a:endParaRPr kumimoji="1" lang="ja-JP" altLang="en-US"/>
          </a:p>
        </p:txBody>
      </p:sp>
    </p:spTree>
    <p:extLst>
      <p:ext uri="{BB962C8B-B14F-4D97-AF65-F5344CB8AC3E}">
        <p14:creationId xmlns:p14="http://schemas.microsoft.com/office/powerpoint/2010/main" val="3965608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342900" y="9181396"/>
            <a:ext cx="1600200" cy="527402"/>
          </a:xfrm>
          <a:prstGeom prst="rect">
            <a:avLst/>
          </a:prstGeom>
        </p:spPr>
        <p:txBody>
          <a:bodyPr vert="horz" lIns="91440" tIns="45720" rIns="91440" bIns="45720" rtlCol="0" anchor="ctr"/>
          <a:lstStyle>
            <a:lvl1pPr algn="l">
              <a:defRPr sz="1200">
                <a:solidFill>
                  <a:schemeClr val="tx1">
                    <a:tint val="75000"/>
                  </a:schemeClr>
                </a:solidFill>
              </a:defRPr>
            </a:lvl1pPr>
          </a:lstStyle>
          <a:p>
            <a:fld id="{C380F5B8-EABA-485E-B6DD-A3B9F97BE439}" type="datetimeFigureOut">
              <a:rPr kumimoji="1" lang="ja-JP" altLang="en-US" smtClean="0"/>
              <a:t>2025/1/30</a:t>
            </a:fld>
            <a:endParaRPr kumimoji="1" lang="ja-JP" altLang="en-US"/>
          </a:p>
        </p:txBody>
      </p:sp>
      <p:sp>
        <p:nvSpPr>
          <p:cNvPr id="5" name="フッター プレースホルダー 4"/>
          <p:cNvSpPr>
            <a:spLocks noGrp="1"/>
          </p:cNvSpPr>
          <p:nvPr>
            <p:ph type="ftr" sz="quarter" idx="3"/>
          </p:nvPr>
        </p:nvSpPr>
        <p:spPr>
          <a:xfrm>
            <a:off x="2343150" y="9181396"/>
            <a:ext cx="2171700" cy="52740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9181396"/>
            <a:ext cx="1600200" cy="527402"/>
          </a:xfrm>
          <a:prstGeom prst="rect">
            <a:avLst/>
          </a:prstGeom>
        </p:spPr>
        <p:txBody>
          <a:bodyPr vert="horz" lIns="91440" tIns="45720" rIns="91440" bIns="45720" rtlCol="0" anchor="ctr"/>
          <a:lstStyle>
            <a:lvl1pPr algn="r">
              <a:defRPr sz="1200">
                <a:solidFill>
                  <a:schemeClr val="tx1">
                    <a:tint val="75000"/>
                  </a:schemeClr>
                </a:solidFill>
              </a:defRPr>
            </a:lvl1pPr>
          </a:lstStyle>
          <a:p>
            <a:fld id="{583F04BF-C21B-400A-A75A-78FA9373C249}" type="slidenum">
              <a:rPr kumimoji="1" lang="ja-JP" altLang="en-US" smtClean="0"/>
              <a:t>‹#›</a:t>
            </a:fld>
            <a:endParaRPr kumimoji="1" lang="ja-JP" altLang="en-US"/>
          </a:p>
        </p:txBody>
      </p:sp>
    </p:spTree>
    <p:extLst>
      <p:ext uri="{BB962C8B-B14F-4D97-AF65-F5344CB8AC3E}">
        <p14:creationId xmlns:p14="http://schemas.microsoft.com/office/powerpoint/2010/main" val="302501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jpe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2.wdp"/><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300523\Desktop\e137fb058f097708d2ee0995ad5fc64f_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9050" y="-1"/>
            <a:ext cx="6877050" cy="6490473"/>
          </a:xfrm>
          <a:prstGeom prst="rect">
            <a:avLst/>
          </a:prstGeom>
          <a:noFill/>
          <a:extLst>
            <a:ext uri="{909E8E84-426E-40DD-AFC4-6F175D3DCCD1}">
              <a14:hiddenFill xmlns:a14="http://schemas.microsoft.com/office/drawing/2010/main">
                <a:solidFill>
                  <a:srgbClr val="FFFFFF"/>
                </a:solidFill>
              </a14:hiddenFill>
            </a:ext>
          </a:extLst>
        </p:spPr>
      </p:pic>
      <p:sp>
        <p:nvSpPr>
          <p:cNvPr id="36" name="ドーナツ 35"/>
          <p:cNvSpPr/>
          <p:nvPr/>
        </p:nvSpPr>
        <p:spPr bwMode="black">
          <a:xfrm rot="1859794">
            <a:off x="324536" y="3747550"/>
            <a:ext cx="3600000" cy="3600000"/>
          </a:xfrm>
          <a:prstGeom prst="donut">
            <a:avLst>
              <a:gd name="adj" fmla="val 2541"/>
            </a:avLst>
          </a:prstGeom>
          <a:gradFill flip="none" rotWithShape="1">
            <a:gsLst>
              <a:gs pos="0">
                <a:schemeClr val="accent5"/>
              </a:gs>
              <a:gs pos="100000">
                <a:schemeClr val="accent5">
                  <a:alpha val="1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テキスト ボックス 36"/>
          <p:cNvSpPr txBox="1"/>
          <p:nvPr/>
        </p:nvSpPr>
        <p:spPr>
          <a:xfrm>
            <a:off x="180299" y="4225768"/>
            <a:ext cx="3850373" cy="769441"/>
          </a:xfrm>
          <a:prstGeom prst="rect">
            <a:avLst/>
          </a:prstGeom>
          <a:noFill/>
        </p:spPr>
        <p:txBody>
          <a:bodyPr wrap="square" rtlCol="0">
            <a:spAutoFit/>
          </a:bodyPr>
          <a:lstStyle/>
          <a:p>
            <a:pPr algn="ctr"/>
            <a:r>
              <a:rPr lang="ja-JP" altLang="en-US" sz="4400" dirty="0" smtClean="0">
                <a:ln w="279400">
                  <a:solidFill>
                    <a:schemeClr val="accent5"/>
                  </a:solidFill>
                </a:ln>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生産性向上</a:t>
            </a:r>
            <a:endParaRPr lang="en-US" altLang="ja-JP" sz="4400" dirty="0">
              <a:ln w="279400">
                <a:solidFill>
                  <a:schemeClr val="accent5"/>
                </a:solidFill>
              </a:ln>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p:cNvSpPr txBox="1"/>
          <p:nvPr/>
        </p:nvSpPr>
        <p:spPr>
          <a:xfrm>
            <a:off x="195012" y="4215820"/>
            <a:ext cx="3850373" cy="769441"/>
          </a:xfrm>
          <a:prstGeom prst="rect">
            <a:avLst/>
          </a:prstGeom>
          <a:noFill/>
        </p:spPr>
        <p:txBody>
          <a:bodyPr wrap="square" rtlCol="0">
            <a:spAutoFit/>
          </a:bodyPr>
          <a:lstStyle/>
          <a:p>
            <a:pPr algn="ctr"/>
            <a:r>
              <a:rPr lang="ja-JP" altLang="en-US" sz="4400" dirty="0" smtClean="0">
                <a:ln w="200025">
                  <a:solidFill>
                    <a:schemeClr val="bg1"/>
                  </a:solidFill>
                </a:ln>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生産性向上</a:t>
            </a:r>
            <a:endParaRPr lang="en-US" altLang="ja-JP" sz="4400" dirty="0">
              <a:ln w="200025">
                <a:solidFill>
                  <a:schemeClr val="bg1"/>
                </a:solidFill>
              </a:ln>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p:cNvSpPr txBox="1"/>
          <p:nvPr/>
        </p:nvSpPr>
        <p:spPr bwMode="white">
          <a:xfrm>
            <a:off x="205595" y="4213588"/>
            <a:ext cx="3850373" cy="769441"/>
          </a:xfrm>
          <a:prstGeom prst="rect">
            <a:avLst/>
          </a:prstGeom>
          <a:noFill/>
        </p:spPr>
        <p:txBody>
          <a:bodyPr wrap="square" rtlCol="0">
            <a:spAutoFit/>
          </a:bodyPr>
          <a:lstStyle/>
          <a:p>
            <a:pPr algn="ctr"/>
            <a:r>
              <a:rPr lang="ja-JP" altLang="en-US" sz="4400" b="1" dirty="0" smtClean="0">
                <a:ln w="3175">
                  <a:solidFill>
                    <a:schemeClr val="accent5"/>
                  </a:solidFill>
                </a:ln>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生産性向上</a:t>
            </a:r>
            <a:endParaRPr lang="en-US" altLang="ja-JP" sz="4400" b="1" dirty="0">
              <a:ln w="3175">
                <a:solidFill>
                  <a:schemeClr val="accent5"/>
                </a:solidFill>
              </a:ln>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p:cNvSpPr txBox="1"/>
          <p:nvPr/>
        </p:nvSpPr>
        <p:spPr>
          <a:xfrm>
            <a:off x="-91058" y="4873840"/>
            <a:ext cx="3850373" cy="769441"/>
          </a:xfrm>
          <a:prstGeom prst="rect">
            <a:avLst/>
          </a:prstGeom>
          <a:noFill/>
        </p:spPr>
        <p:txBody>
          <a:bodyPr wrap="square" rtlCol="0">
            <a:spAutoFit/>
          </a:bodyPr>
          <a:lstStyle/>
          <a:p>
            <a:pPr algn="ctr"/>
            <a:r>
              <a:rPr lang="ja-JP" altLang="en-US" sz="4400" dirty="0">
                <a:ln w="279400">
                  <a:solidFill>
                    <a:schemeClr val="accent5"/>
                  </a:solidFill>
                </a:ln>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人材育成</a:t>
            </a:r>
            <a:endParaRPr lang="en-US" altLang="ja-JP" sz="4400" dirty="0">
              <a:ln w="279400">
                <a:solidFill>
                  <a:schemeClr val="accent5"/>
                </a:solidFill>
              </a:ln>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40"/>
          <p:cNvSpPr txBox="1"/>
          <p:nvPr/>
        </p:nvSpPr>
        <p:spPr>
          <a:xfrm>
            <a:off x="-82591" y="4863892"/>
            <a:ext cx="3850373" cy="769441"/>
          </a:xfrm>
          <a:prstGeom prst="rect">
            <a:avLst/>
          </a:prstGeom>
          <a:noFill/>
        </p:spPr>
        <p:txBody>
          <a:bodyPr wrap="square" rtlCol="0">
            <a:spAutoFit/>
          </a:bodyPr>
          <a:lstStyle/>
          <a:p>
            <a:pPr algn="ctr"/>
            <a:r>
              <a:rPr lang="ja-JP" altLang="en-US" sz="4400" dirty="0">
                <a:ln w="200025">
                  <a:solidFill>
                    <a:schemeClr val="bg1"/>
                  </a:solidFill>
                </a:ln>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人材育成</a:t>
            </a:r>
            <a:endParaRPr lang="en-US" altLang="ja-JP" sz="4400" dirty="0">
              <a:ln w="200025">
                <a:solidFill>
                  <a:schemeClr val="bg1"/>
                </a:solidFill>
              </a:ln>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テキスト ボックス 41"/>
          <p:cNvSpPr txBox="1"/>
          <p:nvPr/>
        </p:nvSpPr>
        <p:spPr bwMode="white">
          <a:xfrm>
            <a:off x="-72008" y="4861659"/>
            <a:ext cx="3850373" cy="769441"/>
          </a:xfrm>
          <a:prstGeom prst="rect">
            <a:avLst/>
          </a:prstGeom>
          <a:noFill/>
        </p:spPr>
        <p:txBody>
          <a:bodyPr wrap="square" rtlCol="0">
            <a:spAutoFit/>
          </a:bodyPr>
          <a:lstStyle/>
          <a:p>
            <a:pPr algn="ctr"/>
            <a:r>
              <a:rPr lang="ja-JP" altLang="en-US" sz="4400" b="1" dirty="0" smtClean="0">
                <a:ln w="3175">
                  <a:solidFill>
                    <a:schemeClr val="accent5"/>
                  </a:solidFill>
                </a:ln>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人材育成</a:t>
            </a:r>
            <a:endParaRPr lang="en-US" altLang="ja-JP" sz="4400" b="1" dirty="0">
              <a:ln w="3175">
                <a:solidFill>
                  <a:schemeClr val="accent5"/>
                </a:solidFill>
              </a:ln>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テキスト ボックス 42"/>
          <p:cNvSpPr txBox="1"/>
          <p:nvPr/>
        </p:nvSpPr>
        <p:spPr>
          <a:xfrm>
            <a:off x="523065" y="5544559"/>
            <a:ext cx="3850373" cy="769441"/>
          </a:xfrm>
          <a:prstGeom prst="rect">
            <a:avLst/>
          </a:prstGeom>
          <a:noFill/>
        </p:spPr>
        <p:txBody>
          <a:bodyPr wrap="square" rtlCol="0">
            <a:spAutoFit/>
          </a:bodyPr>
          <a:lstStyle/>
          <a:p>
            <a:pPr algn="ctr"/>
            <a:r>
              <a:rPr lang="ja-JP" altLang="en-US" sz="4400" dirty="0">
                <a:ln w="279400">
                  <a:solidFill>
                    <a:schemeClr val="accent5"/>
                  </a:solidFill>
                </a:ln>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支援センター</a:t>
            </a:r>
            <a:endParaRPr lang="en-US" altLang="ja-JP" sz="4400" dirty="0">
              <a:ln w="279400">
                <a:solidFill>
                  <a:schemeClr val="accent5"/>
                </a:solidFill>
              </a:ln>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p:cNvSpPr txBox="1"/>
          <p:nvPr/>
        </p:nvSpPr>
        <p:spPr>
          <a:xfrm>
            <a:off x="518873" y="5527392"/>
            <a:ext cx="3850373" cy="769441"/>
          </a:xfrm>
          <a:prstGeom prst="rect">
            <a:avLst/>
          </a:prstGeom>
          <a:noFill/>
        </p:spPr>
        <p:txBody>
          <a:bodyPr wrap="square" rtlCol="0">
            <a:spAutoFit/>
          </a:bodyPr>
          <a:lstStyle/>
          <a:p>
            <a:pPr algn="ctr"/>
            <a:r>
              <a:rPr lang="ja-JP" altLang="en-US" sz="4400" dirty="0">
                <a:ln w="200025">
                  <a:solidFill>
                    <a:schemeClr val="bg1"/>
                  </a:solidFill>
                </a:ln>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支援センター</a:t>
            </a:r>
            <a:endParaRPr lang="en-US" altLang="ja-JP" sz="4400" dirty="0">
              <a:ln w="200025">
                <a:solidFill>
                  <a:schemeClr val="bg1"/>
                </a:solidFill>
              </a:ln>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p:cNvSpPr txBox="1"/>
          <p:nvPr/>
        </p:nvSpPr>
        <p:spPr bwMode="white">
          <a:xfrm>
            <a:off x="516756" y="5522433"/>
            <a:ext cx="3850373" cy="769441"/>
          </a:xfrm>
          <a:prstGeom prst="rect">
            <a:avLst/>
          </a:prstGeom>
          <a:noFill/>
        </p:spPr>
        <p:txBody>
          <a:bodyPr wrap="square" rtlCol="0">
            <a:spAutoFit/>
          </a:bodyPr>
          <a:lstStyle/>
          <a:p>
            <a:pPr algn="ctr"/>
            <a:r>
              <a:rPr lang="ja-JP" altLang="en-US" sz="4400" b="1" dirty="0">
                <a:ln w="3175">
                  <a:solidFill>
                    <a:schemeClr val="accent5"/>
                  </a:solidFill>
                </a:ln>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支援センター</a:t>
            </a:r>
            <a:endParaRPr lang="en-US" altLang="ja-JP" sz="4400" b="1" dirty="0">
              <a:ln w="3175">
                <a:solidFill>
                  <a:schemeClr val="accent5"/>
                </a:solidFill>
              </a:ln>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テキスト ボックス 45"/>
          <p:cNvSpPr txBox="1"/>
          <p:nvPr/>
        </p:nvSpPr>
        <p:spPr>
          <a:xfrm>
            <a:off x="-19050" y="6213839"/>
            <a:ext cx="3850373" cy="769441"/>
          </a:xfrm>
          <a:prstGeom prst="rect">
            <a:avLst/>
          </a:prstGeom>
          <a:noFill/>
        </p:spPr>
        <p:txBody>
          <a:bodyPr wrap="square" rtlCol="0">
            <a:spAutoFit/>
          </a:bodyPr>
          <a:lstStyle/>
          <a:p>
            <a:pPr algn="ctr"/>
            <a:r>
              <a:rPr lang="ja-JP" altLang="en-US" sz="4400" dirty="0" smtClean="0">
                <a:ln w="279400">
                  <a:solidFill>
                    <a:schemeClr val="accent5"/>
                  </a:solidFill>
                </a:ln>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のご案内</a:t>
            </a:r>
            <a:endParaRPr lang="en-US" altLang="ja-JP" sz="4400" dirty="0">
              <a:ln w="279400">
                <a:solidFill>
                  <a:schemeClr val="accent5"/>
                </a:solidFill>
              </a:ln>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テキスト ボックス 46"/>
          <p:cNvSpPr txBox="1"/>
          <p:nvPr/>
        </p:nvSpPr>
        <p:spPr>
          <a:xfrm>
            <a:off x="-10583" y="6203891"/>
            <a:ext cx="3850373" cy="769441"/>
          </a:xfrm>
          <a:prstGeom prst="rect">
            <a:avLst/>
          </a:prstGeom>
          <a:noFill/>
        </p:spPr>
        <p:txBody>
          <a:bodyPr wrap="square" rtlCol="0">
            <a:spAutoFit/>
          </a:bodyPr>
          <a:lstStyle/>
          <a:p>
            <a:pPr algn="ctr"/>
            <a:r>
              <a:rPr lang="ja-JP" altLang="en-US" sz="4400" dirty="0" smtClean="0">
                <a:ln w="200025">
                  <a:solidFill>
                    <a:schemeClr val="bg1"/>
                  </a:solidFill>
                </a:ln>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のご案内</a:t>
            </a:r>
            <a:endParaRPr lang="en-US" altLang="ja-JP" sz="4400" dirty="0">
              <a:ln w="200025">
                <a:solidFill>
                  <a:schemeClr val="bg1"/>
                </a:solidFill>
              </a:ln>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テキスト ボックス 47"/>
          <p:cNvSpPr txBox="1"/>
          <p:nvPr/>
        </p:nvSpPr>
        <p:spPr bwMode="white">
          <a:xfrm>
            <a:off x="0" y="6191713"/>
            <a:ext cx="3850373" cy="769441"/>
          </a:xfrm>
          <a:prstGeom prst="rect">
            <a:avLst/>
          </a:prstGeom>
          <a:noFill/>
        </p:spPr>
        <p:txBody>
          <a:bodyPr wrap="square" rtlCol="0">
            <a:spAutoFit/>
          </a:bodyPr>
          <a:lstStyle/>
          <a:p>
            <a:pPr algn="ctr"/>
            <a:r>
              <a:rPr lang="ja-JP" altLang="en-US" sz="4400" b="1" dirty="0" smtClean="0">
                <a:ln w="3175">
                  <a:solidFill>
                    <a:schemeClr val="accent5"/>
                  </a:solidFill>
                </a:ln>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のご案内</a:t>
            </a:r>
            <a:endParaRPr lang="en-US" altLang="ja-JP" sz="4400" b="1" dirty="0">
              <a:ln w="3175">
                <a:solidFill>
                  <a:schemeClr val="accent5"/>
                </a:solidFill>
              </a:ln>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 name="グループ化 1"/>
          <p:cNvGrpSpPr/>
          <p:nvPr/>
        </p:nvGrpSpPr>
        <p:grpSpPr>
          <a:xfrm>
            <a:off x="4248008" y="6698610"/>
            <a:ext cx="2565368" cy="2574870"/>
            <a:chOff x="4176000" y="6617310"/>
            <a:chExt cx="2565368" cy="2574870"/>
          </a:xfrm>
        </p:grpSpPr>
        <p:sp>
          <p:nvSpPr>
            <p:cNvPr id="19" name="テキスト ボックス 18"/>
            <p:cNvSpPr txBox="1"/>
            <p:nvPr/>
          </p:nvSpPr>
          <p:spPr>
            <a:xfrm>
              <a:off x="4293368" y="6883856"/>
              <a:ext cx="2448000" cy="2308324"/>
            </a:xfrm>
            <a:prstGeom prst="rect">
              <a:avLst/>
            </a:prstGeom>
            <a:noFill/>
          </p:spPr>
          <p:txBody>
            <a:bodyPr wrap="square" rtlCol="0">
              <a:spAutoFit/>
            </a:bodyPr>
            <a:lstStyle/>
            <a:p>
              <a:r>
                <a:rPr lang="ja-JP" altLang="en-US" sz="1100" dirty="0">
                  <a:solidFill>
                    <a:srgbClr val="002060"/>
                  </a:solidFill>
                  <a:latin typeface="メイリオ" pitchFamily="50" charset="-128"/>
                  <a:ea typeface="メイリオ" pitchFamily="50" charset="-128"/>
                  <a:cs typeface="メイリオ" pitchFamily="50" charset="-128"/>
                </a:rPr>
                <a:t>　</a:t>
              </a:r>
              <a:r>
                <a:rPr lang="ja-JP" altLang="en-US" sz="1200" dirty="0" smtClean="0">
                  <a:solidFill>
                    <a:srgbClr val="002060"/>
                  </a:solidFill>
                  <a:latin typeface="メイリオ" pitchFamily="50" charset="-128"/>
                  <a:ea typeface="メイリオ" pitchFamily="50" charset="-128"/>
                  <a:cs typeface="メイリオ" pitchFamily="50" charset="-128"/>
                </a:rPr>
                <a:t>人手不足の深刻化や技術革新の進展の中で、企業の皆様が事業展開を図っていくためには、従業員を育成することにより、企業が生み出す付加価値（労働生産性）を高めていくことが必要となっています。</a:t>
              </a:r>
              <a:endParaRPr lang="en-US" altLang="ja-JP" sz="1200" dirty="0" smtClean="0">
                <a:solidFill>
                  <a:srgbClr val="002060"/>
                </a:solidFill>
                <a:latin typeface="メイリオ" pitchFamily="50" charset="-128"/>
                <a:ea typeface="メイリオ" pitchFamily="50" charset="-128"/>
                <a:cs typeface="メイリオ" pitchFamily="50" charset="-128"/>
              </a:endParaRPr>
            </a:p>
            <a:p>
              <a:r>
                <a:rPr lang="ja-JP" altLang="en-US" sz="1200" dirty="0" smtClean="0">
                  <a:solidFill>
                    <a:srgbClr val="002060"/>
                  </a:solidFill>
                  <a:latin typeface="メイリオ" pitchFamily="50" charset="-128"/>
                  <a:ea typeface="メイリオ" pitchFamily="50" charset="-128"/>
                  <a:cs typeface="メイリオ" pitchFamily="50" charset="-128"/>
                </a:rPr>
                <a:t>　生産性向上人材育成支援センターは、従業員に対する多様な職業訓練の実施などを通じて、企業の皆様の生産性向上を支援しています。</a:t>
              </a:r>
              <a:endParaRPr lang="en-US" altLang="ja-JP" sz="1200" dirty="0" smtClean="0">
                <a:solidFill>
                  <a:srgbClr val="002060"/>
                </a:solidFill>
                <a:latin typeface="メイリオ" pitchFamily="50" charset="-128"/>
                <a:ea typeface="メイリオ" pitchFamily="50" charset="-128"/>
                <a:cs typeface="メイリオ" pitchFamily="50" charset="-128"/>
              </a:endParaRPr>
            </a:p>
          </p:txBody>
        </p:sp>
        <p:sp>
          <p:nvSpPr>
            <p:cNvPr id="20" name="テキスト ボックス 19"/>
            <p:cNvSpPr txBox="1"/>
            <p:nvPr/>
          </p:nvSpPr>
          <p:spPr>
            <a:xfrm>
              <a:off x="4176000" y="6617310"/>
              <a:ext cx="2520280" cy="338554"/>
            </a:xfrm>
            <a:prstGeom prst="rect">
              <a:avLst/>
            </a:prstGeom>
            <a:noFill/>
          </p:spPr>
          <p:txBody>
            <a:bodyPr vert="horz" wrap="square" rtlCol="0">
              <a:spAutoFit/>
            </a:bodyPr>
            <a:lstStyle/>
            <a:p>
              <a:pPr algn="ctr"/>
              <a:r>
                <a:rPr lang="ja-JP" altLang="en-US" sz="1600" b="1" dirty="0" smtClean="0">
                  <a:ln w="19050">
                    <a:noFill/>
                  </a:ln>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可能性がひろがる職場へ</a:t>
              </a:r>
              <a:endParaRPr kumimoji="1" lang="en-US" altLang="ja-JP" sz="1600" b="1" dirty="0" smtClean="0">
                <a:ln w="19050">
                  <a:noFill/>
                </a:ln>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2" name="正方形/長方形 21"/>
          <p:cNvSpPr/>
          <p:nvPr/>
        </p:nvSpPr>
        <p:spPr>
          <a:xfrm>
            <a:off x="1034321" y="9256799"/>
            <a:ext cx="5250038"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5889143" y="9749682"/>
            <a:ext cx="1053392" cy="169277"/>
          </a:xfrm>
          <a:prstGeom prst="rect">
            <a:avLst/>
          </a:prstGeom>
          <a:noFill/>
        </p:spPr>
        <p:txBody>
          <a:bodyPr wrap="square" rtlCol="0">
            <a:spAutoFit/>
          </a:bodyPr>
          <a:lstStyle/>
          <a:p>
            <a:r>
              <a:rPr kumimoji="1" lang="ja-JP" altLang="en-US" sz="500" dirty="0" smtClean="0"/>
              <a:t>（生産性センター紹介ページへ）</a:t>
            </a:r>
            <a:endParaRPr kumimoji="1" lang="ja-JP" altLang="en-US" sz="500" dirty="0"/>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887" y="9055117"/>
            <a:ext cx="974376" cy="746408"/>
          </a:xfrm>
          <a:prstGeom prst="rect">
            <a:avLst/>
          </a:prstGeom>
        </p:spPr>
      </p:pic>
      <p:pic>
        <p:nvPicPr>
          <p:cNvPr id="27" name="図 26"/>
          <p:cNvPicPr>
            <a:picLocks noChangeAspect="1"/>
          </p:cNvPicPr>
          <p:nvPr/>
        </p:nvPicPr>
        <p:blipFill>
          <a:blip r:embed="rId4"/>
          <a:stretch>
            <a:fillRect/>
          </a:stretch>
        </p:blipFill>
        <p:spPr>
          <a:xfrm>
            <a:off x="6035323" y="9042685"/>
            <a:ext cx="720000" cy="720000"/>
          </a:xfrm>
          <a:prstGeom prst="rect">
            <a:avLst/>
          </a:prstGeom>
        </p:spPr>
      </p:pic>
      <p:pic>
        <p:nvPicPr>
          <p:cNvPr id="5" name="図 4"/>
          <p:cNvPicPr>
            <a:picLocks noChangeAspect="1"/>
          </p:cNvPicPr>
          <p:nvPr/>
        </p:nvPicPr>
        <p:blipFill>
          <a:blip r:embed="rId5"/>
          <a:stretch>
            <a:fillRect/>
          </a:stretch>
        </p:blipFill>
        <p:spPr>
          <a:xfrm>
            <a:off x="1109396" y="9287604"/>
            <a:ext cx="4852837" cy="487722"/>
          </a:xfrm>
          <a:prstGeom prst="rect">
            <a:avLst/>
          </a:prstGeom>
        </p:spPr>
      </p:pic>
    </p:spTree>
    <p:extLst>
      <p:ext uri="{BB962C8B-B14F-4D97-AF65-F5344CB8AC3E}">
        <p14:creationId xmlns:p14="http://schemas.microsoft.com/office/powerpoint/2010/main" val="27122442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角丸四角形 84"/>
          <p:cNvSpPr/>
          <p:nvPr/>
        </p:nvSpPr>
        <p:spPr>
          <a:xfrm>
            <a:off x="3527286" y="8038883"/>
            <a:ext cx="3214082" cy="1792659"/>
          </a:xfrm>
          <a:prstGeom prst="roundRect">
            <a:avLst>
              <a:gd name="adj" fmla="val 6907"/>
            </a:avLst>
          </a:prstGeom>
          <a:pattFill prst="pct25">
            <a:fgClr>
              <a:srgbClr val="F7CAB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角丸四角形 13"/>
          <p:cNvSpPr/>
          <p:nvPr/>
        </p:nvSpPr>
        <p:spPr>
          <a:xfrm>
            <a:off x="188640" y="8038884"/>
            <a:ext cx="3183644" cy="1810660"/>
          </a:xfrm>
          <a:prstGeom prst="roundRect">
            <a:avLst>
              <a:gd name="adj" fmla="val 6907"/>
            </a:avLst>
          </a:prstGeom>
          <a:pattFill prst="pct25">
            <a:fgClr>
              <a:srgbClr val="F7CAB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6" name="テキスト ボックス 45"/>
          <p:cNvSpPr txBox="1"/>
          <p:nvPr/>
        </p:nvSpPr>
        <p:spPr>
          <a:xfrm>
            <a:off x="116632" y="936000"/>
            <a:ext cx="6660000" cy="86177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高齢・障害・求職者雇用支援機構は「誰もが職業をとおして社会参加できる共生社会」を目指し、高齢者や障害者、求職者等の方々に対する様々な雇用支援施策を国に代わって実施する厚生労働省所管の独立行政法人です。</a:t>
            </a:r>
            <a:endPar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当機構では、全国の公共職業能力開発施設（ポリテクセンター･ポリテクカレッジ等）に「生産性向上人材育成支援センター」（生産性センター）を設置し、企業の人材育成に関する相談支援から、課題に合わせた人材育成プランの提案、職業訓練の実施まで、企業の人材育成を総合的にサポートします。</a:t>
            </a:r>
            <a:endPar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37" name="下矢印 36"/>
          <p:cNvSpPr/>
          <p:nvPr/>
        </p:nvSpPr>
        <p:spPr>
          <a:xfrm rot="16200000">
            <a:off x="4201281" y="2292015"/>
            <a:ext cx="542618" cy="195516"/>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テキスト ボックス 18"/>
          <p:cNvSpPr txBox="1"/>
          <p:nvPr/>
        </p:nvSpPr>
        <p:spPr>
          <a:xfrm>
            <a:off x="237195" y="8083604"/>
            <a:ext cx="31365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D84016"/>
                </a:solidFill>
                <a:effectLst/>
                <a:uLnTx/>
                <a:uFillTx/>
                <a:latin typeface="メイリオ" pitchFamily="50" charset="-128"/>
                <a:ea typeface="メイリオ" pitchFamily="50" charset="-128"/>
                <a:cs typeface="メイリオ" pitchFamily="50" charset="-128"/>
              </a:rPr>
              <a:t>指導員の派遣</a:t>
            </a:r>
            <a:r>
              <a:rPr kumimoji="1" lang="en-US" altLang="ja-JP" sz="1600" b="1" i="0" u="none" strike="noStrike" kern="1200" cap="none" spc="0" normalizeH="0" baseline="0" noProof="0" dirty="0" smtClean="0">
                <a:ln>
                  <a:noFill/>
                </a:ln>
                <a:solidFill>
                  <a:srgbClr val="D84016"/>
                </a:solidFill>
                <a:effectLst/>
                <a:uLnTx/>
                <a:uFillTx/>
                <a:latin typeface="メイリオ" pitchFamily="50" charset="-128"/>
                <a:ea typeface="メイリオ" pitchFamily="50" charset="-128"/>
                <a:cs typeface="メイリオ" pitchFamily="50" charset="-128"/>
              </a:rPr>
              <a:t>/</a:t>
            </a:r>
            <a:r>
              <a:rPr kumimoji="1" lang="ja-JP" altLang="en-US" sz="1600" b="1" i="0" u="none" strike="noStrike" kern="1200" cap="none" spc="0" normalizeH="0" baseline="0" noProof="0" dirty="0" smtClean="0">
                <a:ln>
                  <a:noFill/>
                </a:ln>
                <a:solidFill>
                  <a:srgbClr val="D84016"/>
                </a:solidFill>
                <a:effectLst/>
                <a:uLnTx/>
                <a:uFillTx/>
                <a:latin typeface="メイリオ" pitchFamily="50" charset="-128"/>
                <a:ea typeface="メイリオ" pitchFamily="50" charset="-128"/>
                <a:cs typeface="メイリオ" pitchFamily="50" charset="-128"/>
              </a:rPr>
              <a:t>施設設備の貸出</a:t>
            </a:r>
            <a:endParaRPr kumimoji="1" lang="ja-JP" altLang="en-US" sz="1600" b="1" i="0" u="none" strike="noStrike" kern="1200" cap="none" spc="0" normalizeH="0" baseline="0" noProof="0" dirty="0">
              <a:ln>
                <a:noFill/>
              </a:ln>
              <a:solidFill>
                <a:srgbClr val="D84016"/>
              </a:solidFill>
              <a:effectLst/>
              <a:uLnTx/>
              <a:uFillTx/>
              <a:latin typeface="メイリオ" pitchFamily="50" charset="-128"/>
              <a:ea typeface="メイリオ" pitchFamily="50" charset="-128"/>
              <a:cs typeface="メイリオ" pitchFamily="50" charset="-128"/>
            </a:endParaRPr>
          </a:p>
        </p:txBody>
      </p:sp>
      <p:sp>
        <p:nvSpPr>
          <p:cNvPr id="21" name="テキスト ボックス 20"/>
          <p:cNvSpPr txBox="1"/>
          <p:nvPr/>
        </p:nvSpPr>
        <p:spPr>
          <a:xfrm>
            <a:off x="237195" y="8350150"/>
            <a:ext cx="3136565"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「研修したいが講師がいない」「研修したいが機械を止められない」「研修場所がない」といった企業の要望に</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応じて、機構の職業</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訓練指</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導員</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テクノインストラク</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ター</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）を企業に派遣</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する</a:t>
            </a:r>
            <a:r>
              <a:rPr kumimoji="1" lang="ja-JP" altLang="en-US" sz="900" b="0" i="0" u="none" strike="noStrike" kern="1200" cap="none" spc="0" normalizeH="0" baseline="0" noProof="0" dirty="0" err="1" smtClean="0">
                <a:ln>
                  <a:noFill/>
                </a:ln>
                <a:solidFill>
                  <a:prstClr val="black"/>
                </a:solidFill>
                <a:effectLst/>
                <a:uLnTx/>
                <a:uFillTx/>
                <a:latin typeface="メイリオ" pitchFamily="50" charset="-128"/>
                <a:ea typeface="メイリオ" pitchFamily="50" charset="-128"/>
                <a:cs typeface="メイリオ" pitchFamily="50" charset="-128"/>
              </a:rPr>
              <a:t>こ</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とや</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ポリテクセンター等</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の施設</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・設備</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（実習場や訓</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練用機器等）の</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貸出しを</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行</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なっています</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pic>
        <p:nvPicPr>
          <p:cNvPr id="39" name="Picture 3" descr="\\A-file01w\公共職業訓練部\能力評価課\05 在職者訓練係\100〈参考〉写真・画像・動画等\[関西]機械加工NC技術科（アビ）.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4824" y="8710190"/>
            <a:ext cx="1368152" cy="103746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グループ化 8"/>
          <p:cNvGrpSpPr/>
          <p:nvPr/>
        </p:nvGrpSpPr>
        <p:grpSpPr>
          <a:xfrm>
            <a:off x="4653137" y="1820705"/>
            <a:ext cx="1656185" cy="1188079"/>
            <a:chOff x="4653137" y="1784649"/>
            <a:chExt cx="1656185" cy="1188079"/>
          </a:xfrm>
        </p:grpSpPr>
        <p:grpSp>
          <p:nvGrpSpPr>
            <p:cNvPr id="33" name="グループ化 32"/>
            <p:cNvGrpSpPr/>
            <p:nvPr/>
          </p:nvGrpSpPr>
          <p:grpSpPr>
            <a:xfrm>
              <a:off x="4653137" y="1784649"/>
              <a:ext cx="1656185" cy="1152127"/>
              <a:chOff x="4546241" y="4069851"/>
              <a:chExt cx="1656185" cy="1152127"/>
            </a:xfrm>
          </p:grpSpPr>
          <p:sp>
            <p:nvSpPr>
              <p:cNvPr id="34" name="正方形/長方形 33"/>
              <p:cNvSpPr/>
              <p:nvPr/>
            </p:nvSpPr>
            <p:spPr>
              <a:xfrm>
                <a:off x="4546242" y="4381354"/>
                <a:ext cx="1656184" cy="840624"/>
              </a:xfrm>
              <a:prstGeom prst="rect">
                <a:avLst/>
              </a:prstGeom>
              <a:no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設定した人材育成プランをもとに、訓練等を実施して</a:t>
                </a:r>
                <a:r>
                  <a:rPr kumimoji="1" lang="en-US" altLang="ja-JP"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企業の人材</a:t>
                </a:r>
                <a:endParaRPr kumimoji="1" lang="en-US" altLang="ja-JP"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育成を支援します</a:t>
                </a:r>
                <a:endPar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5" name="正方形/長方形 34"/>
              <p:cNvSpPr/>
              <p:nvPr/>
            </p:nvSpPr>
            <p:spPr>
              <a:xfrm>
                <a:off x="4546241" y="4069851"/>
                <a:ext cx="1656184" cy="311504"/>
              </a:xfrm>
              <a:prstGeom prst="rect">
                <a:avLst/>
              </a:prstGeom>
              <a:pattFill prst="wdDnDiag">
                <a:fgClr>
                  <a:schemeClr val="tx2">
                    <a:lumMod val="50000"/>
                  </a:schemeClr>
                </a:fgClr>
                <a:bgClr>
                  <a:schemeClr val="tx2">
                    <a:lumMod val="75000"/>
                  </a:schemeClr>
                </a:bgClr>
              </a:patt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訓練の実施</a:t>
                </a:r>
                <a:endParaRPr kumimoji="1" lang="en-US" altLang="ja-JP" sz="1100" b="1" i="0" u="none" strike="noStrike" kern="12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endParaRPr>
              </a:p>
            </p:txBody>
          </p:sp>
        </p:grpSp>
        <p:pic>
          <p:nvPicPr>
            <p:cNvPr id="44" name="図 43"/>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805264" y="2504728"/>
              <a:ext cx="444764" cy="468000"/>
            </a:xfrm>
            <a:prstGeom prst="rect">
              <a:avLst/>
            </a:prstGeom>
            <a:ln>
              <a:noFill/>
            </a:ln>
          </p:spPr>
        </p:pic>
      </p:grpSp>
      <p:grpSp>
        <p:nvGrpSpPr>
          <p:cNvPr id="6" name="グループ化 5"/>
          <p:cNvGrpSpPr/>
          <p:nvPr/>
        </p:nvGrpSpPr>
        <p:grpSpPr>
          <a:xfrm>
            <a:off x="620688" y="1820704"/>
            <a:ext cx="1656185" cy="1188080"/>
            <a:chOff x="620688" y="1784648"/>
            <a:chExt cx="1656185" cy="1188080"/>
          </a:xfrm>
        </p:grpSpPr>
        <p:grpSp>
          <p:nvGrpSpPr>
            <p:cNvPr id="26" name="グループ化 25"/>
            <p:cNvGrpSpPr/>
            <p:nvPr/>
          </p:nvGrpSpPr>
          <p:grpSpPr>
            <a:xfrm>
              <a:off x="620688" y="1784648"/>
              <a:ext cx="1656185" cy="1152129"/>
              <a:chOff x="3825043" y="1437117"/>
              <a:chExt cx="1656185" cy="1152129"/>
            </a:xfrm>
          </p:grpSpPr>
          <p:sp>
            <p:nvSpPr>
              <p:cNvPr id="27" name="正方形/長方形 26"/>
              <p:cNvSpPr/>
              <p:nvPr/>
            </p:nvSpPr>
            <p:spPr>
              <a:xfrm>
                <a:off x="3825044" y="1734877"/>
                <a:ext cx="1656184" cy="854369"/>
              </a:xfrm>
              <a:prstGeom prst="rect">
                <a:avLst/>
              </a:prstGeom>
              <a:no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センター担当者が企業を</a:t>
                </a:r>
                <a:endParaRPr kumimoji="1" lang="en-US" altLang="ja-JP"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訪問し</a:t>
                </a:r>
                <a:r>
                  <a:rPr kumimoji="1" lang="en-US" altLang="ja-JP"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人材育成に関する課題や方策を</a:t>
                </a:r>
                <a:endParaRPr kumimoji="1" lang="en-US" altLang="ja-JP"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整理します</a:t>
                </a:r>
                <a:endPar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8" name="正方形/長方形 27"/>
              <p:cNvSpPr/>
              <p:nvPr/>
            </p:nvSpPr>
            <p:spPr>
              <a:xfrm>
                <a:off x="3825043" y="1437117"/>
                <a:ext cx="1656184" cy="297760"/>
              </a:xfrm>
              <a:prstGeom prst="rect">
                <a:avLst/>
              </a:prstGeom>
              <a:pattFill prst="wdDnDiag">
                <a:fgClr>
                  <a:schemeClr val="accent1">
                    <a:lumMod val="50000"/>
                  </a:schemeClr>
                </a:fgClr>
                <a:bgClr>
                  <a:schemeClr val="tx2">
                    <a:lumMod val="50000"/>
                  </a:schemeClr>
                </a:bgClr>
              </a:patt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人材育成</a:t>
                </a:r>
                <a:r>
                  <a:rPr kumimoji="1" lang="ja-JP" altLang="en-US" sz="1100" b="1" i="0" u="none" strike="noStrike" kern="12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に関する相談</a:t>
                </a:r>
                <a:endParaRPr kumimoji="1" lang="ja-JP" altLang="en-US" sz="11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grpSp>
        <p:pic>
          <p:nvPicPr>
            <p:cNvPr id="48" name="図 47"/>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736864" y="2504728"/>
              <a:ext cx="468000" cy="468000"/>
            </a:xfrm>
            <a:prstGeom prst="rect">
              <a:avLst/>
            </a:prstGeom>
            <a:ln>
              <a:noFill/>
            </a:ln>
          </p:spPr>
        </p:pic>
      </p:grpSp>
      <p:grpSp>
        <p:nvGrpSpPr>
          <p:cNvPr id="7" name="グループ化 6"/>
          <p:cNvGrpSpPr/>
          <p:nvPr/>
        </p:nvGrpSpPr>
        <p:grpSpPr>
          <a:xfrm>
            <a:off x="2617673" y="1820704"/>
            <a:ext cx="1653558" cy="1179330"/>
            <a:chOff x="2617673" y="1784648"/>
            <a:chExt cx="1653558" cy="1179330"/>
          </a:xfrm>
        </p:grpSpPr>
        <p:grpSp>
          <p:nvGrpSpPr>
            <p:cNvPr id="30" name="グループ化 29"/>
            <p:cNvGrpSpPr/>
            <p:nvPr/>
          </p:nvGrpSpPr>
          <p:grpSpPr>
            <a:xfrm>
              <a:off x="2617673" y="1784648"/>
              <a:ext cx="1653558" cy="1152128"/>
              <a:chOff x="4442821" y="2781224"/>
              <a:chExt cx="1656184" cy="1152128"/>
            </a:xfrm>
          </p:grpSpPr>
          <p:sp>
            <p:nvSpPr>
              <p:cNvPr id="31" name="正方形/長方形 30"/>
              <p:cNvSpPr/>
              <p:nvPr/>
            </p:nvSpPr>
            <p:spPr>
              <a:xfrm>
                <a:off x="4442821" y="3092729"/>
                <a:ext cx="1656184" cy="840623"/>
              </a:xfrm>
              <a:prstGeom prst="rect">
                <a:avLst/>
              </a:prstGeom>
              <a:no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企業の課題に合わせて</a:t>
                </a:r>
                <a:endParaRPr kumimoji="1" lang="en-US" altLang="ja-JP"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最適な人材育成プラン</a:t>
                </a:r>
                <a:endParaRPr kumimoji="1" lang="en-US" altLang="ja-JP"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をご提案します</a:t>
                </a:r>
                <a:endParaRPr kumimoji="1" lang="en-US" altLang="ja-JP"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2" name="正方形/長方形 31"/>
              <p:cNvSpPr/>
              <p:nvPr/>
            </p:nvSpPr>
            <p:spPr>
              <a:xfrm>
                <a:off x="4442821" y="2781224"/>
                <a:ext cx="1656184" cy="311504"/>
              </a:xfrm>
              <a:prstGeom prst="rect">
                <a:avLst/>
              </a:prstGeom>
              <a:pattFill prst="wdDnDiag">
                <a:fgClr>
                  <a:schemeClr val="tx2">
                    <a:lumMod val="50000"/>
                  </a:schemeClr>
                </a:fgClr>
                <a:bgClr>
                  <a:schemeClr val="tx2">
                    <a:lumMod val="75000"/>
                  </a:schemeClr>
                </a:bgClr>
              </a:patt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人材育成プランの提案</a:t>
                </a:r>
                <a:endParaRPr kumimoji="1" lang="en-US" altLang="ja-JP" sz="105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grpSp>
        <p:pic>
          <p:nvPicPr>
            <p:cNvPr id="53" name="図 52"/>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789096" y="2504728"/>
              <a:ext cx="431992" cy="459250"/>
            </a:xfrm>
            <a:prstGeom prst="rect">
              <a:avLst/>
            </a:prstGeom>
            <a:ln>
              <a:noFill/>
            </a:ln>
          </p:spPr>
        </p:pic>
      </p:grpSp>
      <p:sp>
        <p:nvSpPr>
          <p:cNvPr id="54" name="下矢印 53"/>
          <p:cNvSpPr/>
          <p:nvPr/>
        </p:nvSpPr>
        <p:spPr>
          <a:xfrm rot="16200000">
            <a:off x="2185057" y="2292016"/>
            <a:ext cx="542618" cy="195516"/>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1" name="テキスト ボックス 40"/>
          <p:cNvSpPr txBox="1"/>
          <p:nvPr/>
        </p:nvSpPr>
        <p:spPr>
          <a:xfrm>
            <a:off x="3596409" y="8083604"/>
            <a:ext cx="30902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D84016"/>
                </a:solidFill>
                <a:effectLst/>
                <a:uLnTx/>
                <a:uFillTx/>
                <a:latin typeface="メイリオ" pitchFamily="50" charset="-128"/>
                <a:ea typeface="メイリオ" pitchFamily="50" charset="-128"/>
                <a:cs typeface="メイリオ" pitchFamily="50" charset="-128"/>
              </a:rPr>
              <a:t>人材開発支援助成金</a:t>
            </a:r>
            <a:endParaRPr kumimoji="1" lang="ja-JP" altLang="en-US" sz="1600" b="1" i="0" u="none" strike="noStrike" kern="1200" cap="none" spc="0" normalizeH="0" baseline="0" noProof="0" dirty="0">
              <a:ln>
                <a:noFill/>
              </a:ln>
              <a:solidFill>
                <a:srgbClr val="D84016"/>
              </a:solidFill>
              <a:effectLst/>
              <a:uLnTx/>
              <a:uFillTx/>
              <a:latin typeface="メイリオ" pitchFamily="50" charset="-128"/>
              <a:ea typeface="メイリオ" pitchFamily="50" charset="-128"/>
              <a:cs typeface="メイリオ" pitchFamily="50" charset="-128"/>
            </a:endParaRPr>
          </a:p>
        </p:txBody>
      </p:sp>
      <p:sp>
        <p:nvSpPr>
          <p:cNvPr id="42" name="テキスト ボックス 41"/>
          <p:cNvSpPr txBox="1"/>
          <p:nvPr/>
        </p:nvSpPr>
        <p:spPr>
          <a:xfrm>
            <a:off x="3561972" y="8350150"/>
            <a:ext cx="317939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生産性センターが実施する職業訓練を従業員に受講させた事業主の方は、人材開発支援助成金を利用して、訓練経費や訓練期間中の賃金の一部等の助成を受けることができます。</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助成金</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の利用に当たっては、訓練</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対象</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者</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と訓練内容の関連が認められること</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10</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時間以上の訓練であることなど一定</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の</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条件</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がありますので、詳しく</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は各都道府県</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の労働局に</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お問い合わせいただくか、</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厚生</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労働省</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ホームページをご確認ください</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13" name="正方形/長方形 12"/>
          <p:cNvSpPr/>
          <p:nvPr/>
        </p:nvSpPr>
        <p:spPr>
          <a:xfrm>
            <a:off x="1759384" y="7918101"/>
            <a:ext cx="5051536" cy="45719"/>
          </a:xfrm>
          <a:prstGeom prst="rect">
            <a:avLst/>
          </a:prstGeom>
          <a:pattFill prst="wdUpDiag">
            <a:fgClr>
              <a:srgbClr val="CA3B1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11" name="グループ化 10"/>
          <p:cNvGrpSpPr/>
          <p:nvPr/>
        </p:nvGrpSpPr>
        <p:grpSpPr>
          <a:xfrm>
            <a:off x="44624" y="-15552"/>
            <a:ext cx="6624736" cy="975363"/>
            <a:chOff x="44624" y="-159568"/>
            <a:chExt cx="6624736" cy="975363"/>
          </a:xfrm>
        </p:grpSpPr>
        <p:sp>
          <p:nvSpPr>
            <p:cNvPr id="8" name="正方形/長方形 7"/>
            <p:cNvSpPr/>
            <p:nvPr/>
          </p:nvSpPr>
          <p:spPr>
            <a:xfrm>
              <a:off x="116631" y="575984"/>
              <a:ext cx="6478563" cy="144000"/>
            </a:xfrm>
            <a:prstGeom prst="rect">
              <a:avLst/>
            </a:prstGeom>
            <a:solidFill>
              <a:srgbClr val="FF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3" name="テキスト ボックス 42"/>
            <p:cNvSpPr txBox="1"/>
            <p:nvPr/>
          </p:nvSpPr>
          <p:spPr>
            <a:xfrm>
              <a:off x="44624" y="268585"/>
              <a:ext cx="6318639" cy="515526"/>
            </a:xfrm>
            <a:prstGeom prst="rect">
              <a:avLst/>
            </a:prstGeom>
            <a:noFill/>
          </p:spPr>
          <p:txBody>
            <a:bodyPr wrap="square" rtlCol="0">
              <a:spAutoFit/>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srgbClr val="1F497D">
                      <a:lumMod val="75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企業の人材育成をサポートします</a:t>
              </a:r>
              <a:endParaRPr kumimoji="1" lang="ja-JP" altLang="en-US" sz="3200" b="0" i="0" u="none" strike="noStrike" kern="1200" cap="none" spc="0" normalizeH="0" baseline="0" noProof="0" dirty="0">
                <a:ln>
                  <a:noFill/>
                </a:ln>
                <a:solidFill>
                  <a:srgbClr val="1F497D">
                    <a:lumMod val="75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テキスト ボックス 80"/>
            <p:cNvSpPr txBox="1"/>
            <p:nvPr/>
          </p:nvSpPr>
          <p:spPr>
            <a:xfrm>
              <a:off x="6298201" y="300269"/>
              <a:ext cx="218759" cy="515526"/>
            </a:xfrm>
            <a:prstGeom prst="rect">
              <a:avLst/>
            </a:prstGeom>
            <a:noFill/>
          </p:spPr>
          <p:txBody>
            <a:bodyPr wrap="square" rtlCol="0">
              <a:spAutoFit/>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3600" b="0" i="0" u="none" strike="noStrike" kern="1200" cap="none" spc="0" normalizeH="0" baseline="0" noProof="0" dirty="0" smtClean="0">
                  <a:ln>
                    <a:noFill/>
                  </a:ln>
                  <a:solidFill>
                    <a:srgbClr val="1F497D">
                      <a:lumMod val="75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b="0" i="0" u="none" strike="noStrike" kern="1200" cap="none" spc="0" normalizeH="0" baseline="0" noProof="0" dirty="0">
                <a:ln>
                  <a:noFill/>
                </a:ln>
                <a:solidFill>
                  <a:srgbClr val="1F497D">
                    <a:lumMod val="75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テキスト ボックス 81"/>
            <p:cNvSpPr txBox="1"/>
            <p:nvPr/>
          </p:nvSpPr>
          <p:spPr>
            <a:xfrm>
              <a:off x="6450601" y="297021"/>
              <a:ext cx="218759" cy="515526"/>
            </a:xfrm>
            <a:prstGeom prst="rect">
              <a:avLst/>
            </a:prstGeom>
            <a:noFill/>
          </p:spPr>
          <p:txBody>
            <a:bodyPr wrap="square" rtlCol="0">
              <a:spAutoFit/>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3600" b="0" i="0" u="none" strike="noStrike" kern="1200" cap="none" spc="0" normalizeH="0" baseline="0" noProof="0" dirty="0" smtClean="0">
                  <a:ln>
                    <a:noFill/>
                  </a:ln>
                  <a:solidFill>
                    <a:srgbClr val="1F497D">
                      <a:lumMod val="75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b="0" i="0" u="none" strike="noStrike" kern="1200" cap="none" spc="0" normalizeH="0" baseline="0" noProof="0" dirty="0">
                <a:ln>
                  <a:noFill/>
                </a:ln>
                <a:solidFill>
                  <a:srgbClr val="1F497D">
                    <a:lumMod val="75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テキスト ボックス 74"/>
            <p:cNvSpPr txBox="1"/>
            <p:nvPr/>
          </p:nvSpPr>
          <p:spPr>
            <a:xfrm>
              <a:off x="116632" y="-159568"/>
              <a:ext cx="4333701" cy="515526"/>
            </a:xfrm>
            <a:prstGeom prst="rect">
              <a:avLst/>
            </a:prstGeom>
            <a:noFill/>
          </p:spPr>
          <p:txBody>
            <a:bodyPr wrap="square" rtlCol="0">
              <a:spAutoFit/>
            </a:bodyPr>
            <a:lstStyle/>
            <a:p>
              <a:pPr marL="0" marR="0" lvl="0" indent="0" algn="l" defTabSz="914400" rtl="0" eaLnBrk="1" fontAlgn="auto" latinLnBrk="0" hangingPunct="1">
                <a:lnSpc>
                  <a:spcPts val="33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1F497D">
                      <a:lumMod val="75000"/>
                    </a:srgbClr>
                  </a:solidFill>
                  <a:effectLst/>
                  <a:uLnTx/>
                  <a:uFillTx/>
                  <a:latin typeface="メイリオ" pitchFamily="50" charset="-128"/>
                  <a:ea typeface="メイリオ" panose="020B0604030504040204" pitchFamily="50" charset="-128"/>
                  <a:cs typeface="メイリオ" pitchFamily="50" charset="-128"/>
                </a:rPr>
                <a:t>生産性向上人材育成支援</a:t>
              </a:r>
              <a:r>
                <a:rPr kumimoji="1" lang="ja-JP" altLang="en-US" sz="2000" b="0" i="0" u="none" strike="noStrike" kern="1200" cap="none" spc="0" normalizeH="0" baseline="0" noProof="0" dirty="0" smtClean="0">
                  <a:ln>
                    <a:noFill/>
                  </a:ln>
                  <a:solidFill>
                    <a:srgbClr val="1F497D">
                      <a:lumMod val="75000"/>
                    </a:srgbClr>
                  </a:solidFill>
                  <a:effectLst/>
                  <a:uLnTx/>
                  <a:uFillTx/>
                  <a:latin typeface="メイリオ" pitchFamily="50" charset="-128"/>
                  <a:ea typeface="メイリオ" panose="020B0604030504040204" pitchFamily="50" charset="-128"/>
                  <a:cs typeface="メイリオ" pitchFamily="50" charset="-128"/>
                </a:rPr>
                <a:t>センターが</a:t>
              </a:r>
              <a:endParaRPr kumimoji="1" lang="en-US" altLang="ja-JP" sz="3000" b="0" i="0" u="none" strike="noStrike" kern="1200" cap="none" spc="0" normalizeH="0" baseline="0" noProof="0" dirty="0" smtClean="0">
                <a:ln>
                  <a:noFill/>
                </a:ln>
                <a:solidFill>
                  <a:srgbClr val="1F497D">
                    <a:lumMod val="75000"/>
                  </a:srgbClr>
                </a:solidFill>
                <a:effectLst/>
                <a:uLnTx/>
                <a:uFillTx/>
                <a:latin typeface="メイリオ" pitchFamily="50" charset="-128"/>
                <a:ea typeface="メイリオ" panose="020B0604030504040204" pitchFamily="50" charset="-128"/>
                <a:cs typeface="メイリオ" pitchFamily="50" charset="-128"/>
              </a:endParaRPr>
            </a:p>
          </p:txBody>
        </p:sp>
      </p:grpSp>
      <p:sp>
        <p:nvSpPr>
          <p:cNvPr id="74" name="角丸四角形 73"/>
          <p:cNvSpPr/>
          <p:nvPr/>
        </p:nvSpPr>
        <p:spPr>
          <a:xfrm>
            <a:off x="45384" y="3060000"/>
            <a:ext cx="6804000" cy="4765057"/>
          </a:xfrm>
          <a:prstGeom prst="roundRect">
            <a:avLst>
              <a:gd name="adj" fmla="val 1848"/>
            </a:avLst>
          </a:prstGeom>
          <a:solidFill>
            <a:srgbClr val="F6F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88" name="グループ化 87"/>
          <p:cNvGrpSpPr/>
          <p:nvPr/>
        </p:nvGrpSpPr>
        <p:grpSpPr>
          <a:xfrm>
            <a:off x="54356" y="2936776"/>
            <a:ext cx="6766462" cy="548881"/>
            <a:chOff x="54356" y="3407825"/>
            <a:chExt cx="6766462" cy="548881"/>
          </a:xfrm>
        </p:grpSpPr>
        <p:grpSp>
          <p:nvGrpSpPr>
            <p:cNvPr id="104" name="グループ化 103"/>
            <p:cNvGrpSpPr/>
            <p:nvPr/>
          </p:nvGrpSpPr>
          <p:grpSpPr>
            <a:xfrm>
              <a:off x="54356" y="3500309"/>
              <a:ext cx="6766462" cy="361633"/>
              <a:chOff x="54356" y="3057022"/>
              <a:chExt cx="6766462" cy="361633"/>
            </a:xfrm>
          </p:grpSpPr>
          <p:sp>
            <p:nvSpPr>
              <p:cNvPr id="109" name="円/楕円 108"/>
              <p:cNvSpPr/>
              <p:nvPr/>
            </p:nvSpPr>
            <p:spPr>
              <a:xfrm>
                <a:off x="54356" y="3058655"/>
                <a:ext cx="360000" cy="36000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0" name="正方形/長方形 109"/>
              <p:cNvSpPr/>
              <p:nvPr/>
            </p:nvSpPr>
            <p:spPr>
              <a:xfrm>
                <a:off x="224688" y="3057022"/>
                <a:ext cx="6371560" cy="36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1" name="正方形/長方形 110"/>
              <p:cNvSpPr/>
              <p:nvPr/>
            </p:nvSpPr>
            <p:spPr>
              <a:xfrm>
                <a:off x="6605727" y="3057022"/>
                <a:ext cx="130879" cy="36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2" name="正方形/長方形 111"/>
              <p:cNvSpPr/>
              <p:nvPr/>
            </p:nvSpPr>
            <p:spPr>
              <a:xfrm>
                <a:off x="6758035" y="3057022"/>
                <a:ext cx="62783" cy="36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105" name="テキスト ボックス 104"/>
            <p:cNvSpPr txBox="1"/>
            <p:nvPr/>
          </p:nvSpPr>
          <p:spPr>
            <a:xfrm>
              <a:off x="764704" y="3495041"/>
              <a:ext cx="42484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在職者訓練</a:t>
              </a:r>
              <a:r>
                <a:rPr kumimoji="1" lang="ja-JP" altLang="en-US" sz="14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能力開発セミナー</a:t>
              </a:r>
              <a:r>
                <a:rPr kumimoji="1" lang="ja-JP" altLang="en-US" sz="14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6" name="Picture 3" descr="C:\Users\300523\Desktop\145392_png\145392y.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1567" y="3407825"/>
              <a:ext cx="533259" cy="5332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0" name="グループ化 89"/>
          <p:cNvGrpSpPr/>
          <p:nvPr/>
        </p:nvGrpSpPr>
        <p:grpSpPr>
          <a:xfrm>
            <a:off x="5205984" y="3502449"/>
            <a:ext cx="1702720" cy="3118171"/>
            <a:chOff x="5106650" y="4006505"/>
            <a:chExt cx="1700792" cy="3118171"/>
          </a:xfrm>
        </p:grpSpPr>
        <p:pic>
          <p:nvPicPr>
            <p:cNvPr id="92" name="Picture 2" descr="\\A-file01w\公共職業訓練部\訓練支援課\05 在職者訓練係\02 提出資料（内部）\H29年度提出資料\300117　H30機構パンフレット原稿\（写真）\（関東）実習で学ぶ軸組工法の施工技術　建て方の様子（居住系）.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7983" r="4312"/>
            <a:stretch/>
          </p:blipFill>
          <p:spPr bwMode="auto">
            <a:xfrm>
              <a:off x="5219717" y="5625332"/>
              <a:ext cx="1462752" cy="1160789"/>
            </a:xfrm>
            <a:prstGeom prst="rect">
              <a:avLst/>
            </a:prstGeom>
            <a:noFill/>
            <a:extLst>
              <a:ext uri="{909E8E84-426E-40DD-AFC4-6F175D3DCCD1}">
                <a14:hiddenFill xmlns:a14="http://schemas.microsoft.com/office/drawing/2010/main">
                  <a:solidFill>
                    <a:srgbClr val="FFFFFF"/>
                  </a:solidFill>
                </a14:hiddenFill>
              </a:ext>
            </a:extLst>
          </p:spPr>
        </p:pic>
        <p:sp>
          <p:nvSpPr>
            <p:cNvPr id="96" name="テキスト ボックス 95"/>
            <p:cNvSpPr txBox="1"/>
            <p:nvPr/>
          </p:nvSpPr>
          <p:spPr>
            <a:xfrm>
              <a:off x="5168494" y="6786122"/>
              <a:ext cx="1546247"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木造軸組工法による建物</a:t>
              </a:r>
              <a:endParaRPr kumimoji="1" lang="en-US" altLang="ja-JP"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組立の実習</a:t>
              </a:r>
              <a:endParaRPr kumimoji="1" lang="en-US" altLang="ja-JP"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pic>
          <p:nvPicPr>
            <p:cNvPr id="98" name="図 97"/>
            <p:cNvPicPr/>
            <p:nvPr/>
          </p:nvPicPr>
          <p:blipFill>
            <a:blip r:embed="rId9" cstate="print">
              <a:extLst>
                <a:ext uri="{28A0092B-C50C-407E-A947-70E740481C1C}">
                  <a14:useLocalDpi xmlns:a14="http://schemas.microsoft.com/office/drawing/2010/main" val="0"/>
                </a:ext>
              </a:extLst>
            </a:blip>
            <a:stretch>
              <a:fillRect/>
            </a:stretch>
          </p:blipFill>
          <p:spPr bwMode="auto">
            <a:xfrm>
              <a:off x="5219720" y="4006505"/>
              <a:ext cx="1463541" cy="1191600"/>
            </a:xfrm>
            <a:prstGeom prst="rect">
              <a:avLst/>
            </a:prstGeom>
            <a:noFill/>
            <a:ln w="9525">
              <a:noFill/>
              <a:miter lim="800000"/>
              <a:headEnd/>
              <a:tailEnd/>
            </a:ln>
          </p:spPr>
        </p:pic>
        <p:sp>
          <p:nvSpPr>
            <p:cNvPr id="99" name="テキスト ボックス 98"/>
            <p:cNvSpPr txBox="1"/>
            <p:nvPr/>
          </p:nvSpPr>
          <p:spPr>
            <a:xfrm>
              <a:off x="5106650" y="5208461"/>
              <a:ext cx="1700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▲３次元ＣＡＤを</a:t>
              </a:r>
              <a:r>
                <a:rPr kumimoji="1" lang="ja-JP" altLang="en-US" sz="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活用した</a:t>
              </a: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機械</a:t>
              </a:r>
              <a:endParaRPr kumimoji="1" lang="en-US" altLang="ja-JP"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設計</a:t>
              </a:r>
              <a:r>
                <a:rPr kumimoji="1" lang="ja-JP" altLang="en-US" sz="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実習</a:t>
              </a:r>
              <a:endParaRPr kumimoji="1" lang="en-US" altLang="ja-JP"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grpSp>
      <p:sp>
        <p:nvSpPr>
          <p:cNvPr id="60" name="テキスト ボックス 59"/>
          <p:cNvSpPr txBox="1"/>
          <p:nvPr/>
        </p:nvSpPr>
        <p:spPr>
          <a:xfrm>
            <a:off x="101841" y="5663784"/>
            <a:ext cx="18542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２</a:t>
            </a: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訓練</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時間数　　</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endParaRPr kumimoji="1" lang="en-US" altLang="ja-JP"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12</a:t>
            </a:r>
            <a:r>
              <a:rPr kumimoji="1" lang="ja-JP" altLang="en-US" sz="12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時間～</a:t>
            </a:r>
            <a:r>
              <a:rPr kumimoji="1" lang="en-US" altLang="ja-JP" sz="12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30</a:t>
            </a:r>
            <a:r>
              <a:rPr kumimoji="1" lang="ja-JP" altLang="en-US"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時間</a:t>
            </a:r>
            <a:endParaRPr kumimoji="1" lang="ja-JP" altLang="en-US" sz="12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61" name="テキスト ボックス 60"/>
          <p:cNvSpPr txBox="1"/>
          <p:nvPr/>
        </p:nvSpPr>
        <p:spPr>
          <a:xfrm>
            <a:off x="101841" y="6014400"/>
            <a:ext cx="32952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３</a:t>
            </a:r>
            <a:r>
              <a:rPr kumimoji="1" lang="en-US" altLang="zh-TW"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zh-TW"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受</a:t>
            </a:r>
            <a:r>
              <a:rPr kumimoji="1" lang="zh-TW"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講　</a:t>
            </a:r>
            <a:r>
              <a:rPr kumimoji="1" lang="zh-TW"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料</a:t>
            </a:r>
            <a:r>
              <a:rPr kumimoji="1" lang="en-US" altLang="zh-TW"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１人あたり平均</a:t>
            </a: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endParaRPr kumimoji="1" lang="en-US" altLang="ja-JP"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7,000</a:t>
            </a:r>
            <a:r>
              <a:rPr kumimoji="1" lang="ja-JP" altLang="en-US"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円から</a:t>
            </a:r>
            <a:r>
              <a:rPr kumimoji="1" lang="en-US" altLang="ja-JP"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30,000</a:t>
            </a:r>
            <a:r>
              <a:rPr kumimoji="1" lang="ja-JP" altLang="en-US"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円程度 </a:t>
            </a:r>
            <a:endParaRPr kumimoji="1" lang="en-US" altLang="ja-JP"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en-US" altLang="ja-JP"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平均</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13,000</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円程度，訓練内容や使用機材等により変動</a:t>
            </a:r>
          </a:p>
        </p:txBody>
      </p:sp>
      <p:sp>
        <p:nvSpPr>
          <p:cNvPr id="63" name="テキスト ボックス 62"/>
          <p:cNvSpPr txBox="1"/>
          <p:nvPr/>
        </p:nvSpPr>
        <p:spPr>
          <a:xfrm>
            <a:off x="88733" y="5137079"/>
            <a:ext cx="349200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１</a:t>
            </a: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訓練実施場所</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endParaRPr kumimoji="1" lang="en-US" altLang="ja-JP"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全国のポリテクセンター、ポリテクカレッジ</a:t>
            </a:r>
            <a:endParaRPr kumimoji="1" lang="en-US" altLang="ja-JP"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の実習場 </a:t>
            </a:r>
            <a:r>
              <a:rPr kumimoji="1" lang="ja-JP" altLang="en-US" sz="105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など</a:t>
            </a:r>
            <a:endParaRPr kumimoji="1" lang="en-US" altLang="ja-JP" sz="105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86" name="テキスト ボックス 85"/>
          <p:cNvSpPr txBox="1"/>
          <p:nvPr/>
        </p:nvSpPr>
        <p:spPr>
          <a:xfrm>
            <a:off x="164257" y="7731695"/>
            <a:ext cx="1663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srgbClr val="D84016"/>
                </a:solidFill>
                <a:effectLst/>
                <a:uLnTx/>
                <a:uFillTx/>
                <a:latin typeface="Harlow Solid Italic" panose="04030604020F02020D02" pitchFamily="82" charset="0"/>
                <a:ea typeface="ＭＳ Ｐゴシック" panose="020B0600070205080204" pitchFamily="50" charset="-128"/>
                <a:cs typeface="+mn-cs"/>
              </a:rPr>
              <a:t>information</a:t>
            </a:r>
            <a:endParaRPr kumimoji="1" lang="en-US" altLang="ja-JP" sz="2400" b="0" i="0" u="none" strike="noStrike" kern="1200" cap="none" spc="0" normalizeH="0" baseline="0" noProof="0" dirty="0">
              <a:ln>
                <a:noFill/>
              </a:ln>
              <a:solidFill>
                <a:srgbClr val="D84016"/>
              </a:solidFill>
              <a:effectLst/>
              <a:uLnTx/>
              <a:uFillTx/>
              <a:latin typeface="Harlow Solid Italic" panose="04030604020F02020D02" pitchFamily="82" charset="0"/>
              <a:ea typeface="ＭＳ Ｐゴシック" panose="020B0600070205080204" pitchFamily="50" charset="-128"/>
              <a:cs typeface="+mn-cs"/>
            </a:endParaRPr>
          </a:p>
        </p:txBody>
      </p:sp>
      <p:grpSp>
        <p:nvGrpSpPr>
          <p:cNvPr id="69" name="グループ化 68"/>
          <p:cNvGrpSpPr/>
          <p:nvPr/>
        </p:nvGrpSpPr>
        <p:grpSpPr>
          <a:xfrm>
            <a:off x="252000" y="7260620"/>
            <a:ext cx="6408000" cy="564437"/>
            <a:chOff x="188638" y="6911204"/>
            <a:chExt cx="6244996" cy="600164"/>
          </a:xfrm>
        </p:grpSpPr>
        <p:sp>
          <p:nvSpPr>
            <p:cNvPr id="71" name="テキスト ボックス 70"/>
            <p:cNvSpPr txBox="1"/>
            <p:nvPr/>
          </p:nvSpPr>
          <p:spPr>
            <a:xfrm>
              <a:off x="188638" y="6921181"/>
              <a:ext cx="6244996" cy="576000"/>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72" name="テキスト ボックス 71"/>
            <p:cNvSpPr txBox="1"/>
            <p:nvPr/>
          </p:nvSpPr>
          <p:spPr>
            <a:xfrm>
              <a:off x="189721" y="6911204"/>
              <a:ext cx="6048454"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「従業員</a:t>
              </a:r>
              <a:r>
                <a:rPr kumimoji="1" lang="ja-JP" altLang="en-US" sz="11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が身に付けるべき能力に</a:t>
              </a:r>
              <a:r>
                <a:rPr kumimoji="1" lang="ja-JP" altLang="en-US" sz="11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ついての整理にも取り組みたい」</a:t>
              </a:r>
              <a:r>
                <a:rPr kumimoji="1" lang="ja-JP" altLang="en-US" sz="11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といった場合には</a:t>
              </a:r>
              <a:r>
                <a:rPr kumimoji="1" lang="en-US" altLang="ja-JP" sz="11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機構が業種ごとに整備している「職業能力の体系」モデルデータを活用し、各企業の</a:t>
              </a:r>
              <a:endParaRPr kumimoji="1" lang="en-US" altLang="ja-JP" sz="11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仕事・作業に必要な知識や技能・技術の見える化等をサポートします</a:t>
              </a:r>
              <a:r>
                <a:rPr kumimoji="1" lang="ja-JP" altLang="en-US" sz="105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endParaRPr kumimoji="1" lang="ja-JP" altLang="en-US" sz="105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grpSp>
      <p:pic>
        <p:nvPicPr>
          <p:cNvPr id="67" name="Picture 3" descr="C:\Users\300523\Desktop\145392_png\145392y.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21360" y="7265357"/>
            <a:ext cx="648000" cy="57599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5774540" y="9626750"/>
            <a:ext cx="101321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（厚生労働省</a:t>
            </a:r>
            <a:r>
              <a:rPr kumimoji="1" lang="en-US" altLang="ja-JP" sz="7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HP</a:t>
            </a:r>
            <a:r>
              <a:rPr kumimoji="1" lang="ja-JP" altLang="en-US" sz="7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へ）</a:t>
            </a:r>
            <a:endPar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テキスト ボックス 63"/>
          <p:cNvSpPr txBox="1">
            <a:spLocks/>
          </p:cNvSpPr>
          <p:nvPr/>
        </p:nvSpPr>
        <p:spPr>
          <a:xfrm>
            <a:off x="3560349" y="6767884"/>
            <a:ext cx="2880000" cy="438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1" i="0" u="none" strike="noStrike" kern="1200" cap="none" spc="0" normalizeH="0" baseline="0" noProof="0" dirty="0" smtClean="0">
                <a:ln>
                  <a:noFill/>
                </a:ln>
                <a:solidFill>
                  <a:srgbClr val="F75615"/>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「ハロートレーニング－急がば学べ－」とは、新たなスキルアップにチャレンジするすべてのみなさんをサポートする公的職業訓練の愛称とキャッチフレーズです。</a:t>
            </a:r>
            <a:endParaRPr kumimoji="1" lang="ja-JP" altLang="en-US" sz="750" b="1" i="0" u="none" strike="noStrike" kern="1200" cap="none" spc="0" normalizeH="0" baseline="0" noProof="0" dirty="0">
              <a:ln>
                <a:noFill/>
              </a:ln>
              <a:solidFill>
                <a:srgbClr val="F75615"/>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5" name="Picture 2" descr="D:\ポリテクセンター兵庫マニュアル集\【広報】リーフレット・メルマガ（原稿・スケジュール他）\【ロゴマーク】ハロートレーニングロゴマーク\【ハロートレーニング・ロゴ　ハロトレくん】ハロートレーニング　ロゴマークのデータ\（1）ロゴマーク\ロゴマーク.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87497" y="6662428"/>
            <a:ext cx="697763" cy="697763"/>
          </a:xfrm>
          <a:prstGeom prst="rect">
            <a:avLst/>
          </a:prstGeom>
          <a:noFill/>
          <a:extLst>
            <a:ext uri="{909E8E84-426E-40DD-AFC4-6F175D3DCCD1}">
              <a14:hiddenFill xmlns:a14="http://schemas.microsoft.com/office/drawing/2010/main">
                <a:solidFill>
                  <a:srgbClr val="FFFFFF"/>
                </a:solidFill>
              </a14:hiddenFill>
            </a:ext>
          </a:extLst>
        </p:spPr>
      </p:pic>
      <p:sp>
        <p:nvSpPr>
          <p:cNvPr id="70" name="テキスト ボックス 69"/>
          <p:cNvSpPr txBox="1"/>
          <p:nvPr/>
        </p:nvSpPr>
        <p:spPr>
          <a:xfrm>
            <a:off x="111567" y="6469085"/>
            <a:ext cx="3743914" cy="861774"/>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４</a:t>
            </a: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主</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な訓練分野　</a:t>
            </a:r>
            <a:endPar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en-US" altLang="ja-JP" sz="105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5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機械系</a:t>
            </a:r>
            <a:r>
              <a:rPr kumimoji="1" lang="en-US" altLang="ja-JP" sz="105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機械設計</a:t>
            </a:r>
            <a:r>
              <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加工、溶接加工　など</a:t>
            </a:r>
            <a:endParaRPr kumimoji="1" lang="en-US" altLang="ja-JP"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05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5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電気・電子系</a:t>
            </a:r>
            <a:r>
              <a:rPr kumimoji="1" lang="en-US" altLang="ja-JP" sz="105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電気設備保全、 電子</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回路設計　など</a:t>
            </a:r>
            <a:endParaRPr kumimoji="1" lang="en-US" altLang="ja-JP"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05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5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居住</a:t>
            </a:r>
            <a:r>
              <a:rPr kumimoji="1" lang="ja-JP" altLang="en-US" sz="105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系</a:t>
            </a:r>
            <a:r>
              <a:rPr kumimoji="1" lang="en-US" altLang="ja-JP" sz="105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建築設計</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製図 、建築施工、建築設備工事　など</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73" name="テキスト ボックス 72"/>
          <p:cNvSpPr txBox="1"/>
          <p:nvPr/>
        </p:nvSpPr>
        <p:spPr>
          <a:xfrm>
            <a:off x="116631" y="3427468"/>
            <a:ext cx="3528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設計・開発、加工・組立、工事・施工、設備保全</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など“ものづくり分野</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における、「</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技能・技術の向上</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」や「</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新たな製品づくり」と</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いった生産現場の課題</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を解決</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するための実習を中心とした職業</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訓練です</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DX</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（デジタルトランスフォーメーション）につながるデジタル技術に対応した訓練や</a:t>
            </a:r>
            <a:r>
              <a:rPr kumimoji="1" lang="en-US" altLang="ja-JP"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GX</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（グリーントランスフォーメーション）につながる環境・エネルギー分野に関連する技術に対応した訓練も実施しています。地域のニーズを</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踏まえた訓練コースを設定するとともに、個別</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企業等のオーダーに応じた訓練</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コースにも</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対応</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し、機構の職業訓練指導員等が訓練を実施</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し</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ます。</a:t>
            </a:r>
            <a:endParaRPr kumimoji="1" lang="en-US" altLang="ja-JP"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pic>
        <p:nvPicPr>
          <p:cNvPr id="77" name="図 76"/>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3687069" y="3510003"/>
            <a:ext cx="1440160" cy="1191461"/>
          </a:xfrm>
          <a:prstGeom prst="rect">
            <a:avLst/>
          </a:prstGeom>
          <a:ln w="12700">
            <a:noFill/>
          </a:ln>
        </p:spPr>
      </p:pic>
      <p:pic>
        <p:nvPicPr>
          <p:cNvPr id="78" name="図 7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83020" y="5121276"/>
            <a:ext cx="1465200" cy="1152524"/>
          </a:xfrm>
          <a:prstGeom prst="rect">
            <a:avLst/>
          </a:prstGeom>
          <a:ln w="12700">
            <a:noFill/>
          </a:ln>
        </p:spPr>
      </p:pic>
      <p:sp>
        <p:nvSpPr>
          <p:cNvPr id="79" name="テキスト ボックス 78"/>
          <p:cNvSpPr txBox="1"/>
          <p:nvPr/>
        </p:nvSpPr>
        <p:spPr>
          <a:xfrm>
            <a:off x="3606756" y="4700717"/>
            <a:ext cx="170272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難削材の切削加工実習</a:t>
            </a:r>
            <a:endParaRPr kumimoji="1" lang="en-US" altLang="ja-JP"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80" name="テキスト ボックス 79"/>
          <p:cNvSpPr txBox="1"/>
          <p:nvPr/>
        </p:nvSpPr>
        <p:spPr>
          <a:xfrm>
            <a:off x="3611800" y="6290700"/>
            <a:ext cx="16831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▲小型ロボットアームの</a:t>
            </a: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制御</a:t>
            </a:r>
            <a:endParaRPr kumimoji="1" lang="en-US" altLang="ja-JP"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実習</a:t>
            </a:r>
            <a:endParaRPr kumimoji="1" lang="en-US" altLang="ja-JP"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pic>
        <p:nvPicPr>
          <p:cNvPr id="3" name="図 2"/>
          <p:cNvPicPr>
            <a:picLocks noChangeAspect="1"/>
          </p:cNvPicPr>
          <p:nvPr/>
        </p:nvPicPr>
        <p:blipFill>
          <a:blip r:embed="rId15"/>
          <a:stretch>
            <a:fillRect/>
          </a:stretch>
        </p:blipFill>
        <p:spPr>
          <a:xfrm>
            <a:off x="5884305" y="8850922"/>
            <a:ext cx="756000" cy="756000"/>
          </a:xfrm>
          <a:prstGeom prst="rect">
            <a:avLst/>
          </a:prstGeom>
        </p:spPr>
      </p:pic>
    </p:spTree>
    <p:extLst>
      <p:ext uri="{BB962C8B-B14F-4D97-AF65-F5344CB8AC3E}">
        <p14:creationId xmlns:p14="http://schemas.microsoft.com/office/powerpoint/2010/main" val="33811360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角丸四角形 81"/>
          <p:cNvSpPr/>
          <p:nvPr/>
        </p:nvSpPr>
        <p:spPr>
          <a:xfrm>
            <a:off x="33438" y="0"/>
            <a:ext cx="6834779" cy="7848000"/>
          </a:xfrm>
          <a:prstGeom prst="roundRect">
            <a:avLst>
              <a:gd name="adj" fmla="val 1848"/>
            </a:avLst>
          </a:prstGeom>
          <a:solidFill>
            <a:srgbClr val="F6F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2" name="正方形/長方形 71"/>
          <p:cNvSpPr/>
          <p:nvPr/>
        </p:nvSpPr>
        <p:spPr>
          <a:xfrm>
            <a:off x="33438" y="7920000"/>
            <a:ext cx="6804000" cy="45719"/>
          </a:xfrm>
          <a:prstGeom prst="rect">
            <a:avLst/>
          </a:prstGeom>
          <a:pattFill prst="wdUpDiag">
            <a:fgClr>
              <a:srgbClr val="CA3B1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5" name="グループ化 4"/>
          <p:cNvGrpSpPr/>
          <p:nvPr/>
        </p:nvGrpSpPr>
        <p:grpSpPr bwMode="ltGray">
          <a:xfrm>
            <a:off x="54356" y="72000"/>
            <a:ext cx="6766462" cy="461665"/>
            <a:chOff x="54356" y="72000"/>
            <a:chExt cx="6766462" cy="461665"/>
          </a:xfrm>
        </p:grpSpPr>
        <p:grpSp>
          <p:nvGrpSpPr>
            <p:cNvPr id="97" name="グループ化 96"/>
            <p:cNvGrpSpPr/>
            <p:nvPr/>
          </p:nvGrpSpPr>
          <p:grpSpPr bwMode="ltGray">
            <a:xfrm>
              <a:off x="54356" y="87346"/>
              <a:ext cx="6766462" cy="361633"/>
              <a:chOff x="54356" y="3057022"/>
              <a:chExt cx="6766462" cy="361633"/>
            </a:xfrm>
          </p:grpSpPr>
          <p:sp>
            <p:nvSpPr>
              <p:cNvPr id="100" name="円/楕円 99"/>
              <p:cNvSpPr/>
              <p:nvPr/>
            </p:nvSpPr>
            <p:spPr bwMode="ltGray">
              <a:xfrm>
                <a:off x="54356" y="3058655"/>
                <a:ext cx="360000" cy="36000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1" name="正方形/長方形 100"/>
              <p:cNvSpPr/>
              <p:nvPr/>
            </p:nvSpPr>
            <p:spPr bwMode="ltGray">
              <a:xfrm>
                <a:off x="224688" y="3057525"/>
                <a:ext cx="6371560" cy="36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2" name="正方形/長方形 101"/>
              <p:cNvSpPr/>
              <p:nvPr/>
            </p:nvSpPr>
            <p:spPr bwMode="ltGray">
              <a:xfrm>
                <a:off x="6605727" y="3058655"/>
                <a:ext cx="130879" cy="36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3" name="正方形/長方形 102"/>
              <p:cNvSpPr/>
              <p:nvPr/>
            </p:nvSpPr>
            <p:spPr bwMode="ltGray">
              <a:xfrm>
                <a:off x="6758035" y="3057022"/>
                <a:ext cx="62783" cy="36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98" name="テキスト ボックス 97"/>
            <p:cNvSpPr txBox="1"/>
            <p:nvPr/>
          </p:nvSpPr>
          <p:spPr bwMode="ltGray">
            <a:xfrm>
              <a:off x="650528" y="72000"/>
              <a:ext cx="3066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生産性向上支援訓練</a:t>
              </a:r>
              <a:endPar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9" name="図 98"/>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ltGray">
            <a:xfrm>
              <a:off x="233749" y="112010"/>
              <a:ext cx="314931" cy="314931"/>
            </a:xfrm>
            <a:prstGeom prst="rect">
              <a:avLst/>
            </a:prstGeom>
          </p:spPr>
        </p:pic>
      </p:grpSp>
      <p:sp>
        <p:nvSpPr>
          <p:cNvPr id="95" name="テキスト ボックス 94"/>
          <p:cNvSpPr txBox="1"/>
          <p:nvPr/>
        </p:nvSpPr>
        <p:spPr>
          <a:xfrm>
            <a:off x="117376" y="504000"/>
            <a:ext cx="66960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生産管理</a:t>
            </a:r>
            <a:r>
              <a:rPr kumimoji="1" lang="en-US" altLang="ja-JP"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1000" b="0" i="0" u="none" strike="noStrike" kern="1200" cap="none" spc="0" normalizeH="0" baseline="0" noProof="0" dirty="0" err="1" smtClean="0">
                <a:ln>
                  <a:noFill/>
                </a:ln>
                <a:solidFill>
                  <a:prstClr val="black"/>
                </a:solidFill>
                <a:effectLst/>
                <a:uLnTx/>
                <a:uFillTx/>
                <a:latin typeface="メイリオ" pitchFamily="50" charset="-128"/>
                <a:ea typeface="メイリオ" pitchFamily="50" charset="-128"/>
                <a:cs typeface="メイリオ" pitchFamily="50" charset="-128"/>
              </a:rPr>
              <a:t>IoT</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・クラウド活用</a:t>
            </a:r>
            <a:r>
              <a:rPr kumimoji="1" lang="en-US" altLang="ja-JP"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組織マネジメント</a:t>
            </a: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マーケティング、データ活用など、あらゆる</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産業分野</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の生産性</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向上</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に効果的なカリキュラム</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により</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70</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歳までの就業機会の確保に向けた中高年齢層の従業員の育成や、ＤＸ（デジタルトランスフォーメーション）の推進に資する人材の育成を支援するなど、中小企業等が生産性を向上させるために必要</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な</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知識・スキルを</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習得</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するための訓練</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です</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endParaRPr kumimoji="1" lang="en-US" altLang="ja-JP"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個別企業の課題に合わせて</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カリキュラムをカスタマイズす</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る</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訓練コースや、地域のニーズ</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を踏まえた訓練コース</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を設定し、専門的知見</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を有する民間</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機関等に委託して実施します。</a:t>
            </a:r>
            <a:endPar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78" name="テキスト ボックス 77"/>
          <p:cNvSpPr txBox="1"/>
          <p:nvPr/>
        </p:nvSpPr>
        <p:spPr>
          <a:xfrm>
            <a:off x="2245043" y="1520432"/>
            <a:ext cx="23807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２</a:t>
            </a: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訓練</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時間数　　</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endParaRPr kumimoji="1" lang="en-US" altLang="ja-JP"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en-US" altLang="ja-JP" sz="10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6</a:t>
            </a:r>
            <a:r>
              <a:rPr kumimoji="1" lang="ja-JP" altLang="en-US"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時間～</a:t>
            </a:r>
            <a:r>
              <a:rPr kumimoji="1" lang="en-US" altLang="ja-JP"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30</a:t>
            </a:r>
            <a:r>
              <a:rPr kumimoji="1" lang="ja-JP" altLang="en-US"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時間</a:t>
            </a:r>
            <a:endParaRPr kumimoji="1" lang="en-US" altLang="ja-JP"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IT</a:t>
            </a:r>
            <a:r>
              <a:rPr kumimoji="1" lang="ja-JP" altLang="en-US" sz="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業務改善」は</a:t>
            </a: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4</a:t>
            </a: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時間～</a:t>
            </a:r>
            <a:r>
              <a:rPr kumimoji="1" lang="en-US" altLang="ja-JP"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30</a:t>
            </a: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時間）</a:t>
            </a:r>
            <a:endParaRPr kumimoji="1" lang="en-US" altLang="ja-JP" sz="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79" name="テキスト ボックス 78"/>
          <p:cNvSpPr txBox="1"/>
          <p:nvPr/>
        </p:nvSpPr>
        <p:spPr>
          <a:xfrm>
            <a:off x="4399516" y="1516552"/>
            <a:ext cx="23973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３</a:t>
            </a: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zh-TW"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受講料</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（１人あたり・税込）</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endParaRPr kumimoji="1" lang="en-US" altLang="ja-JP"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2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３</a:t>
            </a:r>
            <a:r>
              <a:rPr kumimoji="1" lang="en-US" altLang="ja-JP"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３</a:t>
            </a:r>
            <a:r>
              <a:rPr kumimoji="1" lang="en-US" altLang="ja-JP"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00</a:t>
            </a:r>
            <a:r>
              <a:rPr kumimoji="1" lang="ja-JP" altLang="en-US"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円～</a:t>
            </a:r>
            <a:r>
              <a:rPr kumimoji="1" lang="en-US" altLang="ja-JP"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6,600</a:t>
            </a:r>
            <a:r>
              <a:rPr kumimoji="1" lang="ja-JP" altLang="en-US"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円</a:t>
            </a:r>
            <a:endParaRPr kumimoji="1" lang="en-US" altLang="ja-JP" sz="12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IT</a:t>
            </a: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業務改善」は、</a:t>
            </a:r>
            <a:r>
              <a:rPr kumimoji="1" lang="en-US" altLang="ja-JP"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2,200</a:t>
            </a: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円～</a:t>
            </a:r>
            <a:r>
              <a:rPr kumimoji="1" lang="en-US" altLang="ja-JP"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4,400</a:t>
            </a:r>
            <a:r>
              <a:rPr kumimoji="1" lang="ja-JP" altLang="en-US" sz="8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円）</a:t>
            </a:r>
            <a:endParaRPr kumimoji="1" lang="en-US" altLang="ja-JP" sz="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87" name="テキスト ボックス 86"/>
          <p:cNvSpPr txBox="1"/>
          <p:nvPr/>
        </p:nvSpPr>
        <p:spPr>
          <a:xfrm>
            <a:off x="136842" y="1528709"/>
            <a:ext cx="21602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１</a:t>
            </a: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訓練実施場所</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endParaRPr kumimoji="1" lang="en-US" altLang="ja-JP"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企業の自社会議室 </a:t>
            </a:r>
            <a:r>
              <a:rPr kumimoji="1" lang="ja-JP" altLang="en-US" sz="105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など</a:t>
            </a:r>
            <a:endParaRPr kumimoji="1" lang="ja-JP" altLang="en-US" sz="105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76" name="テキスト ボックス 75"/>
          <p:cNvSpPr txBox="1"/>
          <p:nvPr/>
        </p:nvSpPr>
        <p:spPr>
          <a:xfrm>
            <a:off x="129467" y="1998755"/>
            <a:ext cx="3407770" cy="378716"/>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４</a:t>
            </a:r>
            <a:r>
              <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主</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な訓練</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分野・コース</a:t>
            </a:r>
            <a:endPar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117" name="角丸四角形 116"/>
          <p:cNvSpPr/>
          <p:nvPr/>
        </p:nvSpPr>
        <p:spPr>
          <a:xfrm>
            <a:off x="124350" y="4107890"/>
            <a:ext cx="3094983" cy="648000"/>
          </a:xfrm>
          <a:prstGeom prst="roundRect">
            <a:avLst>
              <a:gd name="adj" fmla="val 1134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120" name="テキスト ボックス 119"/>
          <p:cNvSpPr txBox="1"/>
          <p:nvPr/>
        </p:nvSpPr>
        <p:spPr>
          <a:xfrm>
            <a:off x="150261" y="4179826"/>
            <a:ext cx="30385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・現場の課題を発見し、改善する方法を学びたい。</a:t>
            </a:r>
            <a:endParaRPr kumimoji="1" lang="en-US" altLang="ja-JP" sz="10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・ＲＰＡを活用して業務を自動化したい。</a:t>
            </a:r>
            <a:endParaRPr kumimoji="1" lang="en-US" altLang="ja-JP" sz="10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・テレワークを導入し業務を効率化したい。</a:t>
            </a:r>
            <a:endParaRPr kumimoji="1" lang="ja-JP" altLang="en-US" sz="1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角丸四角形 120"/>
          <p:cNvSpPr/>
          <p:nvPr/>
        </p:nvSpPr>
        <p:spPr>
          <a:xfrm>
            <a:off x="123820" y="4838403"/>
            <a:ext cx="3091307" cy="648000"/>
          </a:xfrm>
          <a:prstGeom prst="roundRect">
            <a:avLst>
              <a:gd name="adj" fmla="val 1043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122" name="テキスト ボックス 121"/>
          <p:cNvSpPr txBox="1"/>
          <p:nvPr/>
        </p:nvSpPr>
        <p:spPr>
          <a:xfrm>
            <a:off x="146055" y="4910411"/>
            <a:ext cx="30385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・従業員の仕事の効率化を促進したい。</a:t>
            </a:r>
            <a:endParaRPr kumimoji="1" lang="en-US" altLang="ja-JP"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・リスクを低減させる方法を学びたい。</a:t>
            </a:r>
            <a:endParaRPr kumimoji="1" lang="en-US" altLang="ja-JP"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・ベテラン従業員の技術を後輩に継承させたい。</a:t>
            </a:r>
            <a:endParaRPr kumimoji="1" lang="ja-JP" altLang="en-US"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角丸四角形 124"/>
          <p:cNvSpPr/>
          <p:nvPr/>
        </p:nvSpPr>
        <p:spPr>
          <a:xfrm>
            <a:off x="121669" y="5568916"/>
            <a:ext cx="3091307" cy="648000"/>
          </a:xfrm>
          <a:prstGeom prst="roundRect">
            <a:avLst>
              <a:gd name="adj" fmla="val 11342"/>
            </a:avLst>
          </a:prstGeom>
          <a:solidFill>
            <a:srgbClr val="D7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127" name="テキスト ボックス 126"/>
          <p:cNvSpPr txBox="1"/>
          <p:nvPr/>
        </p:nvSpPr>
        <p:spPr>
          <a:xfrm>
            <a:off x="147820" y="5621002"/>
            <a:ext cx="3038580" cy="6164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・顧客満足度の向上を図りたい。</a:t>
            </a:r>
            <a:endParaRPr kumimoji="1" lang="en-US" altLang="ja-JP"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・消費者の動向を営業に活用したい。</a:t>
            </a:r>
            <a:endParaRPr kumimoji="1" lang="en-US" altLang="ja-JP"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インターネット</a:t>
            </a:r>
            <a:r>
              <a:rPr kumimoji="1" lang="ja-JP" altLang="en-US"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を活用して販売促進を図りたい。</a:t>
            </a:r>
            <a:endParaRPr kumimoji="1" lang="ja-JP" altLang="en-US"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右矢印 132"/>
          <p:cNvSpPr/>
          <p:nvPr/>
        </p:nvSpPr>
        <p:spPr>
          <a:xfrm>
            <a:off x="3400928" y="4427671"/>
            <a:ext cx="342631" cy="2117463"/>
          </a:xfrm>
          <a:prstGeom prst="rightArrow">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1" name="正方形/長方形 150"/>
          <p:cNvSpPr/>
          <p:nvPr/>
        </p:nvSpPr>
        <p:spPr>
          <a:xfrm>
            <a:off x="3785806" y="4122089"/>
            <a:ext cx="2835108" cy="550240"/>
          </a:xfrm>
          <a:prstGeom prst="rect">
            <a:avLst/>
          </a:pr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000" tIns="72000" rIns="144000" bIns="72000" numCol="1" spcCol="1270" anchor="ctr" anchorCtr="0">
            <a:noAutofit/>
          </a:bodyPr>
          <a:lstStyle/>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en-US" altLang="ja-JP" sz="1050" b="1"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a:t>
            </a:r>
            <a:r>
              <a:rPr kumimoji="1" lang="ja-JP" altLang="en-US" sz="1050" b="1"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生産・業務プロセスの改善</a:t>
            </a:r>
            <a:r>
              <a:rPr kumimoji="1" lang="en-US" altLang="ja-JP" sz="1050" b="1"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a:t>
            </a:r>
          </a:p>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ja-JP" altLang="en-US"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・生産現場の問題解決　</a:t>
            </a:r>
            <a:endParaRPr kumimoji="1" lang="en-US" altLang="ja-JP"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endParaRPr>
          </a:p>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ja-JP" altLang="en-US"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ＲＰＡ活用</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・テレワークを活用した業務効率化　など</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152" name="正方形/長方形 151"/>
          <p:cNvSpPr/>
          <p:nvPr/>
        </p:nvSpPr>
        <p:spPr>
          <a:xfrm>
            <a:off x="3785806" y="4896681"/>
            <a:ext cx="2936535" cy="550240"/>
          </a:xfrm>
          <a:prstGeom prst="rect">
            <a:avLst/>
          </a:pr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000" tIns="72000" rIns="144000" bIns="72000" numCol="1" spcCol="1270" anchor="ctr" anchorCtr="0">
            <a:noAutofit/>
          </a:bodyPr>
          <a:lstStyle/>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en-US" altLang="ja-JP" sz="1050" b="1"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a:t>
            </a:r>
            <a:r>
              <a:rPr kumimoji="1" lang="ja-JP" altLang="en-US" sz="1050" b="1" i="0" u="none" strike="noStrike" kern="1200" cap="none" spc="0" normalizeH="0" baseline="0" noProof="0" dirty="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横断的</a:t>
            </a:r>
            <a:r>
              <a:rPr kumimoji="1" lang="ja-JP" altLang="en-US" sz="1050" b="1"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課題</a:t>
            </a:r>
            <a:r>
              <a:rPr kumimoji="1" lang="en-US" altLang="ja-JP" sz="1050" b="1"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a:t>
            </a:r>
          </a:p>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ja-JP" altLang="en-US"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・組織力強化のための管理</a:t>
            </a:r>
            <a:endParaRPr kumimoji="1" lang="en-US" altLang="ja-JP"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endParaRPr>
          </a:p>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ja-JP" altLang="en-US"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・後輩指導力の</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向上</a:t>
            </a:r>
            <a:r>
              <a:rPr kumimoji="1" lang="ja-JP" altLang="en-US"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と中堅・ベテラン従業員の役割</a:t>
            </a:r>
            <a:endParaRPr kumimoji="1" lang="en-US" altLang="ja-JP"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endParaRPr>
          </a:p>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ja-JP" altLang="en-US"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a:t>
            </a:r>
            <a:r>
              <a:rPr kumimoji="1" lang="ja-JP" altLang="en-US" sz="900" b="0" i="0" u="none" strike="noStrike" kern="1200" cap="none" spc="0" normalizeH="0" baseline="0" noProof="0" dirty="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効果的な</a:t>
            </a:r>
            <a:r>
              <a:rPr kumimoji="1" lang="en-US" altLang="ja-JP" sz="900" b="0" i="0" u="none" strike="noStrike" kern="1200" cap="none" spc="0" normalizeH="0" baseline="0" noProof="0" dirty="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OJT</a:t>
            </a:r>
            <a:r>
              <a:rPr kumimoji="1" lang="ja-JP" altLang="en-US" sz="900" b="0" i="0" u="none" strike="noStrike" kern="1200" cap="none" spc="0" normalizeH="0" baseline="0" noProof="0" dirty="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を実施するための</a:t>
            </a:r>
            <a:r>
              <a:rPr kumimoji="1" lang="ja-JP" altLang="en-US"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指導法　など</a:t>
            </a:r>
            <a:endParaRPr kumimoji="1" lang="en-US" altLang="ja-JP"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endParaRPr>
          </a:p>
        </p:txBody>
      </p:sp>
      <p:sp>
        <p:nvSpPr>
          <p:cNvPr id="153" name="正方形/長方形 152"/>
          <p:cNvSpPr/>
          <p:nvPr/>
        </p:nvSpPr>
        <p:spPr>
          <a:xfrm>
            <a:off x="3812129" y="5565075"/>
            <a:ext cx="2793598" cy="691202"/>
          </a:xfrm>
          <a:prstGeom prst="rect">
            <a:avLst/>
          </a:pr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000" tIns="72000" rIns="144000" bIns="72000" numCol="1" spcCol="1270" anchor="ctr" anchorCtr="0">
            <a:noAutofit/>
          </a:bodyPr>
          <a:lstStyle/>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en-US" altLang="ja-JP" sz="1050" b="1"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a:t>
            </a:r>
            <a:r>
              <a:rPr kumimoji="1" lang="ja-JP" altLang="en-US" sz="1050" b="1" i="0" u="none" strike="noStrike" kern="1200" cap="none" spc="0" normalizeH="0" baseline="0" noProof="0" dirty="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売上げ増加</a:t>
            </a:r>
            <a:r>
              <a:rPr kumimoji="1" lang="en-US" altLang="ja-JP" sz="1050" b="1"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a:t>
            </a:r>
            <a:endParaRPr kumimoji="1" lang="en-US" altLang="ja-JP" sz="105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endParaRPr>
          </a:p>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ja-JP" altLang="en-US"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・マーケティング志向の営業活動の分析と改善</a:t>
            </a:r>
            <a:endParaRPr kumimoji="1" lang="en-US" altLang="ja-JP"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endParaRPr>
          </a:p>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ja-JP" altLang="en-US"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・提案型営業実践</a:t>
            </a:r>
            <a:endParaRPr kumimoji="1" lang="en-US" altLang="ja-JP"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endParaRPr>
          </a:p>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ja-JP" altLang="en-US" sz="900" b="0"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・オンライン営業技術　など</a:t>
            </a:r>
            <a:endParaRPr kumimoji="1" lang="ja-JP" altLang="en-US" sz="900" b="0" i="0" u="none" strike="noStrike" kern="1200" cap="none" spc="0" normalizeH="0" baseline="0" noProof="0" dirty="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endParaRPr>
          </a:p>
        </p:txBody>
      </p:sp>
      <p:cxnSp>
        <p:nvCxnSpPr>
          <p:cNvPr id="155" name="直線コネクタ 154"/>
          <p:cNvCxnSpPr/>
          <p:nvPr/>
        </p:nvCxnSpPr>
        <p:spPr>
          <a:xfrm>
            <a:off x="3925888" y="4768127"/>
            <a:ext cx="262814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a:off x="3933045" y="6293646"/>
            <a:ext cx="262814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8" name="直線コネクタ 157"/>
          <p:cNvCxnSpPr/>
          <p:nvPr/>
        </p:nvCxnSpPr>
        <p:spPr>
          <a:xfrm>
            <a:off x="3951261" y="5522999"/>
            <a:ext cx="262814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a:off x="3813983" y="6401988"/>
            <a:ext cx="2922623" cy="550242"/>
          </a:xfrm>
          <a:prstGeom prst="rect">
            <a:avLst/>
          </a:pr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000" tIns="72000" rIns="144000" bIns="72000" numCol="1" spcCol="1270" anchor="ctr" anchorCtr="0">
            <a:noAutofit/>
          </a:bodyPr>
          <a:lstStyle/>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en-US" altLang="ja-JP" sz="1050" b="1" i="0" u="none" strike="noStrike" kern="1200" cap="none" spc="0" normalizeH="0" baseline="0" noProof="0" dirty="0" smtClean="0">
                <a:ln>
                  <a:noFill/>
                </a:ln>
                <a:solidFill>
                  <a:prstClr val="black">
                    <a:lumMod val="85000"/>
                    <a:lumOff val="15000"/>
                  </a:prstClr>
                </a:solidFill>
                <a:effectLst/>
                <a:uLnTx/>
                <a:uFillTx/>
                <a:latin typeface="メイリオ" pitchFamily="50" charset="-128"/>
                <a:ea typeface="メイリオ" pitchFamily="50" charset="-128"/>
                <a:cs typeface="メイリオ" pitchFamily="50" charset="-128"/>
              </a:rPr>
              <a:t>【</a:t>
            </a:r>
            <a:r>
              <a:rPr kumimoji="1" lang="ja-JP" altLang="en-US" sz="105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ＩＴ業務改善</a:t>
            </a:r>
            <a:r>
              <a:rPr kumimoji="1" lang="en-US" altLang="ja-JP" sz="105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endParaRPr kumimoji="1" lang="en-US" altLang="ja-JP" sz="1050" b="0" i="0" u="none" strike="noStrike" kern="1200" cap="none" spc="0" normalizeH="0" baseline="0" noProof="0" dirty="0" smtClean="0">
              <a:ln>
                <a:noFill/>
              </a:ln>
              <a:solidFill>
                <a:srgbClr val="FF0000"/>
              </a:solidFill>
              <a:effectLst/>
              <a:uLnTx/>
              <a:uFillTx/>
              <a:latin typeface="メイリオ" pitchFamily="50" charset="-128"/>
              <a:ea typeface="メイリオ" pitchFamily="50" charset="-128"/>
              <a:cs typeface="メイリオ" pitchFamily="50" charset="-128"/>
            </a:endParaRPr>
          </a:p>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・表計算ソフトのマクロに</a:t>
            </a: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よる定型業務の</a:t>
            </a: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自動化</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・集客につなげるホームページ作成</a:t>
            </a:r>
            <a:endParaRPr kumimoji="1" lang="en-US" altLang="ja-JP"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1" indent="0" algn="l" defTabSz="914400" rtl="0" eaLnBrk="1" fontAlgn="auto" latinLnBrk="0" hangingPunct="1">
              <a:lnSpc>
                <a:spcPct val="100000"/>
              </a:lnSpc>
              <a:spcBef>
                <a:spcPct val="0"/>
              </a:spcBef>
              <a:spcAft>
                <a:spcPct val="1500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・テレワークに対応したセキュリティ対策　など</a:t>
            </a:r>
            <a:endPar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cxnSp>
        <p:nvCxnSpPr>
          <p:cNvPr id="62" name="直線コネクタ 61"/>
          <p:cNvCxnSpPr/>
          <p:nvPr/>
        </p:nvCxnSpPr>
        <p:spPr>
          <a:xfrm>
            <a:off x="3933045" y="7041232"/>
            <a:ext cx="262814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3" name="角丸四角形 62"/>
          <p:cNvSpPr/>
          <p:nvPr/>
        </p:nvSpPr>
        <p:spPr>
          <a:xfrm>
            <a:off x="123820" y="6314173"/>
            <a:ext cx="3091307" cy="648000"/>
          </a:xfrm>
          <a:prstGeom prst="roundRect">
            <a:avLst>
              <a:gd name="adj" fmla="val 11342"/>
            </a:avLst>
          </a:prstGeom>
          <a:solidFill>
            <a:srgbClr val="E3E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64" name="テキスト ボックス 63"/>
          <p:cNvSpPr txBox="1"/>
          <p:nvPr/>
        </p:nvSpPr>
        <p:spPr>
          <a:xfrm>
            <a:off x="136842" y="6366378"/>
            <a:ext cx="30385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・データ集計の</a:t>
            </a:r>
            <a:r>
              <a:rPr kumimoji="1" lang="ja-JP" altLang="en-US"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作業を効率化したい。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・マクロを使って定型業務を自動化したい。</a:t>
            </a:r>
            <a:endParaRPr kumimoji="1" lang="ja-JP" altLang="en-US"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・集客につながる</a:t>
            </a:r>
            <a:r>
              <a:rPr kumimoji="1" lang="en-US" altLang="ja-JP"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HP</a:t>
            </a:r>
            <a:r>
              <a:rPr kumimoji="1" lang="ja-JP" altLang="en-US"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a:t>
            </a:r>
            <a:r>
              <a:rPr kumimoji="1" lang="ja-JP" altLang="en-US" sz="10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作成</a:t>
            </a:r>
            <a:r>
              <a:rPr kumimoji="1" lang="ja-JP" altLang="en-US" sz="1000" b="1" i="0" u="none" strike="noStrike" kern="1200" cap="none" spc="0" normalizeH="0" baseline="0" noProof="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したい。</a:t>
            </a:r>
            <a:endParaRPr kumimoji="1" lang="ja-JP" altLang="en-US"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角丸四角形 67"/>
          <p:cNvSpPr/>
          <p:nvPr/>
        </p:nvSpPr>
        <p:spPr>
          <a:xfrm>
            <a:off x="467714" y="7221320"/>
            <a:ext cx="5852362" cy="612000"/>
          </a:xfrm>
          <a:prstGeom prst="roundRect">
            <a:avLst>
              <a:gd name="adj" fmla="val 1043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67" name="テキスト ボックス 66"/>
          <p:cNvSpPr txBox="1"/>
          <p:nvPr/>
        </p:nvSpPr>
        <p:spPr>
          <a:xfrm>
            <a:off x="502102" y="7263933"/>
            <a:ext cx="6206328"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「まずは試しに１～２名の従業員に訓練を受けさせたい」といった場合には</a:t>
            </a:r>
            <a:r>
              <a:rPr kumimoji="1" lang="en-US" altLang="ja-JP" sz="1100" b="1"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　広く受講者を募集して実施する公開型の訓練も実施しています。他社の従業員と一緒にグループ</a:t>
            </a:r>
            <a:endPar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ワーク</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など</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を行うことで、自社の強みや課題の気づきにつながります。</a:t>
            </a:r>
            <a:endPar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grpSp>
        <p:nvGrpSpPr>
          <p:cNvPr id="2" name="グループ化 1"/>
          <p:cNvGrpSpPr/>
          <p:nvPr/>
        </p:nvGrpSpPr>
        <p:grpSpPr>
          <a:xfrm>
            <a:off x="104752" y="2281360"/>
            <a:ext cx="6661317" cy="1683676"/>
            <a:chOff x="86784" y="2072892"/>
            <a:chExt cx="6661317" cy="1683676"/>
          </a:xfrm>
        </p:grpSpPr>
        <p:sp>
          <p:nvSpPr>
            <p:cNvPr id="81" name="円/楕円 15"/>
            <p:cNvSpPr>
              <a:spLocks noChangeAspect="1"/>
            </p:cNvSpPr>
            <p:nvPr/>
          </p:nvSpPr>
          <p:spPr>
            <a:xfrm>
              <a:off x="86784" y="2072892"/>
              <a:ext cx="1683676" cy="1683676"/>
            </a:xfrm>
            <a:prstGeom prst="ellipse">
              <a:avLst/>
            </a:prstGeom>
            <a:solidFill>
              <a:srgbClr val="00FF99">
                <a:alpha val="50000"/>
              </a:srgbClr>
            </a:solidFill>
            <a:ln w="25400" cap="flat" cmpd="sng" algn="ctr">
              <a:solidFill>
                <a:sysClr val="window" lastClr="FFFFFF"/>
              </a:solidFill>
              <a:prstDash val="solid"/>
            </a:ln>
            <a:effectLst>
              <a:glow>
                <a:srgbClr val="4F81BD"/>
              </a:glow>
              <a:softEdge rad="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3" name="テキスト ボックス 82"/>
            <p:cNvSpPr txBox="1">
              <a:spLocks noChangeAspect="1"/>
            </p:cNvSpPr>
            <p:nvPr/>
          </p:nvSpPr>
          <p:spPr>
            <a:xfrm>
              <a:off x="205915" y="2539700"/>
              <a:ext cx="1530000" cy="10079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50" b="0" i="0" u="none" strike="noStrike" kern="0" cap="none" spc="0" normalizeH="0" baseline="0" noProof="0" dirty="0" smtClean="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工程管理のポイントや見直し及び改善を行う際の課題とその解決方法など、生産管理や生産現場の業務プロセスの改善に必要となる知識や手法の習得を主な目的としています。</a:t>
              </a:r>
              <a:endParaRPr kumimoji="0" lang="ja-JP" altLang="en-US" sz="850" b="1" i="0" u="none" strike="noStrike" kern="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テキスト ボックス 83"/>
            <p:cNvSpPr txBox="1">
              <a:spLocks noChangeAspect="1"/>
            </p:cNvSpPr>
            <p:nvPr/>
          </p:nvSpPr>
          <p:spPr>
            <a:xfrm>
              <a:off x="235860" y="2173033"/>
              <a:ext cx="1376953" cy="392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008080"/>
                  </a:solidFill>
                  <a:effectLst/>
                  <a:uLnTx/>
                  <a:uFillTx/>
                  <a:latin typeface="メイリオ" pitchFamily="50" charset="-128"/>
                  <a:ea typeface="メイリオ" pitchFamily="50" charset="-128"/>
                  <a:cs typeface="メイリオ" pitchFamily="50" charset="-128"/>
                </a:rPr>
                <a:t>生産・業務</a:t>
              </a:r>
              <a:endParaRPr kumimoji="0" lang="en-US" altLang="ja-JP" sz="1200" b="1" i="0" u="none" strike="noStrike" kern="0" cap="none" spc="0" normalizeH="0" baseline="0" noProof="0" dirty="0" smtClean="0">
                <a:ln>
                  <a:noFill/>
                </a:ln>
                <a:solidFill>
                  <a:srgbClr val="008080"/>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008080"/>
                  </a:solidFill>
                  <a:effectLst/>
                  <a:uLnTx/>
                  <a:uFillTx/>
                  <a:latin typeface="メイリオ" pitchFamily="50" charset="-128"/>
                  <a:ea typeface="メイリオ" pitchFamily="50" charset="-128"/>
                  <a:cs typeface="メイリオ" pitchFamily="50" charset="-128"/>
                </a:rPr>
                <a:t>プロセスの改善</a:t>
              </a:r>
              <a:endParaRPr kumimoji="0" lang="ja-JP" altLang="en-US" sz="1200" b="1" i="0" u="none" strike="noStrike" kern="0" cap="none" spc="0" normalizeH="0" baseline="0" noProof="0" dirty="0">
                <a:ln>
                  <a:noFill/>
                </a:ln>
                <a:solidFill>
                  <a:srgbClr val="008080"/>
                </a:solidFill>
                <a:effectLst/>
                <a:uLnTx/>
                <a:uFillTx/>
                <a:latin typeface="メイリオ" pitchFamily="50" charset="-128"/>
                <a:ea typeface="メイリオ" pitchFamily="50" charset="-128"/>
                <a:cs typeface="メイリオ" pitchFamily="50" charset="-128"/>
              </a:endParaRPr>
            </a:p>
          </p:txBody>
        </p:sp>
        <p:sp>
          <p:nvSpPr>
            <p:cNvPr id="69" name="円/楕円 21"/>
            <p:cNvSpPr>
              <a:spLocks noChangeAspect="1"/>
            </p:cNvSpPr>
            <p:nvPr/>
          </p:nvSpPr>
          <p:spPr>
            <a:xfrm>
              <a:off x="1742968" y="2072892"/>
              <a:ext cx="1682664" cy="1683000"/>
            </a:xfrm>
            <a:prstGeom prst="ellipse">
              <a:avLst/>
            </a:prstGeom>
            <a:solidFill>
              <a:srgbClr val="66CCFF">
                <a:alpha val="60000"/>
              </a:srgbClr>
            </a:solidFill>
            <a:ln w="25400" cap="flat" cmpd="sng" algn="ctr">
              <a:solidFill>
                <a:sysClr val="window" lastClr="FFFFFF"/>
              </a:solidFill>
              <a:prstDash val="solid"/>
            </a:ln>
            <a:effectLst>
              <a:glow>
                <a:srgbClr val="4F81BD"/>
              </a:glow>
              <a:softEdge rad="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1" name="テキスト ボックス 70"/>
            <p:cNvSpPr txBox="1">
              <a:spLocks noChangeAspect="1"/>
            </p:cNvSpPr>
            <p:nvPr/>
          </p:nvSpPr>
          <p:spPr>
            <a:xfrm>
              <a:off x="1870561" y="2282934"/>
              <a:ext cx="1428887" cy="2354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003399"/>
                  </a:solidFill>
                  <a:effectLst/>
                  <a:uLnTx/>
                  <a:uFillTx/>
                  <a:latin typeface="メイリオ" pitchFamily="50" charset="-128"/>
                  <a:ea typeface="メイリオ" pitchFamily="50" charset="-128"/>
                  <a:cs typeface="メイリオ" pitchFamily="50" charset="-128"/>
                </a:rPr>
                <a:t>横断的</a:t>
              </a:r>
              <a:r>
                <a:rPr kumimoji="0" lang="ja-JP" altLang="en-US" sz="1200" b="1" i="0" u="none" strike="noStrike" kern="0" cap="none" spc="0" normalizeH="0" baseline="0" noProof="0" dirty="0">
                  <a:ln>
                    <a:noFill/>
                  </a:ln>
                  <a:solidFill>
                    <a:srgbClr val="003399"/>
                  </a:solidFill>
                  <a:effectLst/>
                  <a:uLnTx/>
                  <a:uFillTx/>
                  <a:latin typeface="メイリオ" pitchFamily="50" charset="-128"/>
                  <a:ea typeface="メイリオ" pitchFamily="50" charset="-128"/>
                  <a:cs typeface="メイリオ" pitchFamily="50" charset="-128"/>
                </a:rPr>
                <a:t>課題</a:t>
              </a:r>
            </a:p>
          </p:txBody>
        </p:sp>
        <p:sp>
          <p:nvSpPr>
            <p:cNvPr id="70" name="テキスト ボックス 69"/>
            <p:cNvSpPr txBox="1">
              <a:spLocks noChangeAspect="1"/>
            </p:cNvSpPr>
            <p:nvPr/>
          </p:nvSpPr>
          <p:spPr>
            <a:xfrm>
              <a:off x="1848333" y="2529485"/>
              <a:ext cx="1562016" cy="10079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50" b="0" i="0" u="none" strike="noStrike" kern="0" cap="none" spc="0" normalizeH="0" baseline="0" noProof="0" dirty="0" smtClean="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既存の業務の効率化や業務の改善、あるいは</a:t>
              </a:r>
              <a:r>
                <a:rPr kumimoji="0" lang="en-US" altLang="ja-JP" sz="850" b="0" i="0" u="none" strike="noStrike" kern="0" cap="none" spc="0" normalizeH="0" baseline="0" noProof="0" dirty="0" smtClean="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70</a:t>
              </a:r>
              <a:r>
                <a:rPr kumimoji="0" lang="ja-JP" altLang="en-US" sz="850" b="0" i="0" u="none" strike="noStrike" kern="0" cap="none" spc="0" normalizeH="0" baseline="0" noProof="0" dirty="0" smtClean="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歳までの就業機会の確保</a:t>
              </a:r>
              <a:r>
                <a:rPr kumimoji="0" lang="ja-JP" altLang="en-US" sz="850" b="0" i="0" u="none" strike="noStrike" kern="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に向けて中高年齢者の役割</a:t>
              </a:r>
              <a:r>
                <a:rPr kumimoji="0" lang="ja-JP" altLang="en-US" sz="850" b="0" i="0" u="none" strike="noStrike" kern="0" cap="none" spc="0" normalizeH="0" baseline="0" noProof="0" dirty="0" smtClean="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の変化への対応やノウハウ継承に必要となる知識や手法の習得を主な目的としています。</a:t>
              </a:r>
              <a:endParaRPr kumimoji="0" lang="ja-JP" altLang="en-US" sz="850" b="1" i="0" u="none" strike="noStrike" kern="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円/楕円 23"/>
            <p:cNvSpPr>
              <a:spLocks noChangeAspect="1"/>
            </p:cNvSpPr>
            <p:nvPr/>
          </p:nvSpPr>
          <p:spPr>
            <a:xfrm>
              <a:off x="3399152" y="2072892"/>
              <a:ext cx="1683000" cy="1683000"/>
            </a:xfrm>
            <a:prstGeom prst="ellipse">
              <a:avLst/>
            </a:prstGeom>
            <a:solidFill>
              <a:schemeClr val="accent6">
                <a:lumMod val="60000"/>
                <a:lumOff val="40000"/>
                <a:alpha val="60000"/>
              </a:schemeClr>
            </a:solidFill>
            <a:ln w="25400" cap="flat" cmpd="sng" algn="ctr">
              <a:solidFill>
                <a:sysClr val="window" lastClr="FFFFFF"/>
              </a:solidFill>
              <a:prstDash val="solid"/>
            </a:ln>
            <a:effectLst>
              <a:glow>
                <a:srgbClr val="4F81BD"/>
              </a:glow>
              <a:softEdge rad="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7" name="テキスト ボックス 76"/>
            <p:cNvSpPr txBox="1">
              <a:spLocks noChangeAspect="1"/>
            </p:cNvSpPr>
            <p:nvPr/>
          </p:nvSpPr>
          <p:spPr>
            <a:xfrm>
              <a:off x="3505035" y="2627230"/>
              <a:ext cx="1530000"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50" b="0" i="0" u="none" strike="noStrike" kern="0" cap="none" spc="0" normalizeH="0" baseline="0" noProof="0" dirty="0" smtClean="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マーケティングや広報戦略、新商品の企画・開発やサービスの高付加価値化を実現するために必要となる知識や手法の</a:t>
              </a:r>
              <a:r>
                <a:rPr kumimoji="0" lang="ja-JP" altLang="en-US" sz="850" kern="0" dirty="0">
                  <a:solidFill>
                    <a:prstClr val="black">
                      <a:lumMod val="85000"/>
                      <a:lumOff val="15000"/>
                    </a:prstClr>
                  </a:solidFill>
                  <a:latin typeface="メイリオ" panose="020B0604030504040204" pitchFamily="50" charset="-128"/>
                  <a:ea typeface="メイリオ" panose="020B0604030504040204" pitchFamily="50" charset="-128"/>
                  <a:cs typeface="メイリオ" panose="020B0604030504040204" pitchFamily="50" charset="-128"/>
                </a:rPr>
                <a:t>習得</a:t>
              </a:r>
              <a:r>
                <a:rPr kumimoji="0" lang="ja-JP" altLang="en-US" sz="850" b="0" i="0" u="none" strike="noStrike" kern="0" cap="none" spc="0" normalizeH="0" baseline="0" noProof="0" dirty="0" smtClean="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を主な目的としています。</a:t>
              </a:r>
              <a:endParaRPr kumimoji="0" lang="ja-JP" altLang="en-US" sz="850" b="1" i="0" u="none" strike="noStrike" kern="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テキスト ボックス 79"/>
            <p:cNvSpPr txBox="1">
              <a:spLocks noChangeAspect="1"/>
            </p:cNvSpPr>
            <p:nvPr/>
          </p:nvSpPr>
          <p:spPr>
            <a:xfrm>
              <a:off x="3606643" y="2290411"/>
              <a:ext cx="124362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100" normalizeH="0" baseline="0" noProof="0" dirty="0">
                  <a:ln>
                    <a:noFill/>
                  </a:ln>
                  <a:solidFill>
                    <a:srgbClr val="F79646">
                      <a:lumMod val="50000"/>
                    </a:srgbClr>
                  </a:solidFill>
                  <a:effectLst/>
                  <a:uLnTx/>
                  <a:uFillTx/>
                  <a:latin typeface="メイリオ" pitchFamily="50" charset="-128"/>
                  <a:ea typeface="メイリオ" pitchFamily="50" charset="-128"/>
                  <a:cs typeface="メイリオ" pitchFamily="50" charset="-128"/>
                </a:rPr>
                <a:t>売上</a:t>
              </a:r>
              <a:r>
                <a:rPr kumimoji="0" lang="ja-JP" altLang="en-US" sz="1200" b="1" i="0" u="none" strike="noStrike" kern="0" cap="none" spc="-100" normalizeH="0" baseline="0" noProof="0" dirty="0" smtClean="0">
                  <a:ln>
                    <a:noFill/>
                  </a:ln>
                  <a:solidFill>
                    <a:srgbClr val="F79646">
                      <a:lumMod val="50000"/>
                    </a:srgbClr>
                  </a:solidFill>
                  <a:effectLst/>
                  <a:uLnTx/>
                  <a:uFillTx/>
                  <a:latin typeface="メイリオ" pitchFamily="50" charset="-128"/>
                  <a:ea typeface="メイリオ" pitchFamily="50" charset="-128"/>
                  <a:cs typeface="メイリオ" pitchFamily="50" charset="-128"/>
                </a:rPr>
                <a:t>げ増加</a:t>
              </a:r>
              <a:endParaRPr kumimoji="0" lang="en-US" altLang="ja-JP" sz="1200" b="1" i="0" u="none" strike="noStrike" kern="0" cap="none" spc="-100" normalizeH="0" baseline="0" noProof="0" dirty="0" smtClean="0">
                <a:ln>
                  <a:noFill/>
                </a:ln>
                <a:solidFill>
                  <a:srgbClr val="F79646">
                    <a:lumMod val="50000"/>
                  </a:srgbClr>
                </a:solidFill>
                <a:effectLst/>
                <a:uLnTx/>
                <a:uFillTx/>
                <a:latin typeface="メイリオ" pitchFamily="50" charset="-128"/>
                <a:ea typeface="メイリオ" pitchFamily="50" charset="-128"/>
                <a:cs typeface="メイリオ" pitchFamily="50" charset="-128"/>
              </a:endParaRPr>
            </a:p>
          </p:txBody>
        </p:sp>
        <p:sp>
          <p:nvSpPr>
            <p:cNvPr id="85" name="円/楕円 21"/>
            <p:cNvSpPr>
              <a:spLocks noChangeAspect="1"/>
            </p:cNvSpPr>
            <p:nvPr/>
          </p:nvSpPr>
          <p:spPr>
            <a:xfrm>
              <a:off x="5055336" y="2072892"/>
              <a:ext cx="1682664" cy="1683000"/>
            </a:xfrm>
            <a:prstGeom prst="ellipse">
              <a:avLst/>
            </a:prstGeom>
            <a:solidFill>
              <a:srgbClr val="CC99FF">
                <a:alpha val="80000"/>
              </a:srgbClr>
            </a:solidFill>
            <a:ln w="25400" cap="flat" cmpd="sng" algn="ctr">
              <a:solidFill>
                <a:srgbClr val="FFFFFF"/>
              </a:solidFill>
              <a:prstDash val="solid"/>
            </a:ln>
            <a:effectLst>
              <a:glow>
                <a:srgbClr val="4F81BD"/>
              </a:glow>
              <a:softEdge rad="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6" name="テキスト ボックス 85"/>
            <p:cNvSpPr txBox="1">
              <a:spLocks noChangeAspect="1"/>
            </p:cNvSpPr>
            <p:nvPr/>
          </p:nvSpPr>
          <p:spPr>
            <a:xfrm>
              <a:off x="5190960" y="2280102"/>
              <a:ext cx="14288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8064A2">
                      <a:lumMod val="50000"/>
                    </a:srgbClr>
                  </a:solidFill>
                  <a:effectLst/>
                  <a:uLnTx/>
                  <a:uFillTx/>
                  <a:latin typeface="メイリオ" pitchFamily="50" charset="-128"/>
                  <a:ea typeface="メイリオ" pitchFamily="50" charset="-128"/>
                  <a:cs typeface="メイリオ" pitchFamily="50" charset="-128"/>
                </a:rPr>
                <a:t>IT</a:t>
              </a:r>
              <a:r>
                <a:rPr kumimoji="0" lang="ja-JP" altLang="en-US" sz="1200" b="1" i="0" u="none" strike="noStrike" kern="0" cap="none" spc="0" normalizeH="0" baseline="0" noProof="0" dirty="0" smtClean="0">
                  <a:ln>
                    <a:noFill/>
                  </a:ln>
                  <a:solidFill>
                    <a:srgbClr val="8064A2">
                      <a:lumMod val="50000"/>
                    </a:srgbClr>
                  </a:solidFill>
                  <a:effectLst/>
                  <a:uLnTx/>
                  <a:uFillTx/>
                  <a:latin typeface="メイリオ" pitchFamily="50" charset="-128"/>
                  <a:ea typeface="メイリオ" pitchFamily="50" charset="-128"/>
                  <a:cs typeface="メイリオ" pitchFamily="50" charset="-128"/>
                </a:rPr>
                <a:t>業務改善</a:t>
              </a:r>
              <a:endParaRPr kumimoji="0" lang="ja-JP" altLang="en-US" sz="1200" b="1" i="0" u="none" strike="noStrike" kern="0" cap="none" spc="0" normalizeH="0" baseline="0" noProof="0" dirty="0">
                <a:ln>
                  <a:noFill/>
                </a:ln>
                <a:solidFill>
                  <a:srgbClr val="8064A2">
                    <a:lumMod val="50000"/>
                  </a:srgbClr>
                </a:solidFill>
                <a:effectLst/>
                <a:uLnTx/>
                <a:uFillTx/>
                <a:latin typeface="メイリオ" pitchFamily="50" charset="-128"/>
                <a:ea typeface="メイリオ" pitchFamily="50" charset="-128"/>
                <a:cs typeface="メイリオ" pitchFamily="50" charset="-128"/>
              </a:endParaRPr>
            </a:p>
          </p:txBody>
        </p:sp>
        <p:sp>
          <p:nvSpPr>
            <p:cNvPr id="88" name="テキスト ボックス 87"/>
            <p:cNvSpPr txBox="1">
              <a:spLocks noChangeAspect="1"/>
            </p:cNvSpPr>
            <p:nvPr/>
          </p:nvSpPr>
          <p:spPr>
            <a:xfrm>
              <a:off x="5163932" y="2529485"/>
              <a:ext cx="1584169" cy="10079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50" b="0" i="0" u="none" strike="noStrike" kern="0" cap="none" spc="0" normalizeH="0" baseline="0" noProof="0" dirty="0" smtClean="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生産性</a:t>
              </a:r>
              <a:r>
                <a:rPr kumimoji="0" lang="ja-JP" altLang="en-US" sz="850" b="0" i="0" u="none" strike="noStrike" kern="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を向上させるための手段として</a:t>
              </a:r>
              <a:r>
                <a:rPr kumimoji="0" lang="en-US" altLang="ja-JP" sz="850" b="0" i="0" u="none" strike="noStrike" kern="0" cap="none" spc="0" normalizeH="0" baseline="0" noProof="0" dirty="0" smtClean="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IT</a:t>
              </a:r>
              <a:r>
                <a:rPr kumimoji="0" lang="ja-JP" altLang="en-US" sz="850" b="0" i="0" u="none" strike="noStrike" kern="0" cap="none" spc="0" normalizeH="0" baseline="0" noProof="0" dirty="0" err="1" smtClean="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a:t>
              </a:r>
              <a:r>
                <a:rPr kumimoji="0" lang="ja-JP" altLang="en-US" sz="850" b="0" i="0" u="none" strike="noStrike" kern="0" cap="none" spc="0" normalizeH="0" baseline="0" noProof="0" dirty="0" err="1">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利</a:t>
              </a:r>
              <a:r>
                <a:rPr kumimoji="0" lang="ja-JP" altLang="en-US" sz="850" b="0" i="0" u="none" strike="noStrike" kern="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活用する上で必要となるネットワーク、</a:t>
              </a:r>
              <a:r>
                <a:rPr kumimoji="0" lang="ja-JP" altLang="en-US" sz="850" b="0" i="0" u="none" strike="noStrike" kern="0" cap="none" spc="0" normalizeH="0" baseline="0" noProof="0" dirty="0" smtClean="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データ</a:t>
              </a:r>
              <a:r>
                <a:rPr kumimoji="0" lang="ja-JP" altLang="en-US" sz="850" b="0" i="0" u="none" strike="noStrike" kern="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活用、情報発信</a:t>
              </a:r>
              <a:r>
                <a:rPr kumimoji="0" lang="ja-JP" altLang="en-US" sz="850" b="0" i="0" u="none" strike="noStrike" kern="0" cap="none" spc="0" normalizeH="0" baseline="0" noProof="0" dirty="0" smtClean="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、情報倫理</a:t>
              </a:r>
              <a:r>
                <a:rPr kumimoji="0" lang="ja-JP" altLang="en-US" sz="850" b="0" i="0" u="none" strike="noStrike" kern="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・セキュリティに関する知識・手法の習得を主な</a:t>
              </a:r>
              <a:r>
                <a:rPr kumimoji="0" lang="ja-JP" altLang="en-US" sz="850" b="0" i="0" u="none" strike="noStrike" kern="0" cap="none" spc="0" normalizeH="0" baseline="0" noProof="0" dirty="0" smtClean="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目的</a:t>
              </a:r>
              <a:r>
                <a:rPr kumimoji="0" lang="ja-JP" altLang="en-US" sz="850" b="0" i="0" u="none" strike="noStrike" kern="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としています。</a:t>
              </a:r>
              <a:endParaRPr kumimoji="0" lang="ja-JP" altLang="en-US" sz="850" b="1" i="0" u="none" strike="noStrike" kern="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91" name="直線コネクタ 90"/>
          <p:cNvCxnSpPr/>
          <p:nvPr/>
        </p:nvCxnSpPr>
        <p:spPr>
          <a:xfrm>
            <a:off x="3925888" y="4016896"/>
            <a:ext cx="2628144"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 name="グループ化 2"/>
          <p:cNvGrpSpPr/>
          <p:nvPr/>
        </p:nvGrpSpPr>
        <p:grpSpPr>
          <a:xfrm>
            <a:off x="117376" y="8038884"/>
            <a:ext cx="3326224" cy="1838909"/>
            <a:chOff x="117376" y="8038884"/>
            <a:chExt cx="3326224" cy="1838909"/>
          </a:xfrm>
        </p:grpSpPr>
        <p:sp>
          <p:nvSpPr>
            <p:cNvPr id="55" name="角丸四角形 54"/>
            <p:cNvSpPr/>
            <p:nvPr/>
          </p:nvSpPr>
          <p:spPr>
            <a:xfrm>
              <a:off x="146054" y="8038884"/>
              <a:ext cx="3297546" cy="1810660"/>
            </a:xfrm>
            <a:prstGeom prst="roundRect">
              <a:avLst>
                <a:gd name="adj" fmla="val 6907"/>
              </a:avLst>
            </a:prstGeom>
            <a:pattFill prst="pct25">
              <a:fgClr>
                <a:srgbClr val="F7CAB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6" name="テキスト ボックス 55"/>
            <p:cNvSpPr txBox="1"/>
            <p:nvPr/>
          </p:nvSpPr>
          <p:spPr>
            <a:xfrm>
              <a:off x="151390" y="8115406"/>
              <a:ext cx="30902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D84016"/>
                  </a:solidFill>
                  <a:effectLst/>
                  <a:uLnTx/>
                  <a:uFillTx/>
                  <a:latin typeface="メイリオ" pitchFamily="50" charset="-128"/>
                  <a:ea typeface="メイリオ" pitchFamily="50" charset="-128"/>
                  <a:cs typeface="メイリオ" pitchFamily="50" charset="-128"/>
                </a:rPr>
                <a:t>人材の</a:t>
              </a:r>
              <a:r>
                <a:rPr kumimoji="1" lang="ja-JP" altLang="en-US" sz="1600" b="1" i="0" u="none" strike="noStrike" kern="1200" cap="none" spc="0" normalizeH="0" baseline="0" noProof="0" dirty="0">
                  <a:ln>
                    <a:noFill/>
                  </a:ln>
                  <a:solidFill>
                    <a:srgbClr val="D84016"/>
                  </a:solidFill>
                  <a:effectLst/>
                  <a:uLnTx/>
                  <a:uFillTx/>
                  <a:latin typeface="メイリオ" pitchFamily="50" charset="-128"/>
                  <a:ea typeface="メイリオ" pitchFamily="50" charset="-128"/>
                  <a:cs typeface="メイリオ" pitchFamily="50" charset="-128"/>
                </a:rPr>
                <a:t>マッチング</a:t>
              </a:r>
            </a:p>
          </p:txBody>
        </p:sp>
        <p:sp>
          <p:nvSpPr>
            <p:cNvPr id="57" name="テキスト ボックス 56"/>
            <p:cNvSpPr txBox="1"/>
            <p:nvPr/>
          </p:nvSpPr>
          <p:spPr>
            <a:xfrm>
              <a:off x="117376" y="8400465"/>
              <a:ext cx="32400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ポリテクセンターでは、離職者</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向け</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職業訓練を実施しており、受講者の求職情報を企業に提供し人材を採用したい企業とのマッチン</a:t>
              </a:r>
              <a:endPar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グを支援しています。</a:t>
              </a:r>
              <a:endPar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また、ポリテクカレッジ</a:t>
              </a:r>
              <a:endPar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では、高校卒業者等を対象</a:t>
              </a:r>
              <a:endPar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に、ものづくりに関する高</a:t>
              </a:r>
              <a:endPar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度な実践技能者の養成を行</a:t>
              </a:r>
              <a:endPar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err="1" smtClean="0">
                  <a:ln>
                    <a:noFill/>
                  </a:ln>
                  <a:solidFill>
                    <a:prstClr val="black"/>
                  </a:solidFill>
                  <a:effectLst/>
                  <a:uLnTx/>
                  <a:uFillTx/>
                  <a:latin typeface="メイリオ" pitchFamily="50" charset="-128"/>
                  <a:ea typeface="メイリオ" pitchFamily="50" charset="-128"/>
                  <a:cs typeface="メイリオ" pitchFamily="50" charset="-128"/>
                </a:rPr>
                <a:t>って</a:t>
              </a: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います</a:t>
              </a:r>
              <a:r>
                <a:rPr kumimoji="1" lang="ja-JP" altLang="en-US"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endParaRPr kumimoji="1" lang="en-US" altLang="ja-JP" sz="10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endParaRPr>
            </a:p>
          </p:txBody>
        </p:sp>
        <p:pic>
          <p:nvPicPr>
            <p:cNvPr id="4" name="図 3"/>
            <p:cNvPicPr>
              <a:picLocks noChangeAspect="1"/>
            </p:cNvPicPr>
            <p:nvPr/>
          </p:nvPicPr>
          <p:blipFill>
            <a:blip r:embed="rId5"/>
            <a:stretch>
              <a:fillRect/>
            </a:stretch>
          </p:blipFill>
          <p:spPr>
            <a:xfrm>
              <a:off x="1802839" y="8786445"/>
              <a:ext cx="1439129" cy="959419"/>
            </a:xfrm>
            <a:prstGeom prst="rect">
              <a:avLst/>
            </a:prstGeom>
          </p:spPr>
        </p:pic>
      </p:grpSp>
      <p:grpSp>
        <p:nvGrpSpPr>
          <p:cNvPr id="8" name="グループ化 7"/>
          <p:cNvGrpSpPr/>
          <p:nvPr/>
        </p:nvGrpSpPr>
        <p:grpSpPr>
          <a:xfrm>
            <a:off x="3549407" y="8038884"/>
            <a:ext cx="3326649" cy="1810660"/>
            <a:chOff x="3549407" y="8038884"/>
            <a:chExt cx="3326649" cy="1810660"/>
          </a:xfrm>
        </p:grpSpPr>
        <p:sp>
          <p:nvSpPr>
            <p:cNvPr id="73" name="角丸四角形 72"/>
            <p:cNvSpPr/>
            <p:nvPr/>
          </p:nvSpPr>
          <p:spPr>
            <a:xfrm>
              <a:off x="3572242" y="8038884"/>
              <a:ext cx="3219317" cy="1810660"/>
            </a:xfrm>
            <a:prstGeom prst="roundRect">
              <a:avLst>
                <a:gd name="adj" fmla="val 6907"/>
              </a:avLst>
            </a:prstGeom>
            <a:pattFill prst="pct25">
              <a:fgClr>
                <a:srgbClr val="F7CAB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4" name="テキスト ボックス 53"/>
            <p:cNvSpPr txBox="1"/>
            <p:nvPr/>
          </p:nvSpPr>
          <p:spPr>
            <a:xfrm>
              <a:off x="3572243" y="8140959"/>
              <a:ext cx="22924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srgbClr val="D84016"/>
                  </a:solidFill>
                  <a:effectLst/>
                  <a:uLnTx/>
                  <a:uFillTx/>
                  <a:latin typeface="メイリオ" pitchFamily="50" charset="-128"/>
                  <a:ea typeface="メイリオ" pitchFamily="50" charset="-128"/>
                  <a:cs typeface="メイリオ" pitchFamily="50" charset="-128"/>
                </a:rPr>
                <a:t>DX</a:t>
              </a:r>
              <a:r>
                <a:rPr kumimoji="1" lang="ja-JP" altLang="en-US" sz="1600" b="1" i="0" u="none" strike="noStrike" kern="1200" cap="none" spc="0" normalizeH="0" baseline="0" noProof="0" dirty="0" smtClean="0">
                  <a:ln>
                    <a:noFill/>
                  </a:ln>
                  <a:solidFill>
                    <a:srgbClr val="D84016"/>
                  </a:solidFill>
                  <a:effectLst/>
                  <a:uLnTx/>
                  <a:uFillTx/>
                  <a:latin typeface="メイリオ" pitchFamily="50" charset="-128"/>
                  <a:ea typeface="メイリオ" pitchFamily="50" charset="-128"/>
                  <a:cs typeface="メイリオ" pitchFamily="50" charset="-128"/>
                </a:rPr>
                <a:t>人材育成の支援</a:t>
              </a:r>
              <a:endParaRPr kumimoji="1" lang="ja-JP" altLang="en-US" sz="1600" b="1" i="0" u="none" strike="noStrike" kern="1200" cap="none" spc="0" normalizeH="0" baseline="0" noProof="0" dirty="0">
                <a:ln>
                  <a:noFill/>
                </a:ln>
                <a:solidFill>
                  <a:srgbClr val="D84016"/>
                </a:solidFill>
                <a:effectLst/>
                <a:uLnTx/>
                <a:uFillTx/>
                <a:latin typeface="メイリオ" pitchFamily="50" charset="-128"/>
                <a:ea typeface="メイリオ" pitchFamily="50" charset="-128"/>
                <a:cs typeface="メイリオ" pitchFamily="50" charset="-128"/>
              </a:endParaRPr>
            </a:p>
          </p:txBody>
        </p:sp>
        <p:sp>
          <p:nvSpPr>
            <p:cNvPr id="89" name="テキスト ボックス 88"/>
            <p:cNvSpPr txBox="1"/>
            <p:nvPr/>
          </p:nvSpPr>
          <p:spPr>
            <a:xfrm>
              <a:off x="3549407" y="8438168"/>
              <a:ext cx="332664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生産性</a:t>
              </a:r>
              <a:r>
                <a:rPr kumimoji="1" lang="ja-JP" altLang="ja-JP"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センター</a:t>
              </a:r>
              <a:r>
                <a:rPr kumimoji="1" lang="ja-JP" altLang="en-US"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では、</a:t>
              </a:r>
              <a:r>
                <a:rPr kumimoji="1" lang="ja-JP" altLang="ja-JP"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中小企業等ＤＸ人材育成</a:t>
              </a:r>
              <a:r>
                <a:rPr kumimoji="1" lang="ja-JP" altLang="ja-JP"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支援</a:t>
              </a:r>
              <a:r>
                <a:rPr kumimoji="1" lang="ja-JP" altLang="en-US"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コーナー」</a:t>
              </a:r>
              <a:r>
                <a:rPr kumimoji="1" lang="ja-JP"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を設置し</a:t>
              </a:r>
              <a:r>
                <a:rPr kumimoji="1" lang="ja-JP" altLang="ja-JP"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企業の皆様</a:t>
              </a:r>
              <a:r>
                <a:rPr kumimoji="1" lang="ja-JP" altLang="ja-JP"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から</a:t>
              </a:r>
              <a:r>
                <a:rPr kumimoji="1" lang="ja-JP"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の「デジタル対応に</a:t>
              </a:r>
              <a:r>
                <a:rPr kumimoji="1" lang="ja-JP" altLang="ja-JP"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係る人材育成</a:t>
              </a:r>
              <a:r>
                <a:rPr kumimoji="1" lang="ja-JP"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の悩み</a:t>
              </a:r>
              <a:r>
                <a:rPr kumimoji="1" lang="ja-JP" altLang="ja-JP"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に関するご</a:t>
              </a:r>
              <a:r>
                <a:rPr kumimoji="1" lang="ja-JP" altLang="ja-JP"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相談</a:t>
              </a:r>
              <a:r>
                <a:rPr kumimoji="1" lang="ja-JP" altLang="en-US"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を受け付けています。</a:t>
              </a:r>
              <a:endParaRPr kumimoji="1" lang="en-US" altLang="ja-JP"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　また、在職者訓練・生産性向上支援</a:t>
              </a:r>
              <a:endParaRPr kumimoji="1" lang="en-US" altLang="ja-JP"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訓練ではＤＸに対応した訓練コースを</a:t>
              </a:r>
              <a:endParaRPr kumimoji="1" lang="en-US" altLang="ja-JP"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整備し、中小企業・事業主団体等の</a:t>
              </a:r>
              <a:endParaRPr kumimoji="1" lang="en-US" altLang="ja-JP"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ＤＸ人材の育成を支援しています。</a:t>
              </a:r>
              <a:endParaRPr kumimoji="1" lang="ja-JP"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1134" y="8997851"/>
              <a:ext cx="914834" cy="784013"/>
            </a:xfrm>
            <a:prstGeom prst="rect">
              <a:avLst/>
            </a:prstGeom>
          </p:spPr>
        </p:pic>
      </p:grpSp>
    </p:spTree>
    <p:extLst>
      <p:ext uri="{BB962C8B-B14F-4D97-AF65-F5344CB8AC3E}">
        <p14:creationId xmlns:p14="http://schemas.microsoft.com/office/powerpoint/2010/main" val="570712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4" y="9707102"/>
            <a:ext cx="1008112" cy="246221"/>
          </a:xfrm>
          <a:prstGeom prst="rect">
            <a:avLst/>
          </a:prstGeom>
          <a:noFill/>
        </p:spPr>
        <p:txBody>
          <a:bodyPr wrap="square" rtlCol="0">
            <a:spAutoFit/>
          </a:bodyPr>
          <a:lstStyle/>
          <a:p>
            <a:r>
              <a:rPr kumimoji="1" lang="ja-JP" altLang="en-US" sz="1000" dirty="0" smtClean="0"/>
              <a:t>（</a:t>
            </a:r>
            <a:r>
              <a:rPr kumimoji="1" lang="en-US" altLang="ja-JP" sz="1000" dirty="0" smtClean="0"/>
              <a:t>2024.</a:t>
            </a:r>
            <a:r>
              <a:rPr lang="en-US" altLang="ja-JP" sz="1000" dirty="0" smtClean="0"/>
              <a:t>12</a:t>
            </a:r>
            <a:r>
              <a:rPr kumimoji="1" lang="ja-JP" altLang="en-US" sz="1000" dirty="0" smtClean="0"/>
              <a:t>）</a:t>
            </a:r>
            <a:endParaRPr kumimoji="1" lang="ja-JP" altLang="en-US" sz="1000" dirty="0"/>
          </a:p>
        </p:txBody>
      </p:sp>
      <p:sp>
        <p:nvSpPr>
          <p:cNvPr id="10" name="正方形/長方形 9"/>
          <p:cNvSpPr/>
          <p:nvPr/>
        </p:nvSpPr>
        <p:spPr>
          <a:xfrm>
            <a:off x="44624" y="8899078"/>
            <a:ext cx="6767999" cy="8770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800" dirty="0" smtClean="0">
              <a:solidFill>
                <a:schemeClr val="tx1">
                  <a:lumMod val="85000"/>
                  <a:lumOff val="15000"/>
                </a:schemeClr>
              </a:solidFill>
              <a:latin typeface="メイリオ" pitchFamily="50" charset="-128"/>
              <a:ea typeface="メイリオ" pitchFamily="50" charset="-128"/>
              <a:cs typeface="メイリオ" pitchFamily="50" charset="-128"/>
            </a:endParaRPr>
          </a:p>
          <a:p>
            <a:endParaRPr lang="en-US" altLang="ja-JP" sz="800" dirty="0" smtClean="0">
              <a:solidFill>
                <a:schemeClr val="tx1">
                  <a:lumMod val="85000"/>
                  <a:lumOff val="15000"/>
                </a:schemeClr>
              </a:solidFill>
              <a:latin typeface="メイリオ" pitchFamily="50" charset="-128"/>
              <a:ea typeface="メイリオ" pitchFamily="50" charset="-128"/>
              <a:cs typeface="メイリオ" pitchFamily="50" charset="-128"/>
            </a:endParaRPr>
          </a:p>
          <a:p>
            <a:endParaRPr lang="ja-JP" altLang="en-US" sz="800" dirty="0">
              <a:solidFill>
                <a:schemeClr val="tx1">
                  <a:lumMod val="85000"/>
                  <a:lumOff val="15000"/>
                </a:schemeClr>
              </a:solidFill>
              <a:latin typeface="メイリオ" pitchFamily="50" charset="-128"/>
              <a:ea typeface="メイリオ" pitchFamily="50" charset="-128"/>
              <a:cs typeface="メイリオ" pitchFamily="50" charset="-128"/>
            </a:endParaRPr>
          </a:p>
        </p:txBody>
      </p:sp>
      <p:grpSp>
        <p:nvGrpSpPr>
          <p:cNvPr id="11" name="グループ化 10"/>
          <p:cNvGrpSpPr/>
          <p:nvPr/>
        </p:nvGrpSpPr>
        <p:grpSpPr>
          <a:xfrm>
            <a:off x="4130054" y="9144018"/>
            <a:ext cx="2389422" cy="497829"/>
            <a:chOff x="1359701" y="4904637"/>
            <a:chExt cx="2255611" cy="370316"/>
          </a:xfrm>
        </p:grpSpPr>
        <p:grpSp>
          <p:nvGrpSpPr>
            <p:cNvPr id="12" name="グループ化 11"/>
            <p:cNvGrpSpPr/>
            <p:nvPr/>
          </p:nvGrpSpPr>
          <p:grpSpPr>
            <a:xfrm>
              <a:off x="1359701" y="4904637"/>
              <a:ext cx="2217777" cy="267791"/>
              <a:chOff x="2672909" y="9392830"/>
              <a:chExt cx="2720990" cy="279199"/>
            </a:xfrm>
          </p:grpSpPr>
          <p:pic>
            <p:nvPicPr>
              <p:cNvPr id="14" name="図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2055" y="9392830"/>
                <a:ext cx="2551844" cy="279199"/>
              </a:xfrm>
              <a:prstGeom prst="rect">
                <a:avLst/>
              </a:prstGeom>
            </p:spPr>
          </p:pic>
          <p:sp>
            <p:nvSpPr>
              <p:cNvPr id="15" name="テキスト ボックス 14"/>
              <p:cNvSpPr txBox="1"/>
              <p:nvPr/>
            </p:nvSpPr>
            <p:spPr>
              <a:xfrm>
                <a:off x="2672909" y="9417518"/>
                <a:ext cx="2413161" cy="202891"/>
              </a:xfrm>
              <a:prstGeom prst="rect">
                <a:avLst/>
              </a:prstGeom>
              <a:noFill/>
            </p:spPr>
            <p:txBody>
              <a:bodyPr wrap="square" rtlCol="0">
                <a:spAutoFit/>
              </a:bodyPr>
              <a:lstStyle/>
              <a:p>
                <a:pPr algn="ctr"/>
                <a:r>
                  <a:rPr kumimoji="1" lang="ja-JP" altLang="en-US" sz="1100" b="1" dirty="0" smtClean="0">
                    <a:latin typeface="メイリオ" pitchFamily="50" charset="-128"/>
                    <a:ea typeface="メイリオ" pitchFamily="50" charset="-128"/>
                    <a:cs typeface="メイリオ" pitchFamily="50" charset="-128"/>
                  </a:rPr>
                  <a:t>ポリテクセンター○○</a:t>
                </a:r>
                <a:endParaRPr kumimoji="1" lang="ja-JP" altLang="en-US" sz="1100" b="1" dirty="0">
                  <a:latin typeface="メイリオ" pitchFamily="50" charset="-128"/>
                  <a:ea typeface="メイリオ" pitchFamily="50" charset="-128"/>
                  <a:cs typeface="メイリオ" pitchFamily="50" charset="-128"/>
                </a:endParaRPr>
              </a:p>
            </p:txBody>
          </p:sp>
        </p:grpSp>
        <p:sp>
          <p:nvSpPr>
            <p:cNvPr id="13" name="正方形/長方形 12"/>
            <p:cNvSpPr/>
            <p:nvPr/>
          </p:nvSpPr>
          <p:spPr>
            <a:xfrm>
              <a:off x="1480220" y="5118871"/>
              <a:ext cx="2135092" cy="1560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900" dirty="0" smtClean="0">
                  <a:solidFill>
                    <a:schemeClr val="tx1">
                      <a:lumMod val="85000"/>
                      <a:lumOff val="15000"/>
                    </a:schemeClr>
                  </a:solidFill>
                  <a:latin typeface="メイリオ" pitchFamily="50" charset="-128"/>
                  <a:ea typeface="メイリオ" pitchFamily="50" charset="-128"/>
                  <a:cs typeface="メイリオ" pitchFamily="50" charset="-128"/>
                </a:rPr>
                <a:t>※</a:t>
              </a:r>
              <a:r>
                <a:rPr lang="ja-JP" altLang="en-US" sz="900" dirty="0">
                  <a:solidFill>
                    <a:schemeClr val="tx1">
                      <a:lumMod val="85000"/>
                      <a:lumOff val="15000"/>
                    </a:schemeClr>
                  </a:solidFill>
                  <a:latin typeface="メイリオ" pitchFamily="50" charset="-128"/>
                  <a:ea typeface="メイリオ" pitchFamily="50" charset="-128"/>
                  <a:cs typeface="メイリオ" pitchFamily="50" charset="-128"/>
                </a:rPr>
                <a:t>施設</a:t>
              </a:r>
              <a:r>
                <a:rPr lang="ja-JP" altLang="en-US" sz="900" dirty="0" smtClean="0">
                  <a:solidFill>
                    <a:schemeClr val="tx1">
                      <a:lumMod val="85000"/>
                      <a:lumOff val="15000"/>
                    </a:schemeClr>
                  </a:solidFill>
                  <a:latin typeface="メイリオ" pitchFamily="50" charset="-128"/>
                  <a:ea typeface="メイリオ" pitchFamily="50" charset="-128"/>
                  <a:cs typeface="メイリオ" pitchFamily="50" charset="-128"/>
                </a:rPr>
                <a:t>名を入れて検索してください。</a:t>
              </a:r>
              <a:endParaRPr lang="en-US" altLang="ja-JP" sz="900" dirty="0" smtClean="0">
                <a:solidFill>
                  <a:schemeClr val="tx1">
                    <a:lumMod val="85000"/>
                    <a:lumOff val="15000"/>
                  </a:schemeClr>
                </a:solidFill>
                <a:latin typeface="メイリオ" pitchFamily="50" charset="-128"/>
                <a:ea typeface="メイリオ" pitchFamily="50" charset="-128"/>
                <a:cs typeface="メイリオ" pitchFamily="50" charset="-128"/>
              </a:endParaRPr>
            </a:p>
            <a:p>
              <a:endParaRPr lang="ja-JP" altLang="en-US" sz="800" dirty="0">
                <a:solidFill>
                  <a:schemeClr val="tx1">
                    <a:lumMod val="85000"/>
                    <a:lumOff val="15000"/>
                  </a:schemeClr>
                </a:solidFill>
                <a:latin typeface="メイリオ" pitchFamily="50" charset="-128"/>
                <a:ea typeface="メイリオ" pitchFamily="50" charset="-128"/>
                <a:cs typeface="メイリオ" pitchFamily="50" charset="-128"/>
              </a:endParaRPr>
            </a:p>
          </p:txBody>
        </p:sp>
      </p:grpSp>
      <p:sp>
        <p:nvSpPr>
          <p:cNvPr id="16" name="テキスト ボックス 15"/>
          <p:cNvSpPr txBox="1"/>
          <p:nvPr/>
        </p:nvSpPr>
        <p:spPr>
          <a:xfrm>
            <a:off x="63649" y="9005684"/>
            <a:ext cx="4085431" cy="730622"/>
          </a:xfrm>
          <a:prstGeom prst="rect">
            <a:avLst/>
          </a:prstGeom>
          <a:noFill/>
        </p:spPr>
        <p:txBody>
          <a:bodyPr wrap="square" lIns="83476" tIns="41738" rIns="83476" bIns="41738" rtlCol="0">
            <a:spAutoFit/>
          </a:bodyPr>
          <a:lstStyle/>
          <a:p>
            <a:r>
              <a:rPr lang="ja-JP" altLang="en-US" sz="1050" dirty="0" smtClean="0">
                <a:solidFill>
                  <a:schemeClr val="tx1">
                    <a:lumMod val="85000"/>
                    <a:lumOff val="15000"/>
                  </a:schemeClr>
                </a:solidFill>
                <a:latin typeface="メイリオ" pitchFamily="50" charset="-128"/>
                <a:ea typeface="メイリオ" pitchFamily="50" charset="-128"/>
                <a:cs typeface="メイリオ" pitchFamily="50" charset="-128"/>
              </a:rPr>
              <a:t>　実施している訓練メニューは施設により異なります。詳しくは</a:t>
            </a:r>
            <a:endParaRPr lang="en-US" altLang="ja-JP" sz="1050" dirty="0" smtClean="0">
              <a:solidFill>
                <a:schemeClr val="tx1">
                  <a:lumMod val="85000"/>
                  <a:lumOff val="15000"/>
                </a:schemeClr>
              </a:solidFill>
              <a:latin typeface="メイリオ" pitchFamily="50" charset="-128"/>
              <a:ea typeface="メイリオ" pitchFamily="50" charset="-128"/>
              <a:cs typeface="メイリオ" pitchFamily="50" charset="-128"/>
            </a:endParaRPr>
          </a:p>
          <a:p>
            <a:r>
              <a:rPr lang="ja-JP" altLang="en-US" sz="1050" dirty="0" smtClean="0">
                <a:solidFill>
                  <a:schemeClr val="tx1">
                    <a:lumMod val="85000"/>
                    <a:lumOff val="15000"/>
                  </a:schemeClr>
                </a:solidFill>
                <a:latin typeface="メイリオ" pitchFamily="50" charset="-128"/>
                <a:ea typeface="メイリオ" pitchFamily="50" charset="-128"/>
                <a:cs typeface="メイリオ" pitchFamily="50" charset="-128"/>
              </a:rPr>
              <a:t>各施設までお問い合わせください。</a:t>
            </a:r>
            <a:endParaRPr lang="en-US" altLang="ja-JP" sz="1050" dirty="0" smtClean="0">
              <a:solidFill>
                <a:schemeClr val="tx1">
                  <a:lumMod val="85000"/>
                  <a:lumOff val="15000"/>
                </a:schemeClr>
              </a:solidFill>
              <a:latin typeface="メイリオ" pitchFamily="50" charset="-128"/>
              <a:ea typeface="メイリオ" pitchFamily="50" charset="-128"/>
              <a:cs typeface="メイリオ" pitchFamily="50" charset="-128"/>
            </a:endParaRPr>
          </a:p>
          <a:p>
            <a:r>
              <a:rPr lang="ja-JP" altLang="en-US" sz="1050" dirty="0" smtClean="0">
                <a:solidFill>
                  <a:schemeClr val="tx1">
                    <a:lumMod val="85000"/>
                    <a:lumOff val="15000"/>
                  </a:schemeClr>
                </a:solidFill>
                <a:latin typeface="メイリオ" pitchFamily="50" charset="-128"/>
                <a:ea typeface="メイリオ" pitchFamily="50" charset="-128"/>
                <a:cs typeface="メイリオ" pitchFamily="50" charset="-128"/>
              </a:rPr>
              <a:t>　また、各施設のホームページにおいても事業主支援情報を掲載</a:t>
            </a:r>
            <a:endParaRPr lang="en-US" altLang="ja-JP" sz="1050" dirty="0" smtClean="0">
              <a:solidFill>
                <a:schemeClr val="tx1">
                  <a:lumMod val="85000"/>
                  <a:lumOff val="15000"/>
                </a:schemeClr>
              </a:solidFill>
              <a:latin typeface="メイリオ" pitchFamily="50" charset="-128"/>
              <a:ea typeface="メイリオ" pitchFamily="50" charset="-128"/>
              <a:cs typeface="メイリオ" pitchFamily="50" charset="-128"/>
            </a:endParaRPr>
          </a:p>
          <a:p>
            <a:r>
              <a:rPr lang="ja-JP" altLang="en-US" sz="1050" dirty="0" smtClean="0">
                <a:solidFill>
                  <a:schemeClr val="tx1">
                    <a:lumMod val="85000"/>
                    <a:lumOff val="15000"/>
                  </a:schemeClr>
                </a:solidFill>
                <a:latin typeface="メイリオ" pitchFamily="50" charset="-128"/>
                <a:ea typeface="メイリオ" pitchFamily="50" charset="-128"/>
                <a:cs typeface="メイリオ" pitchFamily="50" charset="-128"/>
              </a:rPr>
              <a:t>していますので、あわせてご覧ください。</a:t>
            </a:r>
          </a:p>
        </p:txBody>
      </p:sp>
      <p:sp>
        <p:nvSpPr>
          <p:cNvPr id="2" name="正方形/長方形 1"/>
          <p:cNvSpPr/>
          <p:nvPr/>
        </p:nvSpPr>
        <p:spPr>
          <a:xfrm>
            <a:off x="44624" y="8967536"/>
            <a:ext cx="6767999" cy="75600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p:nvGrpSpPr>
        <p:grpSpPr>
          <a:xfrm>
            <a:off x="44624" y="56456"/>
            <a:ext cx="6768000" cy="384876"/>
            <a:chOff x="44624" y="56456"/>
            <a:chExt cx="6768000" cy="384876"/>
          </a:xfrm>
        </p:grpSpPr>
        <p:sp>
          <p:nvSpPr>
            <p:cNvPr id="4" name="正方形/長方形 3"/>
            <p:cNvSpPr/>
            <p:nvPr/>
          </p:nvSpPr>
          <p:spPr>
            <a:xfrm>
              <a:off x="44624" y="56456"/>
              <a:ext cx="6768000" cy="36000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b"/>
            <a:lstStyle/>
            <a:p>
              <a:pPr algn="ctr"/>
              <a:endParaRPr kumimoji="1" lang="ja-JP" altLang="en-US" sz="2200" b="1" dirty="0">
                <a:latin typeface="メイリオ" pitchFamily="50" charset="-128"/>
                <a:ea typeface="メイリオ" pitchFamily="50" charset="-128"/>
                <a:cs typeface="メイリオ" pitchFamily="50" charset="-128"/>
              </a:endParaRPr>
            </a:p>
          </p:txBody>
        </p:sp>
        <p:sp>
          <p:nvSpPr>
            <p:cNvPr id="3" name="テキスト ボックス 2"/>
            <p:cNvSpPr txBox="1"/>
            <p:nvPr/>
          </p:nvSpPr>
          <p:spPr>
            <a:xfrm>
              <a:off x="44624" y="72000"/>
              <a:ext cx="6767999" cy="369332"/>
            </a:xfrm>
            <a:prstGeom prst="rect">
              <a:avLst/>
            </a:prstGeom>
            <a:noFill/>
          </p:spPr>
          <p:txBody>
            <a:bodyPr wrap="square" rtlCol="0">
              <a:spAutoFit/>
            </a:bodyPr>
            <a:lstStyle/>
            <a:p>
              <a:pPr algn="ctr"/>
              <a:r>
                <a:rPr lang="ja-JP" altLang="en-US" b="1" dirty="0">
                  <a:latin typeface="メイリオ" pitchFamily="50" charset="-128"/>
                  <a:ea typeface="メイリオ" pitchFamily="50" charset="-128"/>
                  <a:cs typeface="メイリオ" pitchFamily="50" charset="-128"/>
                </a:rPr>
                <a:t>生産性向上人材育成支援センター設置施設一覧</a:t>
              </a:r>
              <a:endParaRPr lang="ja-JP" altLang="en-US" sz="2200" b="1" dirty="0">
                <a:latin typeface="メイリオ" pitchFamily="50" charset="-128"/>
                <a:ea typeface="メイリオ" pitchFamily="50" charset="-128"/>
                <a:cs typeface="メイリオ" pitchFamily="50" charset="-128"/>
              </a:endParaRPr>
            </a:p>
          </p:txBody>
        </p:sp>
      </p:grpSp>
      <p:pic>
        <p:nvPicPr>
          <p:cNvPr id="20" name="図 19"/>
          <p:cNvPicPr>
            <a:picLocks noChangeAspect="1"/>
          </p:cNvPicPr>
          <p:nvPr/>
        </p:nvPicPr>
        <p:blipFill>
          <a:blip r:embed="rId3"/>
          <a:stretch>
            <a:fillRect/>
          </a:stretch>
        </p:blipFill>
        <p:spPr>
          <a:xfrm>
            <a:off x="21934" y="443175"/>
            <a:ext cx="6813377" cy="8442672"/>
          </a:xfrm>
          <a:prstGeom prst="rect">
            <a:avLst/>
          </a:prstGeom>
        </p:spPr>
      </p:pic>
    </p:spTree>
    <p:extLst>
      <p:ext uri="{BB962C8B-B14F-4D97-AF65-F5344CB8AC3E}">
        <p14:creationId xmlns:p14="http://schemas.microsoft.com/office/powerpoint/2010/main" val="21997682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1850</Words>
  <Application>Microsoft Office PowerPoint</Application>
  <PresentationFormat>A4 210 x 297 mm</PresentationFormat>
  <Paragraphs>155</Paragraphs>
  <Slides>4</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vt:i4>
      </vt:variant>
    </vt:vector>
  </HeadingPairs>
  <TitlesOfParts>
    <vt:vector size="10" baseType="lpstr">
      <vt:lpstr>ＭＳ Ｐゴシック</vt:lpstr>
      <vt:lpstr>メイリオ</vt:lpstr>
      <vt:lpstr>Arial</vt:lpstr>
      <vt:lpstr>Calibri</vt:lpstr>
      <vt:lpstr>Harlow Solid Italic</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2022-01-07T02:39:40Z</dcterms:created>
  <dcterms:modified xsi:type="dcterms:W3CDTF">2025-01-30T07:02:29Z</dcterms:modified>
</cp:coreProperties>
</file>