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6" r:id="rId3"/>
    <p:sldId id="258" r:id="rId4"/>
    <p:sldId id="259" r:id="rId5"/>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7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31" d="100"/>
          <a:sy n="131" d="100"/>
        </p:scale>
        <p:origin x="59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678BDB3-E11C-4077-BFB6-A13EF89DE8FF}" type="datetimeFigureOut">
              <a:rPr kumimoji="1" lang="ja-JP" altLang="en-US" smtClean="0"/>
              <a:t>2025/10/6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689BA3-EE33-493C-994C-044D560110F2}" type="slidenum">
              <a:rPr kumimoji="1" lang="ja-JP" altLang="en-US" smtClean="0"/>
              <a:t>‹#›</a:t>
            </a:fld>
            <a:endParaRPr kumimoji="1" lang="ja-JP" altLang="en-US"/>
          </a:p>
        </p:txBody>
      </p:sp>
    </p:spTree>
    <p:extLst>
      <p:ext uri="{BB962C8B-B14F-4D97-AF65-F5344CB8AC3E}">
        <p14:creationId xmlns:p14="http://schemas.microsoft.com/office/powerpoint/2010/main" val="212913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678BDB3-E11C-4077-BFB6-A13EF89DE8FF}" type="datetimeFigureOut">
              <a:rPr kumimoji="1" lang="ja-JP" altLang="en-US" smtClean="0"/>
              <a:t>2025/10/6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689BA3-EE33-493C-994C-044D560110F2}" type="slidenum">
              <a:rPr kumimoji="1" lang="ja-JP" altLang="en-US" smtClean="0"/>
              <a:t>‹#›</a:t>
            </a:fld>
            <a:endParaRPr kumimoji="1" lang="ja-JP" altLang="en-US"/>
          </a:p>
        </p:txBody>
      </p:sp>
    </p:spTree>
    <p:extLst>
      <p:ext uri="{BB962C8B-B14F-4D97-AF65-F5344CB8AC3E}">
        <p14:creationId xmlns:p14="http://schemas.microsoft.com/office/powerpoint/2010/main" val="411508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678BDB3-E11C-4077-BFB6-A13EF89DE8FF}" type="datetimeFigureOut">
              <a:rPr kumimoji="1" lang="ja-JP" altLang="en-US" smtClean="0"/>
              <a:t>2025/10/6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689BA3-EE33-493C-994C-044D560110F2}" type="slidenum">
              <a:rPr kumimoji="1" lang="ja-JP" altLang="en-US" smtClean="0"/>
              <a:t>‹#›</a:t>
            </a:fld>
            <a:endParaRPr kumimoji="1" lang="ja-JP" altLang="en-US"/>
          </a:p>
        </p:txBody>
      </p:sp>
    </p:spTree>
    <p:extLst>
      <p:ext uri="{BB962C8B-B14F-4D97-AF65-F5344CB8AC3E}">
        <p14:creationId xmlns:p14="http://schemas.microsoft.com/office/powerpoint/2010/main" val="2553052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678BDB3-E11C-4077-BFB6-A13EF89DE8FF}" type="datetimeFigureOut">
              <a:rPr kumimoji="1" lang="ja-JP" altLang="en-US" smtClean="0"/>
              <a:t>2025/10/6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689BA3-EE33-493C-994C-044D560110F2}" type="slidenum">
              <a:rPr kumimoji="1" lang="ja-JP" altLang="en-US" smtClean="0"/>
              <a:t>‹#›</a:t>
            </a:fld>
            <a:endParaRPr kumimoji="1" lang="ja-JP" altLang="en-US"/>
          </a:p>
        </p:txBody>
      </p:sp>
    </p:spTree>
    <p:extLst>
      <p:ext uri="{BB962C8B-B14F-4D97-AF65-F5344CB8AC3E}">
        <p14:creationId xmlns:p14="http://schemas.microsoft.com/office/powerpoint/2010/main" val="2716244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678BDB3-E11C-4077-BFB6-A13EF89DE8FF}" type="datetimeFigureOut">
              <a:rPr kumimoji="1" lang="ja-JP" altLang="en-US" smtClean="0"/>
              <a:t>2025/10/6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689BA3-EE33-493C-994C-044D560110F2}" type="slidenum">
              <a:rPr kumimoji="1" lang="ja-JP" altLang="en-US" smtClean="0"/>
              <a:t>‹#›</a:t>
            </a:fld>
            <a:endParaRPr kumimoji="1" lang="ja-JP" altLang="en-US"/>
          </a:p>
        </p:txBody>
      </p:sp>
    </p:spTree>
    <p:extLst>
      <p:ext uri="{BB962C8B-B14F-4D97-AF65-F5344CB8AC3E}">
        <p14:creationId xmlns:p14="http://schemas.microsoft.com/office/powerpoint/2010/main" val="580939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678BDB3-E11C-4077-BFB6-A13EF89DE8FF}" type="datetimeFigureOut">
              <a:rPr kumimoji="1" lang="ja-JP" altLang="en-US" smtClean="0"/>
              <a:t>2025/10/6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689BA3-EE33-493C-994C-044D560110F2}" type="slidenum">
              <a:rPr kumimoji="1" lang="ja-JP" altLang="en-US" smtClean="0"/>
              <a:t>‹#›</a:t>
            </a:fld>
            <a:endParaRPr kumimoji="1" lang="ja-JP" altLang="en-US"/>
          </a:p>
        </p:txBody>
      </p:sp>
    </p:spTree>
    <p:extLst>
      <p:ext uri="{BB962C8B-B14F-4D97-AF65-F5344CB8AC3E}">
        <p14:creationId xmlns:p14="http://schemas.microsoft.com/office/powerpoint/2010/main" val="4189093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678BDB3-E11C-4077-BFB6-A13EF89DE8FF}" type="datetimeFigureOut">
              <a:rPr kumimoji="1" lang="ja-JP" altLang="en-US" smtClean="0"/>
              <a:t>2025/10/6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9689BA3-EE33-493C-994C-044D560110F2}" type="slidenum">
              <a:rPr kumimoji="1" lang="ja-JP" altLang="en-US" smtClean="0"/>
              <a:t>‹#›</a:t>
            </a:fld>
            <a:endParaRPr kumimoji="1" lang="ja-JP" altLang="en-US"/>
          </a:p>
        </p:txBody>
      </p:sp>
    </p:spTree>
    <p:extLst>
      <p:ext uri="{BB962C8B-B14F-4D97-AF65-F5344CB8AC3E}">
        <p14:creationId xmlns:p14="http://schemas.microsoft.com/office/powerpoint/2010/main" val="1058406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678BDB3-E11C-4077-BFB6-A13EF89DE8FF}" type="datetimeFigureOut">
              <a:rPr kumimoji="1" lang="ja-JP" altLang="en-US" smtClean="0"/>
              <a:t>2025/10/6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689BA3-EE33-493C-994C-044D560110F2}" type="slidenum">
              <a:rPr kumimoji="1" lang="ja-JP" altLang="en-US" smtClean="0"/>
              <a:t>‹#›</a:t>
            </a:fld>
            <a:endParaRPr kumimoji="1" lang="ja-JP" altLang="en-US"/>
          </a:p>
        </p:txBody>
      </p:sp>
    </p:spTree>
    <p:extLst>
      <p:ext uri="{BB962C8B-B14F-4D97-AF65-F5344CB8AC3E}">
        <p14:creationId xmlns:p14="http://schemas.microsoft.com/office/powerpoint/2010/main" val="2424247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BDB3-E11C-4077-BFB6-A13EF89DE8FF}" type="datetimeFigureOut">
              <a:rPr kumimoji="1" lang="ja-JP" altLang="en-US" smtClean="0"/>
              <a:t>2025/10/6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689BA3-EE33-493C-994C-044D560110F2}" type="slidenum">
              <a:rPr kumimoji="1" lang="ja-JP" altLang="en-US" smtClean="0"/>
              <a:t>‹#›</a:t>
            </a:fld>
            <a:endParaRPr kumimoji="1" lang="ja-JP" altLang="en-US"/>
          </a:p>
        </p:txBody>
      </p:sp>
    </p:spTree>
    <p:extLst>
      <p:ext uri="{BB962C8B-B14F-4D97-AF65-F5344CB8AC3E}">
        <p14:creationId xmlns:p14="http://schemas.microsoft.com/office/powerpoint/2010/main" val="926152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678BDB3-E11C-4077-BFB6-A13EF89DE8FF}" type="datetimeFigureOut">
              <a:rPr kumimoji="1" lang="ja-JP" altLang="en-US" smtClean="0"/>
              <a:t>2025/10/6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689BA3-EE33-493C-994C-044D560110F2}" type="slidenum">
              <a:rPr kumimoji="1" lang="ja-JP" altLang="en-US" smtClean="0"/>
              <a:t>‹#›</a:t>
            </a:fld>
            <a:endParaRPr kumimoji="1" lang="ja-JP" altLang="en-US"/>
          </a:p>
        </p:txBody>
      </p:sp>
    </p:spTree>
    <p:extLst>
      <p:ext uri="{BB962C8B-B14F-4D97-AF65-F5344CB8AC3E}">
        <p14:creationId xmlns:p14="http://schemas.microsoft.com/office/powerpoint/2010/main" val="227411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678BDB3-E11C-4077-BFB6-A13EF89DE8FF}" type="datetimeFigureOut">
              <a:rPr kumimoji="1" lang="ja-JP" altLang="en-US" smtClean="0"/>
              <a:t>2025/10/6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689BA3-EE33-493C-994C-044D560110F2}" type="slidenum">
              <a:rPr kumimoji="1" lang="ja-JP" altLang="en-US" smtClean="0"/>
              <a:t>‹#›</a:t>
            </a:fld>
            <a:endParaRPr kumimoji="1" lang="ja-JP" altLang="en-US"/>
          </a:p>
        </p:txBody>
      </p:sp>
    </p:spTree>
    <p:extLst>
      <p:ext uri="{BB962C8B-B14F-4D97-AF65-F5344CB8AC3E}">
        <p14:creationId xmlns:p14="http://schemas.microsoft.com/office/powerpoint/2010/main" val="1718323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78BDB3-E11C-4077-BFB6-A13EF89DE8FF}" type="datetimeFigureOut">
              <a:rPr kumimoji="1" lang="ja-JP" altLang="en-US" smtClean="0"/>
              <a:t>2025/10/6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89BA3-EE33-493C-994C-044D560110F2}" type="slidenum">
              <a:rPr kumimoji="1" lang="ja-JP" altLang="en-US" smtClean="0"/>
              <a:t>‹#›</a:t>
            </a:fld>
            <a:endParaRPr kumimoji="1" lang="ja-JP" altLang="en-US"/>
          </a:p>
        </p:txBody>
      </p:sp>
    </p:spTree>
    <p:extLst>
      <p:ext uri="{BB962C8B-B14F-4D97-AF65-F5344CB8AC3E}">
        <p14:creationId xmlns:p14="http://schemas.microsoft.com/office/powerpoint/2010/main" val="2847722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1"/>
            <a:ext cx="9906000" cy="1575594"/>
          </a:xfrm>
          <a:prstGeom prst="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681037" y="125016"/>
            <a:ext cx="8543925" cy="1325563"/>
          </a:xfrm>
        </p:spPr>
        <p:txBody>
          <a:bodyPr>
            <a:normAutofit/>
          </a:bodyPr>
          <a:lstStyle/>
          <a:p>
            <a:r>
              <a:rPr kumimoji="1" lang="ja-JP" altLang="en-US" sz="3600" dirty="0" smtClean="0">
                <a:latin typeface="HGS創英角ﾎﾟｯﾌﾟ体" panose="040B0A00000000000000" pitchFamily="50" charset="-128"/>
                <a:ea typeface="HGS創英角ﾎﾟｯﾌﾟ体" panose="040B0A00000000000000" pitchFamily="50" charset="-128"/>
              </a:rPr>
              <a:t>ポリテックビジョン滋賀</a:t>
            </a:r>
            <a:r>
              <a:rPr kumimoji="1" lang="en-US" altLang="ja-JP" sz="3600" dirty="0" smtClean="0"/>
              <a:t/>
            </a:r>
            <a:br>
              <a:rPr kumimoji="1" lang="en-US" altLang="ja-JP" sz="3600" dirty="0" smtClean="0"/>
            </a:br>
            <a:r>
              <a:rPr kumimoji="1" lang="ja-JP" altLang="en-US" sz="3600" dirty="0" smtClean="0">
                <a:latin typeface="HGS創英角ﾎﾟｯﾌﾟ体" panose="040B0A00000000000000" pitchFamily="50" charset="-128"/>
                <a:ea typeface="HGS創英角ﾎﾟｯﾌﾟ体" panose="040B0A00000000000000" pitchFamily="50" charset="-128"/>
              </a:rPr>
              <a:t>オリジナル</a:t>
            </a:r>
            <a:r>
              <a:rPr lang="ja-JP" altLang="en-US" sz="3600" dirty="0" smtClean="0">
                <a:latin typeface="HGS創英角ﾎﾟｯﾌﾟ体" panose="040B0A00000000000000" pitchFamily="50" charset="-128"/>
                <a:ea typeface="HGS創英角ﾎﾟｯﾌﾟ体" panose="040B0A00000000000000" pitchFamily="50" charset="-128"/>
              </a:rPr>
              <a:t>缶バッジについてのお</a:t>
            </a:r>
            <a:r>
              <a:rPr lang="ja-JP" altLang="en-US" sz="3600" dirty="0">
                <a:latin typeface="HGS創英角ﾎﾟｯﾌﾟ体" panose="040B0A00000000000000" pitchFamily="50" charset="-128"/>
                <a:ea typeface="HGS創英角ﾎﾟｯﾌﾟ体" panose="040B0A00000000000000" pitchFamily="50" charset="-128"/>
              </a:rPr>
              <a:t>知</a:t>
            </a:r>
            <a:r>
              <a:rPr lang="ja-JP" altLang="en-US" sz="3600" dirty="0" smtClean="0">
                <a:latin typeface="HGS創英角ﾎﾟｯﾌﾟ体" panose="040B0A00000000000000" pitchFamily="50" charset="-128"/>
                <a:ea typeface="HGS創英角ﾎﾟｯﾌﾟ体" panose="040B0A00000000000000" pitchFamily="50" charset="-128"/>
              </a:rPr>
              <a:t>らせ</a:t>
            </a:r>
            <a:endParaRPr kumimoji="1" lang="ja-JP" altLang="en-US" sz="3600" dirty="0">
              <a:latin typeface="HGS創英角ﾎﾟｯﾌﾟ体" panose="040B0A00000000000000" pitchFamily="50" charset="-128"/>
              <a:ea typeface="HGS創英角ﾎﾟｯﾌﾟ体" panose="040B0A00000000000000" pitchFamily="50" charset="-128"/>
            </a:endParaRPr>
          </a:p>
        </p:txBody>
      </p:sp>
      <p:sp>
        <p:nvSpPr>
          <p:cNvPr id="3" name="コンテンツ プレースホルダー 2"/>
          <p:cNvSpPr>
            <a:spLocks noGrp="1"/>
          </p:cNvSpPr>
          <p:nvPr>
            <p:ph idx="1"/>
          </p:nvPr>
        </p:nvSpPr>
        <p:spPr>
          <a:xfrm>
            <a:off x="288073" y="1885431"/>
            <a:ext cx="8543925" cy="716043"/>
          </a:xfrm>
        </p:spPr>
        <p:txBody>
          <a:bodyPr>
            <a:normAutofit/>
          </a:bodyPr>
          <a:lstStyle/>
          <a:p>
            <a:pPr marL="0" indent="0">
              <a:buNone/>
            </a:pPr>
            <a:r>
              <a:rPr kumimoji="1" lang="ja-JP" altLang="en-US" dirty="0" smtClean="0"/>
              <a:t>・受付時間　</a:t>
            </a:r>
            <a:r>
              <a:rPr kumimoji="1" lang="en-US" altLang="ja-JP" dirty="0" smtClean="0">
                <a:latin typeface="+mn-ea"/>
              </a:rPr>
              <a:t>10:00</a:t>
            </a:r>
            <a:r>
              <a:rPr kumimoji="1" lang="ja-JP" altLang="en-US" dirty="0" smtClean="0">
                <a:latin typeface="+mn-ea"/>
              </a:rPr>
              <a:t>～</a:t>
            </a:r>
            <a:r>
              <a:rPr kumimoji="1" lang="en-US" altLang="ja-JP" dirty="0" smtClean="0">
                <a:latin typeface="+mn-ea"/>
              </a:rPr>
              <a:t>11:00</a:t>
            </a:r>
            <a:r>
              <a:rPr kumimoji="1" lang="ja-JP" altLang="en-US" dirty="0" err="1" smtClean="0">
                <a:latin typeface="+mn-ea"/>
              </a:rPr>
              <a:t>、</a:t>
            </a:r>
            <a:r>
              <a:rPr kumimoji="1" lang="en-US" altLang="ja-JP" dirty="0" smtClean="0">
                <a:latin typeface="+mn-ea"/>
              </a:rPr>
              <a:t>13:30</a:t>
            </a:r>
            <a:r>
              <a:rPr kumimoji="1" lang="ja-JP" altLang="en-US" dirty="0" smtClean="0">
                <a:latin typeface="+mn-ea"/>
              </a:rPr>
              <a:t>～</a:t>
            </a:r>
            <a:r>
              <a:rPr kumimoji="1" lang="en-US" altLang="ja-JP" dirty="0" smtClean="0">
                <a:latin typeface="+mn-ea"/>
              </a:rPr>
              <a:t>14:30</a:t>
            </a:r>
            <a:r>
              <a:rPr kumimoji="1" lang="ja-JP" altLang="en-US" dirty="0" smtClean="0">
                <a:latin typeface="+mn-ea"/>
              </a:rPr>
              <a:t>　　</a:t>
            </a:r>
            <a:endParaRPr kumimoji="1" lang="en-US" altLang="ja-JP" dirty="0" smtClean="0">
              <a:latin typeface="+mn-ea"/>
            </a:endParaRPr>
          </a:p>
        </p:txBody>
      </p:sp>
      <p:sp>
        <p:nvSpPr>
          <p:cNvPr id="4" name="テキスト ボックス 3"/>
          <p:cNvSpPr txBox="1"/>
          <p:nvPr/>
        </p:nvSpPr>
        <p:spPr>
          <a:xfrm>
            <a:off x="288073" y="2607069"/>
            <a:ext cx="8238153" cy="1384995"/>
          </a:xfrm>
          <a:prstGeom prst="rect">
            <a:avLst/>
          </a:prstGeom>
          <a:noFill/>
        </p:spPr>
        <p:txBody>
          <a:bodyPr wrap="none" rtlCol="0">
            <a:spAutoFit/>
          </a:bodyPr>
          <a:lstStyle/>
          <a:p>
            <a:r>
              <a:rPr kumimoji="1" lang="ja-JP" altLang="en-US" sz="2800" dirty="0" smtClean="0"/>
              <a:t>・お好きなイラストや写真をご持参ください</a:t>
            </a:r>
            <a:endParaRPr kumimoji="1" lang="en-US" altLang="ja-JP" sz="2800" dirty="0" smtClean="0"/>
          </a:p>
          <a:p>
            <a:r>
              <a:rPr kumimoji="1" lang="ja-JP" altLang="en-US" sz="2800" dirty="0"/>
              <a:t>　</a:t>
            </a:r>
            <a:r>
              <a:rPr kumimoji="1" lang="ja-JP" altLang="en-US" sz="2000" dirty="0"/>
              <a:t>（持参するイラストや写真についての注意事項は次のページから</a:t>
            </a:r>
            <a:r>
              <a:rPr kumimoji="1" lang="ja-JP" altLang="en-US" sz="2000" dirty="0" smtClean="0"/>
              <a:t>）</a:t>
            </a:r>
            <a:endParaRPr kumimoji="1" lang="en-US" altLang="ja-JP" sz="2000" dirty="0" smtClean="0"/>
          </a:p>
          <a:p>
            <a:r>
              <a:rPr kumimoji="1" lang="ja-JP" altLang="en-US" sz="2800" dirty="0" smtClean="0"/>
              <a:t>　</a:t>
            </a:r>
            <a:r>
              <a:rPr kumimoji="1" lang="en-US" altLang="ja-JP" sz="2800" dirty="0" smtClean="0"/>
              <a:t>※</a:t>
            </a:r>
            <a:r>
              <a:rPr kumimoji="1" lang="ja-JP" altLang="en-US" sz="2800" dirty="0" smtClean="0"/>
              <a:t>その場で、絵を描くことも可能です</a:t>
            </a:r>
            <a:endParaRPr kumimoji="1" lang="en-US" altLang="ja-JP" sz="2800" dirty="0" smtClean="0"/>
          </a:p>
        </p:txBody>
      </p:sp>
      <p:sp>
        <p:nvSpPr>
          <p:cNvPr id="5" name="テキスト ボックス 4"/>
          <p:cNvSpPr txBox="1"/>
          <p:nvPr/>
        </p:nvSpPr>
        <p:spPr>
          <a:xfrm>
            <a:off x="288073" y="4396770"/>
            <a:ext cx="5394425" cy="954107"/>
          </a:xfrm>
          <a:prstGeom prst="rect">
            <a:avLst/>
          </a:prstGeom>
          <a:noFill/>
        </p:spPr>
        <p:txBody>
          <a:bodyPr wrap="none" rtlCol="0">
            <a:spAutoFit/>
          </a:bodyPr>
          <a:lstStyle/>
          <a:p>
            <a:r>
              <a:rPr kumimoji="1" lang="ja-JP" altLang="en-US" sz="2800" dirty="0" smtClean="0"/>
              <a:t>・開催場所は本館棟</a:t>
            </a:r>
            <a:r>
              <a:rPr kumimoji="1" lang="en-US" altLang="ja-JP" sz="2800" dirty="0" smtClean="0"/>
              <a:t>3</a:t>
            </a:r>
            <a:r>
              <a:rPr kumimoji="1" lang="ja-JP" altLang="en-US" sz="2800" dirty="0" smtClean="0"/>
              <a:t>階視聴覚室</a:t>
            </a:r>
            <a:endParaRPr kumimoji="1" lang="en-US" altLang="ja-JP" sz="2800" dirty="0" smtClean="0"/>
          </a:p>
          <a:p>
            <a:r>
              <a:rPr kumimoji="1" lang="ja-JP" altLang="en-US" sz="2800" dirty="0"/>
              <a:t>　</a:t>
            </a:r>
            <a:r>
              <a:rPr kumimoji="1" lang="ja-JP" altLang="en-US" sz="2800" dirty="0" smtClean="0"/>
              <a:t>になります</a:t>
            </a:r>
            <a:endParaRPr kumimoji="1" lang="ja-JP" altLang="en-US" sz="2800" dirty="0"/>
          </a:p>
        </p:txBody>
      </p:sp>
      <p:pic>
        <p:nvPicPr>
          <p:cNvPr id="9" name="図 8"/>
          <p:cNvPicPr>
            <a:picLocks noChangeAspect="1"/>
          </p:cNvPicPr>
          <p:nvPr/>
        </p:nvPicPr>
        <p:blipFill rotWithShape="1">
          <a:blip r:embed="rId2" cstate="print">
            <a:extLst>
              <a:ext uri="{28A0092B-C50C-407E-A947-70E740481C1C}">
                <a14:useLocalDpi xmlns:a14="http://schemas.microsoft.com/office/drawing/2010/main" val="0"/>
              </a:ext>
            </a:extLst>
          </a:blip>
          <a:srcRect l="29446" t="12616" r="15253" b="6989"/>
          <a:stretch/>
        </p:blipFill>
        <p:spPr>
          <a:xfrm>
            <a:off x="7099675" y="4222237"/>
            <a:ext cx="2463590" cy="2532554"/>
          </a:xfrm>
          <a:prstGeom prst="rect">
            <a:avLst/>
          </a:prstGeom>
        </p:spPr>
      </p:pic>
      <p:sp>
        <p:nvSpPr>
          <p:cNvPr id="10" name="線吹き出し 1 (枠付き) 9"/>
          <p:cNvSpPr/>
          <p:nvPr/>
        </p:nvSpPr>
        <p:spPr>
          <a:xfrm flipH="1">
            <a:off x="6801321" y="5078406"/>
            <a:ext cx="1360265" cy="614711"/>
          </a:xfrm>
          <a:prstGeom prst="borderCallout1">
            <a:avLst>
              <a:gd name="adj1" fmla="val 57608"/>
              <a:gd name="adj2" fmla="val -105"/>
              <a:gd name="adj3" fmla="val 118647"/>
              <a:gd name="adj4" fmla="val -12222"/>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884448" y="5176344"/>
            <a:ext cx="1194010" cy="369332"/>
          </a:xfrm>
          <a:prstGeom prst="rect">
            <a:avLst/>
          </a:prstGeom>
          <a:noFill/>
        </p:spPr>
        <p:txBody>
          <a:bodyPr wrap="square" rtlCol="0">
            <a:spAutoFit/>
          </a:bodyPr>
          <a:lstStyle/>
          <a:p>
            <a:r>
              <a:rPr kumimoji="1" lang="ja-JP" altLang="en-US" dirty="0" smtClean="0"/>
              <a:t>視聴覚室</a:t>
            </a:r>
            <a:endParaRPr kumimoji="1" lang="ja-JP" altLang="en-US" dirty="0"/>
          </a:p>
        </p:txBody>
      </p:sp>
    </p:spTree>
    <p:extLst>
      <p:ext uri="{BB962C8B-B14F-4D97-AF65-F5344CB8AC3E}">
        <p14:creationId xmlns:p14="http://schemas.microsoft.com/office/powerpoint/2010/main" val="478098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楕円 3"/>
          <p:cNvSpPr/>
          <p:nvPr/>
        </p:nvSpPr>
        <p:spPr>
          <a:xfrm>
            <a:off x="953778" y="2925495"/>
            <a:ext cx="2232000" cy="2232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p:cNvSpPr/>
          <p:nvPr/>
        </p:nvSpPr>
        <p:spPr>
          <a:xfrm>
            <a:off x="1151778" y="3123494"/>
            <a:ext cx="1828800" cy="1828800"/>
          </a:xfrm>
          <a:prstGeom prst="ellipse">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p:cNvSpPr/>
          <p:nvPr/>
        </p:nvSpPr>
        <p:spPr>
          <a:xfrm>
            <a:off x="5599756" y="2925495"/>
            <a:ext cx="2232000" cy="2232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p:cNvSpPr/>
          <p:nvPr/>
        </p:nvSpPr>
        <p:spPr>
          <a:xfrm>
            <a:off x="5797756" y="3123495"/>
            <a:ext cx="1828800" cy="1828800"/>
          </a:xfrm>
          <a:prstGeom prst="ellipse">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矢印コネクタ 2"/>
          <p:cNvCxnSpPr>
            <a:stCxn id="4" idx="2"/>
            <a:endCxn id="4" idx="6"/>
          </p:cNvCxnSpPr>
          <p:nvPr/>
        </p:nvCxnSpPr>
        <p:spPr>
          <a:xfrm>
            <a:off x="953778" y="4041495"/>
            <a:ext cx="22320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線吹き出し 1 (枠付き) 7"/>
          <p:cNvSpPr/>
          <p:nvPr/>
        </p:nvSpPr>
        <p:spPr>
          <a:xfrm>
            <a:off x="3208627" y="3157322"/>
            <a:ext cx="1775900" cy="646921"/>
          </a:xfrm>
          <a:prstGeom prst="borderCallout1">
            <a:avLst>
              <a:gd name="adj1" fmla="val 45493"/>
              <a:gd name="adj2" fmla="val 256"/>
              <a:gd name="adj3" fmla="val 135820"/>
              <a:gd name="adj4" fmla="val -6897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472047" y="3157912"/>
            <a:ext cx="1249060" cy="646331"/>
          </a:xfrm>
          <a:prstGeom prst="rect">
            <a:avLst/>
          </a:prstGeom>
          <a:noFill/>
        </p:spPr>
        <p:txBody>
          <a:bodyPr wrap="none" rtlCol="0">
            <a:spAutoFit/>
          </a:bodyPr>
          <a:lstStyle/>
          <a:p>
            <a:r>
              <a:rPr kumimoji="1" lang="ja-JP" altLang="en-US" dirty="0"/>
              <a:t>外側の円</a:t>
            </a:r>
            <a:endParaRPr kumimoji="1" lang="en-US" altLang="ja-JP" dirty="0" smtClean="0"/>
          </a:p>
          <a:p>
            <a:r>
              <a:rPr kumimoji="1" lang="ja-JP" altLang="en-US" dirty="0" smtClean="0"/>
              <a:t>直径</a:t>
            </a:r>
            <a:r>
              <a:rPr kumimoji="1" lang="en-US" altLang="ja-JP" dirty="0" smtClean="0"/>
              <a:t>65mm</a:t>
            </a:r>
            <a:endParaRPr kumimoji="1" lang="ja-JP" altLang="en-US" dirty="0"/>
          </a:p>
        </p:txBody>
      </p:sp>
      <p:cxnSp>
        <p:nvCxnSpPr>
          <p:cNvPr id="11" name="直線矢印コネクタ 10"/>
          <p:cNvCxnSpPr>
            <a:stCxn id="7" idx="2"/>
            <a:endCxn id="7" idx="6"/>
          </p:cNvCxnSpPr>
          <p:nvPr/>
        </p:nvCxnSpPr>
        <p:spPr>
          <a:xfrm>
            <a:off x="5797756" y="4037895"/>
            <a:ext cx="1828800" cy="0"/>
          </a:xfrm>
          <a:prstGeom prst="straightConnector1">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横巻き 11"/>
          <p:cNvSpPr/>
          <p:nvPr/>
        </p:nvSpPr>
        <p:spPr>
          <a:xfrm>
            <a:off x="362737" y="158698"/>
            <a:ext cx="5237019" cy="1073097"/>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線吹き出し 1 (枠付き) 13"/>
          <p:cNvSpPr/>
          <p:nvPr/>
        </p:nvSpPr>
        <p:spPr>
          <a:xfrm>
            <a:off x="7974179" y="2950437"/>
            <a:ext cx="1812168" cy="702804"/>
          </a:xfrm>
          <a:prstGeom prst="borderCallout1">
            <a:avLst>
              <a:gd name="adj1" fmla="val 49933"/>
              <a:gd name="adj2" fmla="val -410"/>
              <a:gd name="adj3" fmla="val 156586"/>
              <a:gd name="adj4" fmla="val -7086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8255733" y="3006320"/>
            <a:ext cx="1249060" cy="646331"/>
          </a:xfrm>
          <a:prstGeom prst="rect">
            <a:avLst/>
          </a:prstGeom>
          <a:noFill/>
        </p:spPr>
        <p:txBody>
          <a:bodyPr wrap="none" rtlCol="0">
            <a:spAutoFit/>
          </a:bodyPr>
          <a:lstStyle/>
          <a:p>
            <a:r>
              <a:rPr kumimoji="1" lang="ja-JP" altLang="en-US" dirty="0" smtClean="0"/>
              <a:t>内側の円</a:t>
            </a:r>
            <a:endParaRPr kumimoji="1" lang="en-US" altLang="ja-JP" dirty="0" smtClean="0"/>
          </a:p>
          <a:p>
            <a:r>
              <a:rPr kumimoji="1" lang="ja-JP" altLang="en-US" dirty="0" smtClean="0"/>
              <a:t>直径</a:t>
            </a:r>
            <a:r>
              <a:rPr kumimoji="1" lang="en-US" altLang="ja-JP" dirty="0" smtClean="0"/>
              <a:t>52mm</a:t>
            </a:r>
          </a:p>
        </p:txBody>
      </p:sp>
      <p:sp>
        <p:nvSpPr>
          <p:cNvPr id="2" name="テキスト ボックス 1"/>
          <p:cNvSpPr txBox="1"/>
          <p:nvPr/>
        </p:nvSpPr>
        <p:spPr>
          <a:xfrm>
            <a:off x="498230" y="471346"/>
            <a:ext cx="5109091" cy="461665"/>
          </a:xfrm>
          <a:prstGeom prst="rect">
            <a:avLst/>
          </a:prstGeom>
          <a:noFill/>
        </p:spPr>
        <p:txBody>
          <a:bodyPr wrap="none" rtlCol="0">
            <a:spAutoFit/>
          </a:bodyPr>
          <a:lstStyle/>
          <a:p>
            <a:r>
              <a:rPr kumimoji="1" lang="ja-JP" altLang="en-US" sz="2400" dirty="0" smtClean="0"/>
              <a:t>持ち込みイラストに関する注意事項</a:t>
            </a:r>
            <a:endParaRPr kumimoji="1" lang="ja-JP" altLang="en-US" sz="2400" dirty="0"/>
          </a:p>
        </p:txBody>
      </p:sp>
      <p:sp>
        <p:nvSpPr>
          <p:cNvPr id="13" name="テキスト ボックス 12"/>
          <p:cNvSpPr txBox="1"/>
          <p:nvPr/>
        </p:nvSpPr>
        <p:spPr>
          <a:xfrm>
            <a:off x="498230" y="1638163"/>
            <a:ext cx="8392041" cy="400110"/>
          </a:xfrm>
          <a:prstGeom prst="rect">
            <a:avLst/>
          </a:prstGeom>
          <a:noFill/>
        </p:spPr>
        <p:txBody>
          <a:bodyPr wrap="none" rtlCol="0">
            <a:spAutoFit/>
          </a:bodyPr>
          <a:lstStyle/>
          <a:p>
            <a:r>
              <a:rPr kumimoji="1" lang="ja-JP" altLang="en-US" sz="2000" b="1" dirty="0">
                <a:latin typeface="メイリオ" panose="020B0604030504040204" pitchFamily="50" charset="-128"/>
                <a:ea typeface="メイリオ" panose="020B0604030504040204" pitchFamily="50" charset="-128"/>
              </a:rPr>
              <a:t>下記</a:t>
            </a:r>
            <a:r>
              <a:rPr kumimoji="1" lang="ja-JP" altLang="en-US" sz="2000" b="1" dirty="0" smtClean="0">
                <a:latin typeface="メイリオ" panose="020B0604030504040204" pitchFamily="50" charset="-128"/>
                <a:ea typeface="メイリオ" panose="020B0604030504040204" pitchFamily="50" charset="-128"/>
              </a:rPr>
              <a:t>の大きさの円にイラストを描く、または写真を当てはめてください</a:t>
            </a:r>
            <a:endParaRPr kumimoji="1" lang="ja-JP" altLang="en-US" sz="20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14837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楕円 3"/>
          <p:cNvSpPr/>
          <p:nvPr/>
        </p:nvSpPr>
        <p:spPr>
          <a:xfrm>
            <a:off x="1854482" y="3976326"/>
            <a:ext cx="2232000" cy="2232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p:cNvSpPr/>
          <p:nvPr/>
        </p:nvSpPr>
        <p:spPr>
          <a:xfrm>
            <a:off x="2052482" y="4174325"/>
            <a:ext cx="1828800" cy="1828800"/>
          </a:xfrm>
          <a:prstGeom prst="ellipse">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p:cNvSpPr/>
          <p:nvPr/>
        </p:nvSpPr>
        <p:spPr>
          <a:xfrm>
            <a:off x="1949896" y="1137541"/>
            <a:ext cx="2232000" cy="2232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p:cNvSpPr/>
          <p:nvPr/>
        </p:nvSpPr>
        <p:spPr>
          <a:xfrm>
            <a:off x="2147896" y="1335541"/>
            <a:ext cx="1828800" cy="1828800"/>
          </a:xfrm>
          <a:prstGeom prst="ellipse">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2" cstate="print">
            <a:extLst>
              <a:ext uri="{BEBA8EAE-BF5A-486C-A8C5-ECC9F3942E4B}">
                <a14:imgProps xmlns:a14="http://schemas.microsoft.com/office/drawing/2010/main">
                  <a14:imgLayer r:embed="rId3">
                    <a14:imgEffect>
                      <a14:backgroundRemoval t="0" b="99637" l="0" r="100000">
                        <a14:foregroundMark x1="27000" y1="22747" x2="43227" y2="22747"/>
                        <a14:foregroundMark x1="61442" y1="10587" x2="43782" y2="786"/>
                        <a14:foregroundMark x1="56218" y1="4900" x2="63477" y2="10587"/>
                        <a14:foregroundMark x1="64031" y1="12886" x2="68978" y2="24259"/>
                        <a14:foregroundMark x1="72168" y1="32184" x2="72446" y2="43194"/>
                        <a14:foregroundMark x1="25566" y1="11736" x2="31068" y2="8348"/>
                      </a14:backgroundRemoval>
                    </a14:imgEffect>
                  </a14:imgLayer>
                </a14:imgProps>
              </a:ext>
              <a:ext uri="{28A0092B-C50C-407E-A947-70E740481C1C}">
                <a14:useLocalDpi xmlns:a14="http://schemas.microsoft.com/office/drawing/2010/main" val="0"/>
              </a:ext>
            </a:extLst>
          </a:blip>
          <a:stretch>
            <a:fillRect/>
          </a:stretch>
        </p:blipFill>
        <p:spPr>
          <a:xfrm>
            <a:off x="2208352" y="1523709"/>
            <a:ext cx="1841445" cy="1407118"/>
          </a:xfrm>
          <a:prstGeom prst="rect">
            <a:avLst/>
          </a:prstGeom>
        </p:spPr>
      </p:pic>
      <p:pic>
        <p:nvPicPr>
          <p:cNvPr id="8" name="図 7"/>
          <p:cNvPicPr>
            <a:picLocks noChangeAspect="1"/>
          </p:cNvPicPr>
          <p:nvPr/>
        </p:nvPicPr>
        <p:blipFill>
          <a:blip r:embed="rId4" cstate="print">
            <a:extLst>
              <a:ext uri="{BEBA8EAE-BF5A-486C-A8C5-ECC9F3942E4B}">
                <a14:imgProps xmlns:a14="http://schemas.microsoft.com/office/drawing/2010/main">
                  <a14:imgLayer r:embed="rId5">
                    <a14:imgEffect>
                      <a14:backgroundRemoval t="0" b="99637" l="0" r="100000">
                        <a14:foregroundMark x1="27000" y1="22747" x2="43227" y2="22747"/>
                        <a14:foregroundMark x1="61442" y1="10587" x2="43782" y2="786"/>
                        <a14:foregroundMark x1="56218" y1="4900" x2="63477" y2="10587"/>
                        <a14:foregroundMark x1="64031" y1="12886" x2="68978" y2="24259"/>
                        <a14:foregroundMark x1="72168" y1="32184" x2="72446" y2="43194"/>
                        <a14:foregroundMark x1="25566" y1="11736" x2="31068" y2="8348"/>
                      </a14:backgroundRemoval>
                    </a14:imgEffect>
                  </a14:imgLayer>
                </a14:imgProps>
              </a:ext>
              <a:ext uri="{28A0092B-C50C-407E-A947-70E740481C1C}">
                <a14:useLocalDpi xmlns:a14="http://schemas.microsoft.com/office/drawing/2010/main" val="0"/>
              </a:ext>
            </a:extLst>
          </a:blip>
          <a:stretch>
            <a:fillRect/>
          </a:stretch>
        </p:blipFill>
        <p:spPr>
          <a:xfrm>
            <a:off x="1780781" y="3972725"/>
            <a:ext cx="2505758" cy="2232000"/>
          </a:xfrm>
          <a:prstGeom prst="rect">
            <a:avLst/>
          </a:prstGeom>
        </p:spPr>
      </p:pic>
      <p:pic>
        <p:nvPicPr>
          <p:cNvPr id="9" name="図 8"/>
          <p:cNvPicPr>
            <a:picLocks noChangeAspect="1"/>
          </p:cNvPicPr>
          <p:nvPr/>
        </p:nvPicPr>
        <p:blipFill>
          <a:blip r:embed="rId6"/>
          <a:stretch>
            <a:fillRect/>
          </a:stretch>
        </p:blipFill>
        <p:spPr>
          <a:xfrm>
            <a:off x="5876657" y="1010103"/>
            <a:ext cx="2769035" cy="2479673"/>
          </a:xfrm>
          <a:prstGeom prst="rect">
            <a:avLst/>
          </a:prstGeom>
        </p:spPr>
      </p:pic>
      <p:pic>
        <p:nvPicPr>
          <p:cNvPr id="10" name="図 9"/>
          <p:cNvPicPr>
            <a:picLocks noChangeAspect="1"/>
          </p:cNvPicPr>
          <p:nvPr/>
        </p:nvPicPr>
        <p:blipFill>
          <a:blip r:embed="rId7">
            <a:extLst>
              <a:ext uri="{BEBA8EAE-BF5A-486C-A8C5-ECC9F3942E4B}">
                <a14:imgProps xmlns:a14="http://schemas.microsoft.com/office/drawing/2010/main">
                  <a14:imgLayer r:embed="rId8">
                    <a14:imgEffect>
                      <a14:brightnessContrast contrast="-20000"/>
                    </a14:imgEffect>
                  </a14:imgLayer>
                </a14:imgProps>
              </a:ext>
            </a:extLst>
          </a:blip>
          <a:stretch>
            <a:fillRect/>
          </a:stretch>
        </p:blipFill>
        <p:spPr>
          <a:xfrm>
            <a:off x="5659208" y="3636539"/>
            <a:ext cx="2986484" cy="2904367"/>
          </a:xfrm>
          <a:prstGeom prst="rect">
            <a:avLst/>
          </a:prstGeom>
        </p:spPr>
      </p:pic>
      <p:sp>
        <p:nvSpPr>
          <p:cNvPr id="11" name="テキスト ボックス 10"/>
          <p:cNvSpPr txBox="1"/>
          <p:nvPr/>
        </p:nvSpPr>
        <p:spPr>
          <a:xfrm>
            <a:off x="230211" y="178636"/>
            <a:ext cx="8494633" cy="369332"/>
          </a:xfrm>
          <a:prstGeom prst="rect">
            <a:avLst/>
          </a:prstGeom>
          <a:noFill/>
        </p:spPr>
        <p:txBody>
          <a:bodyPr wrap="none" rtlCol="0">
            <a:spAutoFit/>
          </a:bodyPr>
          <a:lstStyle/>
          <a:p>
            <a:r>
              <a:rPr kumimoji="1" lang="ja-JP" altLang="en-US" dirty="0"/>
              <a:t>持</a:t>
            </a:r>
            <a:r>
              <a:rPr kumimoji="1" lang="ja-JP" altLang="en-US" dirty="0" smtClean="0"/>
              <a:t>ってくるイラスト又は画像は内側の円に収まるような大きさにしてください</a:t>
            </a:r>
            <a:endParaRPr kumimoji="1" lang="ja-JP" altLang="en-US" dirty="0"/>
          </a:p>
        </p:txBody>
      </p:sp>
      <p:sp>
        <p:nvSpPr>
          <p:cNvPr id="12" name="テキスト ボックス 11"/>
          <p:cNvSpPr txBox="1"/>
          <p:nvPr/>
        </p:nvSpPr>
        <p:spPr>
          <a:xfrm>
            <a:off x="756872" y="1957553"/>
            <a:ext cx="595035" cy="584775"/>
          </a:xfrm>
          <a:prstGeom prst="rect">
            <a:avLst/>
          </a:prstGeom>
          <a:noFill/>
        </p:spPr>
        <p:txBody>
          <a:bodyPr wrap="none" rtlCol="0">
            <a:spAutoFit/>
          </a:bodyPr>
          <a:lstStyle/>
          <a:p>
            <a:r>
              <a:rPr kumimoji="1" lang="ja-JP" altLang="en-US" sz="3200" b="1" dirty="0" smtClean="0"/>
              <a:t>正</a:t>
            </a:r>
            <a:endParaRPr kumimoji="1" lang="ja-JP" altLang="en-US" sz="3200" b="1" dirty="0"/>
          </a:p>
        </p:txBody>
      </p:sp>
      <p:sp>
        <p:nvSpPr>
          <p:cNvPr id="13" name="テキスト ボックス 12"/>
          <p:cNvSpPr txBox="1"/>
          <p:nvPr/>
        </p:nvSpPr>
        <p:spPr>
          <a:xfrm>
            <a:off x="756872" y="4796337"/>
            <a:ext cx="616606" cy="584775"/>
          </a:xfrm>
          <a:prstGeom prst="rect">
            <a:avLst/>
          </a:prstGeom>
          <a:noFill/>
        </p:spPr>
        <p:txBody>
          <a:bodyPr wrap="square" rtlCol="0">
            <a:spAutoFit/>
          </a:bodyPr>
          <a:lstStyle/>
          <a:p>
            <a:r>
              <a:rPr kumimoji="1" lang="ja-JP" altLang="en-US" sz="3200" b="1" dirty="0" smtClean="0"/>
              <a:t>誤</a:t>
            </a:r>
            <a:endParaRPr kumimoji="1" lang="ja-JP" altLang="en-US" b="1" dirty="0"/>
          </a:p>
        </p:txBody>
      </p:sp>
      <p:sp>
        <p:nvSpPr>
          <p:cNvPr id="14" name="右矢印 13"/>
          <p:cNvSpPr/>
          <p:nvPr/>
        </p:nvSpPr>
        <p:spPr>
          <a:xfrm>
            <a:off x="4471564" y="1861072"/>
            <a:ext cx="1012641" cy="640356"/>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4466553" y="4768544"/>
            <a:ext cx="1012641" cy="640356"/>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線吹き出し 1 (枠付き) 15"/>
          <p:cNvSpPr/>
          <p:nvPr/>
        </p:nvSpPr>
        <p:spPr>
          <a:xfrm>
            <a:off x="871916" y="801357"/>
            <a:ext cx="3422163" cy="310823"/>
          </a:xfrm>
          <a:prstGeom prst="borderCallout1">
            <a:avLst>
              <a:gd name="adj1" fmla="val 99151"/>
              <a:gd name="adj2" fmla="val 50002"/>
              <a:gd name="adj3" fmla="val 175720"/>
              <a:gd name="adj4" fmla="val 6284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813122" y="826718"/>
            <a:ext cx="3539752" cy="307777"/>
          </a:xfrm>
          <a:prstGeom prst="rect">
            <a:avLst/>
          </a:prstGeom>
          <a:noFill/>
        </p:spPr>
        <p:txBody>
          <a:bodyPr wrap="none" rtlCol="0">
            <a:spAutoFit/>
          </a:bodyPr>
          <a:lstStyle/>
          <a:p>
            <a:r>
              <a:rPr kumimoji="1" lang="ja-JP" altLang="en-US" sz="1400" dirty="0" smtClean="0"/>
              <a:t>内側の円に収まるように画像を入れると</a:t>
            </a:r>
            <a:r>
              <a:rPr kumimoji="1" lang="en-US" altLang="ja-JP" sz="1400" dirty="0" smtClean="0"/>
              <a:t>…</a:t>
            </a:r>
            <a:endParaRPr kumimoji="1" lang="ja-JP" altLang="en-US" sz="1400" dirty="0"/>
          </a:p>
        </p:txBody>
      </p:sp>
      <p:sp>
        <p:nvSpPr>
          <p:cNvPr id="18" name="四角形吹き出し 17"/>
          <p:cNvSpPr/>
          <p:nvPr/>
        </p:nvSpPr>
        <p:spPr>
          <a:xfrm>
            <a:off x="7444474" y="720177"/>
            <a:ext cx="2191180" cy="392004"/>
          </a:xfrm>
          <a:prstGeom prst="wedgeRectCallout">
            <a:avLst>
              <a:gd name="adj1" fmla="val -37398"/>
              <a:gd name="adj2" fmla="val 10458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7373358" y="790014"/>
            <a:ext cx="2339102" cy="307777"/>
          </a:xfrm>
          <a:prstGeom prst="rect">
            <a:avLst/>
          </a:prstGeom>
          <a:noFill/>
        </p:spPr>
        <p:txBody>
          <a:bodyPr wrap="none" rtlCol="0">
            <a:spAutoFit/>
          </a:bodyPr>
          <a:lstStyle/>
          <a:p>
            <a:r>
              <a:rPr kumimoji="1" lang="ja-JP" altLang="en-US" sz="1400" dirty="0" smtClean="0"/>
              <a:t>きれいな缶バッジになる！</a:t>
            </a:r>
            <a:endParaRPr kumimoji="1" lang="ja-JP" altLang="en-US" sz="1400" dirty="0"/>
          </a:p>
        </p:txBody>
      </p:sp>
      <p:sp>
        <p:nvSpPr>
          <p:cNvPr id="20" name="線吹き出し 1 (枠付き) 19"/>
          <p:cNvSpPr/>
          <p:nvPr/>
        </p:nvSpPr>
        <p:spPr>
          <a:xfrm>
            <a:off x="645798" y="3505486"/>
            <a:ext cx="2377453" cy="338554"/>
          </a:xfrm>
          <a:prstGeom prst="borderCallout1">
            <a:avLst>
              <a:gd name="adj1" fmla="val 100261"/>
              <a:gd name="adj2" fmla="val 51603"/>
              <a:gd name="adj3" fmla="val 171317"/>
              <a:gd name="adj4" fmla="val 7952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45798" y="3498226"/>
            <a:ext cx="2377574" cy="338554"/>
          </a:xfrm>
          <a:prstGeom prst="rect">
            <a:avLst/>
          </a:prstGeom>
          <a:noFill/>
        </p:spPr>
        <p:txBody>
          <a:bodyPr wrap="none" rtlCol="0">
            <a:spAutoFit/>
          </a:bodyPr>
          <a:lstStyle/>
          <a:p>
            <a:r>
              <a:rPr kumimoji="1" lang="ja-JP" altLang="en-US" sz="1600" dirty="0" smtClean="0"/>
              <a:t>外側の円に合わせたり</a:t>
            </a:r>
            <a:r>
              <a:rPr kumimoji="1" lang="en-US" altLang="ja-JP" sz="1600" dirty="0" smtClean="0"/>
              <a:t>…</a:t>
            </a:r>
            <a:endParaRPr kumimoji="1" lang="ja-JP" altLang="en-US" sz="1600" dirty="0"/>
          </a:p>
        </p:txBody>
      </p:sp>
      <p:sp>
        <p:nvSpPr>
          <p:cNvPr id="22" name="線吹き出し 1 (枠付き) 21"/>
          <p:cNvSpPr/>
          <p:nvPr/>
        </p:nvSpPr>
        <p:spPr>
          <a:xfrm>
            <a:off x="2685318" y="6249564"/>
            <a:ext cx="2539426" cy="387974"/>
          </a:xfrm>
          <a:prstGeom prst="borderCallout1">
            <a:avLst>
              <a:gd name="adj1" fmla="val 306"/>
              <a:gd name="adj2" fmla="val 72547"/>
              <a:gd name="adj3" fmla="val -66532"/>
              <a:gd name="adj4" fmla="val 4684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685317" y="6298984"/>
            <a:ext cx="2582758" cy="338554"/>
          </a:xfrm>
          <a:prstGeom prst="rect">
            <a:avLst/>
          </a:prstGeom>
          <a:noFill/>
        </p:spPr>
        <p:txBody>
          <a:bodyPr wrap="none" rtlCol="0">
            <a:spAutoFit/>
          </a:bodyPr>
          <a:lstStyle/>
          <a:p>
            <a:r>
              <a:rPr kumimoji="1" lang="ja-JP" altLang="en-US" sz="1600" dirty="0" smtClean="0"/>
              <a:t>はみ出したりしていると</a:t>
            </a:r>
            <a:r>
              <a:rPr kumimoji="1" lang="en-US" altLang="ja-JP" sz="1600" dirty="0" smtClean="0"/>
              <a:t>…</a:t>
            </a:r>
            <a:endParaRPr kumimoji="1" lang="ja-JP" altLang="en-US" sz="1600" dirty="0"/>
          </a:p>
        </p:txBody>
      </p:sp>
      <p:sp>
        <p:nvSpPr>
          <p:cNvPr id="24" name="四角形吹き出し 23"/>
          <p:cNvSpPr/>
          <p:nvPr/>
        </p:nvSpPr>
        <p:spPr>
          <a:xfrm>
            <a:off x="7566898" y="6142110"/>
            <a:ext cx="2068756" cy="545559"/>
          </a:xfrm>
          <a:prstGeom prst="wedgeRectCallout">
            <a:avLst>
              <a:gd name="adj1" fmla="val -33779"/>
              <a:gd name="adj2" fmla="val -10192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7719862" y="6156500"/>
            <a:ext cx="1851659" cy="584775"/>
          </a:xfrm>
          <a:prstGeom prst="rect">
            <a:avLst/>
          </a:prstGeom>
          <a:noFill/>
        </p:spPr>
        <p:txBody>
          <a:bodyPr wrap="square" rtlCol="0">
            <a:spAutoFit/>
          </a:bodyPr>
          <a:lstStyle/>
          <a:p>
            <a:r>
              <a:rPr kumimoji="1" lang="ja-JP" altLang="en-US" sz="1600" dirty="0"/>
              <a:t>キャラクタ</a:t>
            </a:r>
            <a:r>
              <a:rPr kumimoji="1" lang="ja-JP" altLang="en-US" sz="1600" dirty="0" smtClean="0"/>
              <a:t>ーが</a:t>
            </a:r>
            <a:endParaRPr kumimoji="1" lang="en-US" altLang="ja-JP" sz="1600" dirty="0" smtClean="0"/>
          </a:p>
          <a:p>
            <a:r>
              <a:rPr kumimoji="1" lang="ja-JP" altLang="en-US" sz="1600" dirty="0" smtClean="0"/>
              <a:t>切れてしまう！</a:t>
            </a:r>
            <a:endParaRPr kumimoji="1" lang="ja-JP" altLang="en-US" sz="1600" dirty="0"/>
          </a:p>
        </p:txBody>
      </p:sp>
    </p:spTree>
    <p:extLst>
      <p:ext uri="{BB962C8B-B14F-4D97-AF65-F5344CB8AC3E}">
        <p14:creationId xmlns:p14="http://schemas.microsoft.com/office/powerpoint/2010/main" val="238507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p:cNvSpPr/>
          <p:nvPr/>
        </p:nvSpPr>
        <p:spPr>
          <a:xfrm>
            <a:off x="3894307" y="2037722"/>
            <a:ext cx="2250000" cy="2250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p:cNvSpPr/>
          <p:nvPr/>
        </p:nvSpPr>
        <p:spPr>
          <a:xfrm>
            <a:off x="4081864" y="2226722"/>
            <a:ext cx="1872000" cy="1872000"/>
          </a:xfrm>
          <a:prstGeom prst="ellipse">
            <a:avLst/>
          </a:prstGeom>
          <a:no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929514" y="1262023"/>
            <a:ext cx="8176701" cy="37709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25475" y="498766"/>
            <a:ext cx="6083717" cy="400110"/>
          </a:xfrm>
          <a:prstGeom prst="rect">
            <a:avLst/>
          </a:prstGeom>
          <a:noFill/>
        </p:spPr>
        <p:txBody>
          <a:bodyPr wrap="none" rtlCol="0">
            <a:spAutoFit/>
          </a:bodyPr>
          <a:lstStyle/>
          <a:p>
            <a:r>
              <a:rPr kumimoji="1" lang="ja-JP" altLang="en-US" sz="2000" b="1" dirty="0" smtClean="0"/>
              <a:t>缶バッジのデザインを作成する際にご利用ください</a:t>
            </a:r>
            <a:endParaRPr kumimoji="1" lang="ja-JP" altLang="en-US" sz="2000" b="1" dirty="0"/>
          </a:p>
        </p:txBody>
      </p:sp>
      <p:sp>
        <p:nvSpPr>
          <p:cNvPr id="9" name="テキスト ボックス 8"/>
          <p:cNvSpPr txBox="1"/>
          <p:nvPr/>
        </p:nvSpPr>
        <p:spPr>
          <a:xfrm>
            <a:off x="564981" y="5451056"/>
            <a:ext cx="9341019" cy="1169551"/>
          </a:xfrm>
          <a:prstGeom prst="rect">
            <a:avLst/>
          </a:prstGeom>
          <a:noFill/>
        </p:spPr>
        <p:txBody>
          <a:bodyPr wrap="none" rtlCol="0">
            <a:spAutoFit/>
          </a:bodyPr>
          <a:lstStyle/>
          <a:p>
            <a:r>
              <a:rPr kumimoji="1" lang="en-US" altLang="ja-JP" sz="1400" dirty="0" smtClean="0">
                <a:solidFill>
                  <a:srgbClr val="FF0000"/>
                </a:solidFill>
              </a:rPr>
              <a:t>※</a:t>
            </a:r>
            <a:r>
              <a:rPr kumimoji="1" lang="ja-JP" altLang="en-US" sz="1400" dirty="0" smtClean="0">
                <a:solidFill>
                  <a:srgbClr val="FF0000"/>
                </a:solidFill>
              </a:rPr>
              <a:t>作ることのできる缶バッジは一人につき、</a:t>
            </a:r>
            <a:r>
              <a:rPr kumimoji="1" lang="en-US" altLang="ja-JP" sz="1400" dirty="0" smtClean="0"/>
              <a:t>1</a:t>
            </a:r>
            <a:r>
              <a:rPr kumimoji="1" lang="ja-JP" altLang="en-US" sz="1400" dirty="0" err="1" smtClean="0"/>
              <a:t>つ</a:t>
            </a:r>
            <a:r>
              <a:rPr kumimoji="1" lang="ja-JP" altLang="en-US" sz="1400" dirty="0" err="1" smtClean="0">
                <a:solidFill>
                  <a:srgbClr val="FF0000"/>
                </a:solidFill>
              </a:rPr>
              <a:t>ま</a:t>
            </a:r>
            <a:r>
              <a:rPr kumimoji="1" lang="ja-JP" altLang="en-US" sz="1400" dirty="0" smtClean="0">
                <a:solidFill>
                  <a:srgbClr val="FF0000"/>
                </a:solidFill>
              </a:rPr>
              <a:t>でです（年齢不問）</a:t>
            </a:r>
            <a:endParaRPr kumimoji="1" lang="en-US" altLang="ja-JP" sz="1400" dirty="0" smtClean="0">
              <a:solidFill>
                <a:srgbClr val="FF0000"/>
              </a:solidFill>
            </a:endParaRPr>
          </a:p>
          <a:p>
            <a:r>
              <a:rPr kumimoji="1" lang="en-US" altLang="ja-JP" sz="1400" dirty="0" smtClean="0">
                <a:solidFill>
                  <a:srgbClr val="FF0000"/>
                </a:solidFill>
              </a:rPr>
              <a:t>※</a:t>
            </a:r>
            <a:r>
              <a:rPr kumimoji="1" lang="ja-JP" altLang="en-US" sz="1400" dirty="0" smtClean="0">
                <a:solidFill>
                  <a:srgbClr val="FF0000"/>
                </a:solidFill>
              </a:rPr>
              <a:t>当校で作成した缶バッジによる怪我や事故には一切の責任を負いかねます</a:t>
            </a:r>
            <a:endParaRPr kumimoji="1" lang="en-US" altLang="ja-JP" sz="1400" dirty="0" smtClean="0">
              <a:solidFill>
                <a:srgbClr val="FF0000"/>
              </a:solidFill>
            </a:endParaRPr>
          </a:p>
          <a:p>
            <a:r>
              <a:rPr kumimoji="1" lang="en-US" altLang="ja-JP" sz="1400" dirty="0" smtClean="0">
                <a:solidFill>
                  <a:srgbClr val="FF0000"/>
                </a:solidFill>
              </a:rPr>
              <a:t>※</a:t>
            </a:r>
            <a:r>
              <a:rPr kumimoji="1" lang="ja-JP" altLang="en-US" sz="1400" dirty="0">
                <a:solidFill>
                  <a:srgbClr val="FF0000"/>
                </a:solidFill>
              </a:rPr>
              <a:t>内側</a:t>
            </a:r>
            <a:r>
              <a:rPr kumimoji="1" lang="ja-JP" altLang="en-US" sz="1400" dirty="0" smtClean="0">
                <a:solidFill>
                  <a:srgbClr val="FF0000"/>
                </a:solidFill>
              </a:rPr>
              <a:t>の円にイラストを当てはめた場合にも、缶バッジにする際にイラストの一部が切れる可能性がございます。</a:t>
            </a:r>
            <a:endParaRPr kumimoji="1" lang="en-US" altLang="ja-JP" sz="1400" dirty="0" smtClean="0">
              <a:solidFill>
                <a:srgbClr val="FF0000"/>
              </a:solidFill>
            </a:endParaRPr>
          </a:p>
          <a:p>
            <a:r>
              <a:rPr kumimoji="1" lang="ja-JP" altLang="en-US" sz="1400" dirty="0">
                <a:solidFill>
                  <a:srgbClr val="FF0000"/>
                </a:solidFill>
              </a:rPr>
              <a:t>　</a:t>
            </a:r>
            <a:r>
              <a:rPr kumimoji="1" lang="ja-JP" altLang="en-US" sz="1400" dirty="0" smtClean="0">
                <a:solidFill>
                  <a:srgbClr val="FF0000"/>
                </a:solidFill>
              </a:rPr>
              <a:t>あらかじめご了承ください</a:t>
            </a:r>
            <a:endParaRPr kumimoji="1" lang="en-US" altLang="ja-JP" sz="1400" dirty="0" smtClean="0">
              <a:solidFill>
                <a:srgbClr val="FF0000"/>
              </a:solidFill>
            </a:endParaRPr>
          </a:p>
          <a:p>
            <a:r>
              <a:rPr kumimoji="1" lang="en-US" altLang="ja-JP" sz="1400" dirty="0" smtClean="0">
                <a:solidFill>
                  <a:srgbClr val="FF0000"/>
                </a:solidFill>
              </a:rPr>
              <a:t>※</a:t>
            </a:r>
            <a:r>
              <a:rPr kumimoji="1" lang="ja-JP" altLang="en-US" sz="1400" dirty="0" smtClean="0">
                <a:solidFill>
                  <a:srgbClr val="FF0000"/>
                </a:solidFill>
              </a:rPr>
              <a:t>公序良俗に反するイラストを使用した場合は、作成をお断りする場合がございます</a:t>
            </a:r>
            <a:endParaRPr kumimoji="1" lang="ja-JP" altLang="en-US" sz="1400" dirty="0">
              <a:solidFill>
                <a:srgbClr val="FF0000"/>
              </a:solidFill>
            </a:endParaRPr>
          </a:p>
        </p:txBody>
      </p:sp>
    </p:spTree>
    <p:extLst>
      <p:ext uri="{BB962C8B-B14F-4D97-AF65-F5344CB8AC3E}">
        <p14:creationId xmlns:p14="http://schemas.microsoft.com/office/powerpoint/2010/main" val="163628926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2161</TotalTime>
  <Words>262</Words>
  <Application>Microsoft Office PowerPoint</Application>
  <PresentationFormat>A4 210 x 297 mm</PresentationFormat>
  <Paragraphs>29</Paragraphs>
  <Slides>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vt:i4>
      </vt:variant>
    </vt:vector>
  </HeadingPairs>
  <TitlesOfParts>
    <vt:vector size="12" baseType="lpstr">
      <vt:lpstr>HGS創英角ﾎﾟｯﾌﾟ体</vt:lpstr>
      <vt:lpstr>メイリオ</vt:lpstr>
      <vt:lpstr>游ゴシック</vt:lpstr>
      <vt:lpstr>游ゴシック Light</vt:lpstr>
      <vt:lpstr>Arial</vt:lpstr>
      <vt:lpstr>Calibri</vt:lpstr>
      <vt:lpstr>Calibri Light</vt:lpstr>
      <vt:lpstr>Office テーマ</vt:lpstr>
      <vt:lpstr>ポリテックビジョン滋賀 オリジナル缶バッジについてのお知らせ</vt:lpstr>
      <vt:lpstr>PowerPoint プレゼンテーション</vt:lpstr>
      <vt:lpstr>PowerPoint プレゼンテーション</vt:lpstr>
      <vt:lpstr>PowerPoint プレゼンテーション</vt:lpstr>
    </vt:vector>
  </TitlesOfParts>
  <Company>高齢・障害・求職者雇用支援機構</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高齢・障害・求職者雇用支援機構</dc:creator>
  <cp:lastModifiedBy>高齢・障害・求職者雇用支援機構</cp:lastModifiedBy>
  <cp:revision>41</cp:revision>
  <cp:lastPrinted>2024-09-10T06:55:32Z</cp:lastPrinted>
  <dcterms:created xsi:type="dcterms:W3CDTF">2024-09-03T23:55:25Z</dcterms:created>
  <dcterms:modified xsi:type="dcterms:W3CDTF">2025-10-06T04:42:44Z</dcterms:modified>
</cp:coreProperties>
</file>