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8" r:id="rId2"/>
    <p:sldId id="262" r:id="rId3"/>
  </p:sldIdLst>
  <p:sldSz cx="7199313" cy="104394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D7"/>
    <a:srgbClr val="327883"/>
    <a:srgbClr val="5AA2AE"/>
    <a:srgbClr val="C00000"/>
    <a:srgbClr val="FF6600"/>
    <a:srgbClr val="FC8604"/>
    <a:srgbClr val="B6DF89"/>
    <a:srgbClr val="16386B"/>
    <a:srgbClr val="374D81"/>
    <a:srgbClr val="ACC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28793-FFE2-4933-A4F3-12DF132F6D1B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1233488"/>
            <a:ext cx="22971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97954-A36A-406F-B782-1BB76CDF3B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260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2026" rtl="0" eaLnBrk="1" latinLnBrk="0" hangingPunct="1">
      <a:defRPr kumimoji="1" sz="1262" kern="1200">
        <a:solidFill>
          <a:schemeClr val="tx1"/>
        </a:solidFill>
        <a:latin typeface="+mn-lt"/>
        <a:ea typeface="+mn-ea"/>
        <a:cs typeface="+mn-cs"/>
      </a:defRPr>
    </a:lvl1pPr>
    <a:lvl2pPr marL="481014" algn="l" defTabSz="962026" rtl="0" eaLnBrk="1" latinLnBrk="0" hangingPunct="1">
      <a:defRPr kumimoji="1" sz="1262" kern="1200">
        <a:solidFill>
          <a:schemeClr val="tx1"/>
        </a:solidFill>
        <a:latin typeface="+mn-lt"/>
        <a:ea typeface="+mn-ea"/>
        <a:cs typeface="+mn-cs"/>
      </a:defRPr>
    </a:lvl2pPr>
    <a:lvl3pPr marL="962026" algn="l" defTabSz="962026" rtl="0" eaLnBrk="1" latinLnBrk="0" hangingPunct="1">
      <a:defRPr kumimoji="1" sz="1262" kern="1200">
        <a:solidFill>
          <a:schemeClr val="tx1"/>
        </a:solidFill>
        <a:latin typeface="+mn-lt"/>
        <a:ea typeface="+mn-ea"/>
        <a:cs typeface="+mn-cs"/>
      </a:defRPr>
    </a:lvl3pPr>
    <a:lvl4pPr marL="1443040" algn="l" defTabSz="962026" rtl="0" eaLnBrk="1" latinLnBrk="0" hangingPunct="1">
      <a:defRPr kumimoji="1" sz="1262" kern="1200">
        <a:solidFill>
          <a:schemeClr val="tx1"/>
        </a:solidFill>
        <a:latin typeface="+mn-lt"/>
        <a:ea typeface="+mn-ea"/>
        <a:cs typeface="+mn-cs"/>
      </a:defRPr>
    </a:lvl4pPr>
    <a:lvl5pPr marL="1924053" algn="l" defTabSz="962026" rtl="0" eaLnBrk="1" latinLnBrk="0" hangingPunct="1">
      <a:defRPr kumimoji="1" sz="1262" kern="1200">
        <a:solidFill>
          <a:schemeClr val="tx1"/>
        </a:solidFill>
        <a:latin typeface="+mn-lt"/>
        <a:ea typeface="+mn-ea"/>
        <a:cs typeface="+mn-cs"/>
      </a:defRPr>
    </a:lvl5pPr>
    <a:lvl6pPr marL="2405066" algn="l" defTabSz="962026" rtl="0" eaLnBrk="1" latinLnBrk="0" hangingPunct="1">
      <a:defRPr kumimoji="1" sz="1262" kern="1200">
        <a:solidFill>
          <a:schemeClr val="tx1"/>
        </a:solidFill>
        <a:latin typeface="+mn-lt"/>
        <a:ea typeface="+mn-ea"/>
        <a:cs typeface="+mn-cs"/>
      </a:defRPr>
    </a:lvl6pPr>
    <a:lvl7pPr marL="2886079" algn="l" defTabSz="962026" rtl="0" eaLnBrk="1" latinLnBrk="0" hangingPunct="1">
      <a:defRPr kumimoji="1" sz="1262" kern="1200">
        <a:solidFill>
          <a:schemeClr val="tx1"/>
        </a:solidFill>
        <a:latin typeface="+mn-lt"/>
        <a:ea typeface="+mn-ea"/>
        <a:cs typeface="+mn-cs"/>
      </a:defRPr>
    </a:lvl7pPr>
    <a:lvl8pPr marL="3367093" algn="l" defTabSz="962026" rtl="0" eaLnBrk="1" latinLnBrk="0" hangingPunct="1">
      <a:defRPr kumimoji="1" sz="1262" kern="1200">
        <a:solidFill>
          <a:schemeClr val="tx1"/>
        </a:solidFill>
        <a:latin typeface="+mn-lt"/>
        <a:ea typeface="+mn-ea"/>
        <a:cs typeface="+mn-cs"/>
      </a:defRPr>
    </a:lvl8pPr>
    <a:lvl9pPr marL="3848105" algn="l" defTabSz="962026" rtl="0" eaLnBrk="1" latinLnBrk="0" hangingPunct="1">
      <a:defRPr kumimoji="1" sz="12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781675" y="1328738"/>
            <a:ext cx="2478088" cy="3594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31532-EFCD-4849-A9B7-2C1E5554C43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8594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08486"/>
            <a:ext cx="6119416" cy="3634458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483102"/>
            <a:ext cx="5399485" cy="2520438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0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69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55801"/>
            <a:ext cx="1552352" cy="88469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55801"/>
            <a:ext cx="4567064" cy="88469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0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02603"/>
            <a:ext cx="6209407" cy="434250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986185"/>
            <a:ext cx="6209407" cy="2283618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66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79007"/>
            <a:ext cx="3059708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79007"/>
            <a:ext cx="3059708" cy="662370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21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55804"/>
            <a:ext cx="6209407" cy="20178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559104"/>
            <a:ext cx="3045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813281"/>
            <a:ext cx="3045646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559104"/>
            <a:ext cx="3060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813281"/>
            <a:ext cx="3060646" cy="56087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69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42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03083"/>
            <a:ext cx="3644652" cy="7418740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2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03083"/>
            <a:ext cx="3644652" cy="7418740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72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55804"/>
            <a:ext cx="6209407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79007"/>
            <a:ext cx="6209407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A9DE-CA12-4219-B722-096622FD8583}" type="datetimeFigureOut">
              <a:rPr kumimoji="1" lang="ja-JP" altLang="en-US" smtClean="0"/>
              <a:t>2024/8/7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675780"/>
            <a:ext cx="2429768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F80B-558A-4208-91B2-CD25DCA4D9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3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図 72"/>
          <p:cNvPicPr>
            <a:picLocks noChangeAspect="1"/>
          </p:cNvPicPr>
          <p:nvPr/>
        </p:nvPicPr>
        <p:blipFill>
          <a:blip r:embed="rId3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50516" y="1252193"/>
            <a:ext cx="1066146" cy="879044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613464" y="1220047"/>
            <a:ext cx="7185720" cy="903700"/>
          </a:xfrm>
          <a:prstGeom prst="rect">
            <a:avLst/>
          </a:prstGeom>
          <a:noFill/>
          <a:ln>
            <a:noFill/>
          </a:ln>
        </p:spPr>
        <p:txBody>
          <a:bodyPr wrap="square" lIns="720000" tIns="36000" rIns="36000" bIns="36000" rtlCol="0">
            <a:spAutoFit/>
          </a:bodyPr>
          <a:lstStyle/>
          <a:p>
            <a:pPr marL="195327" defTabSz="457187"/>
            <a:r>
              <a:rPr lang="ja-JP" altLang="en-US" dirty="0" smtClean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お一人</a:t>
            </a:r>
            <a:r>
              <a:rPr lang="ja-JP" altLang="en-US" dirty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から受講が</a:t>
            </a:r>
            <a:r>
              <a:rPr lang="ja-JP" altLang="en-US" dirty="0" smtClean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可能</a:t>
            </a:r>
            <a:endParaRPr lang="en-US" altLang="ja-JP" dirty="0" smtClean="0">
              <a:solidFill>
                <a:srgbClr val="C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95327" defTabSz="457187"/>
            <a:r>
              <a:rPr lang="ja-JP" altLang="en-US" dirty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パソコンレンタル無料・</a:t>
            </a:r>
            <a:r>
              <a:rPr lang="ja-JP" altLang="en-US" dirty="0" smtClean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テキスト代込み</a:t>
            </a:r>
            <a:endParaRPr lang="en-US" altLang="ja-JP" dirty="0" smtClean="0">
              <a:solidFill>
                <a:srgbClr val="C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195327" defTabSz="457187"/>
            <a:r>
              <a:rPr lang="ja-JP" altLang="en-US" dirty="0" smtClean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受講料は</a:t>
            </a:r>
            <a:r>
              <a:rPr lang="en-US" altLang="ja-JP" dirty="0" smtClean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lang="ja-JP" altLang="en-US" dirty="0" smtClean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人　税込</a:t>
            </a:r>
            <a:r>
              <a:rPr lang="en-US" altLang="ja-JP" dirty="0" smtClean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2,200</a:t>
            </a:r>
            <a:r>
              <a:rPr lang="ja-JP" altLang="en-US" dirty="0" smtClean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円</a:t>
            </a:r>
            <a:endParaRPr lang="en-US" altLang="ja-JP" dirty="0">
              <a:solidFill>
                <a:srgbClr val="C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82" name="図 81"/>
          <p:cNvPicPr>
            <a:picLocks noChangeAspect="1"/>
          </p:cNvPicPr>
          <p:nvPr/>
        </p:nvPicPr>
        <p:blipFill rotWithShape="1">
          <a:blip r:embed="rId4"/>
          <a:srcRect l="4907" t="9105" r="2944" b="5589"/>
          <a:stretch/>
        </p:blipFill>
        <p:spPr>
          <a:xfrm rot="17655254">
            <a:off x="-24832" y="392270"/>
            <a:ext cx="974234" cy="695304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4"/>
          <a:srcRect l="4907" t="9105" r="2944" b="5589"/>
          <a:stretch/>
        </p:blipFill>
        <p:spPr>
          <a:xfrm>
            <a:off x="6501173" y="564631"/>
            <a:ext cx="974234" cy="69530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13769">
            <a:off x="6191842" y="1119773"/>
            <a:ext cx="280922" cy="386956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-1" y="9236946"/>
            <a:ext cx="7199313" cy="12154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C8E6DC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0" y="2266634"/>
            <a:ext cx="7199313" cy="3145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46" tIns="25446" rIns="25446" bIns="25446" rtlCol="0" anchor="t" anchorCtr="0"/>
          <a:lstStyle/>
          <a:p>
            <a:endParaRPr kumimoji="1" lang="ja-JP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2005" y="6463646"/>
            <a:ext cx="1946618" cy="257369"/>
          </a:xfrm>
          <a:prstGeom prst="rect">
            <a:avLst/>
          </a:prstGeom>
          <a:noFill/>
        </p:spPr>
        <p:txBody>
          <a:bodyPr wrap="square" lIns="72000" tIns="36000" rIns="72000" bIns="36000" rtlCol="0" anchor="ctr" anchorCtr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受付　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テキスト ボックス 83"/>
          <p:cNvSpPr txBox="1">
            <a:spLocks/>
          </p:cNvSpPr>
          <p:nvPr/>
        </p:nvSpPr>
        <p:spPr>
          <a:xfrm>
            <a:off x="-11575" y="-44067"/>
            <a:ext cx="7216606" cy="638334"/>
          </a:xfrm>
          <a:prstGeom prst="rect">
            <a:avLst/>
          </a:prstGeom>
          <a:solidFill>
            <a:srgbClr val="327883"/>
          </a:solidFill>
          <a:ln w="0">
            <a:noFill/>
          </a:ln>
        </p:spPr>
        <p:txBody>
          <a:bodyPr wrap="square" lIns="36000" tIns="72000" rIns="36000" bIns="3600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令和６年度　生産性向上支援訓練</a:t>
            </a:r>
            <a:endParaRPr lang="en-US" altLang="ja-JP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b="1" dirty="0" smtClean="0">
                <a:solidFill>
                  <a:schemeClr val="accent3">
                    <a:lumMod val="7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表計算ソフト活用講座のご案内</a:t>
            </a:r>
            <a:endParaRPr lang="en-US" altLang="ja-JP" sz="3200" b="1" dirty="0">
              <a:solidFill>
                <a:schemeClr val="accent3">
                  <a:lumMod val="7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lang="en-US" altLang="ja-JP" sz="2000" b="1" dirty="0" smtClean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499" y="70082"/>
            <a:ext cx="1784250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F1D7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商工会議所</a:t>
            </a:r>
            <a:endParaRPr kumimoji="1" lang="en-US" altLang="ja-JP" sz="1400" b="1" dirty="0" smtClean="0">
              <a:solidFill>
                <a:srgbClr val="FFF1D7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400" b="1" dirty="0" smtClean="0">
                <a:solidFill>
                  <a:srgbClr val="FFF1D7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後援特別企画！</a:t>
            </a:r>
            <a:endParaRPr kumimoji="1" lang="en-US" altLang="ja-JP" sz="1400" b="1" dirty="0" smtClean="0">
              <a:solidFill>
                <a:srgbClr val="FFF1D7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119481" y="3270557"/>
            <a:ext cx="3292941" cy="388793"/>
          </a:xfrm>
          <a:prstGeom prst="downArrow">
            <a:avLst>
              <a:gd name="adj1" fmla="val 100000"/>
              <a:gd name="adj2" fmla="val 6674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72000" tIns="216000" rIns="72000" bIns="72000" rtlCol="0" anchor="ctr"/>
          <a:lstStyle/>
          <a:p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30650" y="3228374"/>
            <a:ext cx="359727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sz="14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5750" y="2160760"/>
            <a:ext cx="7278013" cy="553998"/>
          </a:xfrm>
          <a:prstGeom prst="rect">
            <a:avLst/>
          </a:prstGeom>
          <a:noFill/>
        </p:spPr>
        <p:txBody>
          <a:bodyPr wrap="square" lIns="36000" rtlCol="0">
            <a:spAutoFit/>
          </a:bodyPr>
          <a:lstStyle/>
          <a:p>
            <a:r>
              <a:rPr kumimoji="1" lang="ja-JP" altLang="en-US" sz="1500" dirty="0">
                <a:solidFill>
                  <a:srgbClr val="374D8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業務</a:t>
            </a:r>
            <a:r>
              <a:rPr kumimoji="1" lang="ja-JP" altLang="en-US" sz="1500" dirty="0" smtClean="0">
                <a:solidFill>
                  <a:srgbClr val="374D8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に</a:t>
            </a:r>
            <a:r>
              <a:rPr kumimoji="1" lang="ja-JP" altLang="en-US" sz="1500" dirty="0">
                <a:solidFill>
                  <a:srgbClr val="374D8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役立</a:t>
            </a:r>
            <a:r>
              <a:rPr kumimoji="1" lang="ja-JP" altLang="en-US" sz="1500" dirty="0" smtClean="0">
                <a:solidFill>
                  <a:srgbClr val="374D8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つ人気の表計算ソフト活用２コースを君津エリアで開催</a:t>
            </a:r>
            <a:r>
              <a:rPr kumimoji="1" lang="ja-JP" altLang="en-US" sz="1500" dirty="0">
                <a:solidFill>
                  <a:srgbClr val="374D8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します</a:t>
            </a:r>
            <a:r>
              <a:rPr kumimoji="1" lang="ja-JP" altLang="en-US" sz="1500" dirty="0" smtClean="0">
                <a:solidFill>
                  <a:srgbClr val="374D8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！</a:t>
            </a:r>
            <a:endParaRPr kumimoji="1" lang="en-US" altLang="ja-JP" sz="1500" dirty="0" smtClean="0">
              <a:solidFill>
                <a:srgbClr val="374D8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500" dirty="0" smtClean="0">
                <a:solidFill>
                  <a:srgbClr val="374D8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パソコン操作のスキルアップでお仕事の効率を</a:t>
            </a:r>
            <a:r>
              <a:rPr kumimoji="1" lang="en-US" altLang="ja-JP" sz="1500" dirty="0" smtClean="0">
                <a:solidFill>
                  <a:srgbClr val="374D8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UP</a:t>
            </a:r>
            <a:r>
              <a:rPr kumimoji="1" lang="ja-JP" altLang="en-US" sz="1500" dirty="0" smtClean="0">
                <a:solidFill>
                  <a:srgbClr val="374D8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！ぜひ受講をご検討ください。</a:t>
            </a:r>
            <a:endParaRPr kumimoji="1" lang="ja-JP" altLang="en-US" sz="1500" dirty="0">
              <a:solidFill>
                <a:srgbClr val="374D8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619689" y="2810550"/>
            <a:ext cx="3570068" cy="10579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36000" rtlCol="0" anchor="t" anchorCtr="0"/>
          <a:lstStyle/>
          <a:p>
            <a:pPr lvl="2" algn="ctr">
              <a:lnSpc>
                <a:spcPct val="150000"/>
              </a:lnSpc>
            </a:pPr>
            <a:r>
              <a:rPr kumimoji="1" lang="ja-JP" altLang="en-US" sz="14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会場：</a:t>
            </a:r>
            <a:r>
              <a:rPr kumimoji="1" lang="ja-JP" altLang="en-US" sz="15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ポリテクセンター君津</a:t>
            </a:r>
            <a:r>
              <a:rPr kumimoji="1" lang="ja-JP" altLang="en-US" sz="1200" b="1" dirty="0" smtClean="0">
                <a:solidFill>
                  <a:srgbClr val="072C6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千葉県君津市坂田</a:t>
            </a:r>
            <a:r>
              <a:rPr kumimoji="1" lang="en-US" altLang="ja-JP" sz="1200" b="1" dirty="0" smtClean="0">
                <a:solidFill>
                  <a:srgbClr val="072C6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428</a:t>
            </a:r>
            <a:endParaRPr kumimoji="1" lang="ja-JP" altLang="en-US" sz="2400" b="1" dirty="0">
              <a:solidFill>
                <a:srgbClr val="072C6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-32365" y="8692875"/>
            <a:ext cx="7329880" cy="553998"/>
          </a:xfrm>
          <a:prstGeom prst="rect">
            <a:avLst/>
          </a:prstGeom>
          <a:noFill/>
        </p:spPr>
        <p:txBody>
          <a:bodyPr wrap="square" lIns="72000" rIns="0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実施機関：株式会社アスク</a:t>
            </a:r>
            <a:endParaRPr kumimoji="1" lang="en-US" altLang="ja-JP" sz="1000" b="1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使用機器：受講者用パソコン（実施機関貸与）　</a:t>
            </a:r>
            <a:r>
              <a:rPr kumimoji="1" lang="en-US" altLang="ja-JP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OS:Windows10</a:t>
            </a:r>
            <a:r>
              <a:rPr kumimoji="1" lang="ja-JP" altLang="en-US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ソフト：</a:t>
            </a:r>
            <a:r>
              <a:rPr kumimoji="1" lang="en-US" altLang="ja-JP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Microsoft365</a:t>
            </a:r>
            <a:r>
              <a:rPr kumimoji="1" lang="ja-JP" altLang="en-US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Excel</a:t>
            </a:r>
          </a:p>
          <a:p>
            <a:r>
              <a:rPr kumimoji="1" lang="en-US" altLang="ja-JP" sz="10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お申し込みは、裏面の受講申込書の受講要件を確認後、必要事項をご記入いただき、</a:t>
            </a:r>
            <a:r>
              <a:rPr kumimoji="1" lang="en-US" altLang="ja-JP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kumimoji="1" lang="ja-JP" altLang="en-US" sz="10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又</a:t>
            </a:r>
            <a:r>
              <a:rPr kumimoji="1" lang="ja-JP" altLang="en-US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はメール</a:t>
            </a:r>
            <a:r>
              <a:rPr kumimoji="1" lang="ja-JP" altLang="en-US" sz="10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でお送りください</a:t>
            </a:r>
            <a:r>
              <a:rPr kumimoji="1" lang="ja-JP" altLang="en-US" sz="1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000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022182" y="147108"/>
            <a:ext cx="17143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>
                <a:solidFill>
                  <a:srgbClr val="FFF1D7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先着順受付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783436" y="3515584"/>
            <a:ext cx="20954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無料駐車場あり</a:t>
            </a:r>
            <a:endParaRPr kumimoji="1" lang="en-US" altLang="ja-JP" sz="11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3566913" y="2803104"/>
            <a:ext cx="573842" cy="540203"/>
            <a:chOff x="4746073" y="2354819"/>
            <a:chExt cx="573842" cy="540203"/>
          </a:xfrm>
        </p:grpSpPr>
        <p:sp>
          <p:nvSpPr>
            <p:cNvPr id="68" name="直角三角形 67"/>
            <p:cNvSpPr/>
            <p:nvPr/>
          </p:nvSpPr>
          <p:spPr>
            <a:xfrm rot="5400000">
              <a:off x="4807415" y="2382522"/>
              <a:ext cx="516820" cy="508180"/>
            </a:xfrm>
            <a:prstGeom prst="rtTriangle">
              <a:avLst/>
            </a:prstGeom>
            <a:solidFill>
              <a:srgbClr val="C0D8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4746073" y="2354819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b="1" dirty="0">
                  <a:solidFill>
                    <a:schemeClr val="bg2">
                      <a:lumMod val="50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中</a:t>
              </a:r>
              <a:r>
                <a:rPr kumimoji="1" lang="ja-JP" altLang="en-US" sz="1100" b="1" dirty="0" smtClean="0">
                  <a:solidFill>
                    <a:schemeClr val="bg2">
                      <a:lumMod val="50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級</a:t>
              </a:r>
              <a:endParaRPr kumimoji="1" lang="ja-JP" altLang="en-US" sz="1100" b="1" dirty="0">
                <a:solidFill>
                  <a:schemeClr val="bg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3624819" y="3333068"/>
            <a:ext cx="3561761" cy="5227498"/>
            <a:chOff x="9842" y="3531386"/>
            <a:chExt cx="3640666" cy="4908071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9842" y="3531386"/>
              <a:ext cx="3640666" cy="4908071"/>
              <a:chOff x="9841" y="3531386"/>
              <a:chExt cx="3724979" cy="4908071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2" name="正方形/長方形 121"/>
              <p:cNvSpPr/>
              <p:nvPr/>
            </p:nvSpPr>
            <p:spPr>
              <a:xfrm>
                <a:off x="9841" y="3977412"/>
                <a:ext cx="3724979" cy="446204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3" name="片側の 2 つの角を切り取った四角形 122"/>
              <p:cNvSpPr/>
              <p:nvPr/>
            </p:nvSpPr>
            <p:spPr>
              <a:xfrm>
                <a:off x="9841" y="3531386"/>
                <a:ext cx="1054191" cy="785319"/>
              </a:xfrm>
              <a:prstGeom prst="snip2Same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95" name="グループ化 94"/>
            <p:cNvGrpSpPr/>
            <p:nvPr/>
          </p:nvGrpSpPr>
          <p:grpSpPr>
            <a:xfrm>
              <a:off x="101731" y="4077359"/>
              <a:ext cx="3527288" cy="875069"/>
              <a:chOff x="101731" y="2249944"/>
              <a:chExt cx="3867303" cy="875069"/>
            </a:xfrm>
          </p:grpSpPr>
          <p:sp>
            <p:nvSpPr>
              <p:cNvPr id="96" name="正方形/長方形 95"/>
              <p:cNvSpPr/>
              <p:nvPr/>
            </p:nvSpPr>
            <p:spPr>
              <a:xfrm>
                <a:off x="101731" y="2258163"/>
                <a:ext cx="3771741" cy="8204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>
                <a:off x="104784" y="2249944"/>
                <a:ext cx="3864250" cy="875069"/>
              </a:xfrm>
              <a:prstGeom prst="rect">
                <a:avLst/>
              </a:prstGeom>
              <a:noFill/>
            </p:spPr>
            <p:txBody>
              <a:bodyPr wrap="square" lIns="3600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800" dirty="0" smtClean="0">
                    <a:solidFill>
                      <a:schemeClr val="bg2">
                        <a:lumMod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コース名</a:t>
                </a:r>
                <a:endParaRPr kumimoji="1" lang="en-US" altLang="ja-JP" sz="800" dirty="0" smtClean="0">
                  <a:solidFill>
                    <a:schemeClr val="bg2">
                      <a:lumMod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kumimoji="1" lang="ja-JP" alt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効率よく分析するためのデータ集計</a:t>
                </a:r>
                <a:endParaRPr kumimoji="1" lang="en-US" altLang="ja-JP" sz="1600" b="1" dirty="0" smtClean="0">
                  <a:solidFill>
                    <a:schemeClr val="bg2">
                      <a:lumMod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kumimoji="1" lang="ja-JP" altLang="en-US" sz="1000" b="1" dirty="0" smtClean="0">
                    <a:solidFill>
                      <a:schemeClr val="accent5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～実務</a:t>
                </a:r>
                <a:r>
                  <a:rPr kumimoji="1" lang="ja-JP" altLang="en-US" sz="1000" b="1" dirty="0">
                    <a:solidFill>
                      <a:schemeClr val="accent5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に役立つ効率的なデータ集計</a:t>
                </a:r>
                <a:r>
                  <a:rPr kumimoji="1" lang="ja-JP" altLang="en-US" sz="1000" b="1" dirty="0" smtClean="0">
                    <a:solidFill>
                      <a:schemeClr val="accent5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手法～</a:t>
                </a:r>
                <a:endParaRPr kumimoji="1" lang="ja-JP" altLang="en-US" sz="1000" b="1" dirty="0">
                  <a:solidFill>
                    <a:schemeClr val="accent5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aphicFrame>
        <p:nvGraphicFramePr>
          <p:cNvPr id="76" name="表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366139"/>
              </p:ext>
            </p:extLst>
          </p:nvPr>
        </p:nvGraphicFramePr>
        <p:xfrm>
          <a:off x="3704058" y="6341254"/>
          <a:ext cx="3371128" cy="21103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184892">
                  <a:extLst>
                    <a:ext uri="{9D8B030D-6E8A-4147-A177-3AD203B41FA5}">
                      <a16:colId xmlns:a16="http://schemas.microsoft.com/office/drawing/2014/main" val="2083959285"/>
                    </a:ext>
                  </a:extLst>
                </a:gridCol>
                <a:gridCol w="2186236">
                  <a:extLst>
                    <a:ext uri="{9D8B030D-6E8A-4147-A177-3AD203B41FA5}">
                      <a16:colId xmlns:a16="http://schemas.microsoft.com/office/drawing/2014/main" val="2989410266"/>
                    </a:ext>
                  </a:extLst>
                </a:gridCol>
              </a:tblGrid>
              <a:tr h="816635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データ集約</a:t>
                      </a:r>
                      <a:endParaRPr kumimoji="1" lang="ja-JP" altLang="en-US" sz="8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データの種類と特徴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データの入力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ワークシートの活用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関数の活用　　　　　　　　　　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演習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</a:txBody>
                  <a:tcPr marL="72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611263"/>
                  </a:ext>
                </a:extLst>
              </a:tr>
              <a:tr h="67178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データ集計</a:t>
                      </a:r>
                      <a:endParaRPr kumimoji="1" lang="ja-JP" altLang="en-US" sz="8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データの並べ替え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データの集計とグループ化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データの抽出と抽出条件設定　　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演習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</a:txBody>
                  <a:tcPr marL="72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96473"/>
                  </a:ext>
                </a:extLst>
              </a:tr>
              <a:tr h="62196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データ集計に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役立つ機能</a:t>
                      </a:r>
                      <a:endParaRPr kumimoji="1" lang="ja-JP" altLang="en-US" sz="8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集計に役立つ関数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複数のワークシート集計（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3D</a:t>
                      </a: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集計）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lvl="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ピボットテーブル機能　　　　　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演習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</a:txBody>
                  <a:tcPr marL="72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58998"/>
                  </a:ext>
                </a:extLst>
              </a:tr>
            </a:tbl>
          </a:graphicData>
        </a:graphic>
      </p:graphicFrame>
      <p:graphicFrame>
        <p:nvGraphicFramePr>
          <p:cNvPr id="77" name="表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300677"/>
              </p:ext>
            </p:extLst>
          </p:nvPr>
        </p:nvGraphicFramePr>
        <p:xfrm>
          <a:off x="3721292" y="4870135"/>
          <a:ext cx="3366862" cy="134350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22939">
                  <a:extLst>
                    <a:ext uri="{9D8B030D-6E8A-4147-A177-3AD203B41FA5}">
                      <a16:colId xmlns:a16="http://schemas.microsoft.com/office/drawing/2014/main" val="3458387168"/>
                    </a:ext>
                  </a:extLst>
                </a:gridCol>
                <a:gridCol w="2743923">
                  <a:extLst>
                    <a:ext uri="{9D8B030D-6E8A-4147-A177-3AD203B41FA5}">
                      <a16:colId xmlns:a16="http://schemas.microsoft.com/office/drawing/2014/main" val="2981424863"/>
                    </a:ext>
                  </a:extLst>
                </a:gridCol>
              </a:tblGrid>
              <a:tr h="3579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訓練日</a:t>
                      </a:r>
                      <a:endParaRPr kumimoji="1" lang="ja-JP" altLang="en-US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日（土）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75218"/>
                  </a:ext>
                </a:extLst>
              </a:tr>
              <a:tr h="325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訓練時間</a:t>
                      </a:r>
                      <a:endParaRPr kumimoji="1" lang="ja-JP" altLang="en-US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endParaRPr kumimoji="1" lang="ja-JP" altLang="en-US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436100"/>
                  </a:ext>
                </a:extLst>
              </a:tr>
              <a:tr h="325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受講料</a:t>
                      </a:r>
                      <a:endParaRPr kumimoji="1" lang="ja-JP" altLang="en-US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2,200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円（税込）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endParaRPr kumimoji="1" lang="ja-JP" altLang="en-US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000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427634"/>
                  </a:ext>
                </a:extLst>
              </a:tr>
              <a:tr h="3259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申込締切</a:t>
                      </a:r>
                      <a:endParaRPr kumimoji="1" lang="ja-JP" altLang="en-US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1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1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1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sz="11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日（金）</a:t>
                      </a:r>
                      <a:endParaRPr kumimoji="1" lang="ja-JP" altLang="en-US" sz="11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73989"/>
                  </a:ext>
                </a:extLst>
              </a:tr>
            </a:tbl>
          </a:graphicData>
        </a:graphic>
      </p:graphicFrame>
      <p:sp>
        <p:nvSpPr>
          <p:cNvPr id="44" name="正方形/長方形 43"/>
          <p:cNvSpPr/>
          <p:nvPr/>
        </p:nvSpPr>
        <p:spPr>
          <a:xfrm>
            <a:off x="3729796" y="3517712"/>
            <a:ext cx="809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716</a:t>
            </a:r>
            <a:endParaRPr lang="ja-JP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749229" y="3392910"/>
            <a:ext cx="785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rgbClr val="5AA2A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コース番号</a:t>
            </a:r>
            <a:endParaRPr kumimoji="1" lang="ja-JP" altLang="en-US" sz="900" b="1" dirty="0">
              <a:solidFill>
                <a:srgbClr val="5AA2A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7367" y="2810550"/>
            <a:ext cx="3525703" cy="11388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0" bIns="0" rtlCol="0" anchor="t" anchorCtr="0"/>
          <a:lstStyle/>
          <a:p>
            <a:pPr lvl="2"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  <a:r>
              <a:rPr kumimoji="1" lang="ja-JP" altLang="en-US" sz="14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sz="15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ポリテクセンター君津</a:t>
            </a:r>
            <a:r>
              <a:rPr kumimoji="1" lang="zh-CN" altLang="en-US" sz="15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zh-CN" sz="1500" b="1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2" algn="ctr">
              <a:lnSpc>
                <a:spcPct val="150000"/>
              </a:lnSpc>
            </a:pPr>
            <a:r>
              <a:rPr kumimoji="1" lang="ja-JP" altLang="en-US" sz="1200" b="1" dirty="0" smtClean="0">
                <a:solidFill>
                  <a:srgbClr val="072C6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千葉県君津市坂田</a:t>
            </a:r>
            <a:r>
              <a:rPr kumimoji="1" lang="en-US" altLang="ja-JP" sz="1200" b="1" dirty="0" smtClean="0">
                <a:solidFill>
                  <a:srgbClr val="072C6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428</a:t>
            </a:r>
            <a:endParaRPr kumimoji="1" lang="ja-JP" altLang="en-US" sz="1200" b="1" dirty="0">
              <a:solidFill>
                <a:srgbClr val="072C6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2">
              <a:lnSpc>
                <a:spcPct val="150000"/>
              </a:lnSpc>
            </a:pPr>
            <a:endParaRPr kumimoji="1" lang="ja-JP" altLang="en-US" sz="1200" b="1" dirty="0">
              <a:solidFill>
                <a:srgbClr val="072C6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-27370" y="2774664"/>
            <a:ext cx="583034" cy="552706"/>
            <a:chOff x="-26559" y="2350966"/>
            <a:chExt cx="583034" cy="552706"/>
          </a:xfrm>
        </p:grpSpPr>
        <p:sp>
          <p:nvSpPr>
            <p:cNvPr id="8" name="直角三角形 7"/>
            <p:cNvSpPr/>
            <p:nvPr/>
          </p:nvSpPr>
          <p:spPr>
            <a:xfrm rot="5400000">
              <a:off x="43975" y="2391172"/>
              <a:ext cx="516820" cy="508180"/>
            </a:xfrm>
            <a:prstGeom prst="rtTriangle">
              <a:avLst/>
            </a:prstGeom>
            <a:solidFill>
              <a:srgbClr val="B6DF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-26559" y="2350966"/>
              <a:ext cx="46679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2">
                      <a:lumMod val="50000"/>
                    </a:schemeClr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初級</a:t>
              </a:r>
              <a:endParaRPr kumimoji="1" lang="ja-JP" altLang="en-US" sz="1100" b="1" dirty="0">
                <a:solidFill>
                  <a:schemeClr val="bg2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0642" y="3286818"/>
            <a:ext cx="3561765" cy="5277115"/>
            <a:chOff x="22342" y="3427865"/>
            <a:chExt cx="3561765" cy="5290242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22342" y="3427865"/>
              <a:ext cx="3561765" cy="5290242"/>
              <a:chOff x="9841" y="3382500"/>
              <a:chExt cx="3724979" cy="5370999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1" name="正方形/長方形 30"/>
              <p:cNvSpPr/>
              <p:nvPr/>
            </p:nvSpPr>
            <p:spPr>
              <a:xfrm>
                <a:off x="9841" y="3923259"/>
                <a:ext cx="3724979" cy="4830240"/>
              </a:xfrm>
              <a:prstGeom prst="rect">
                <a:avLst/>
              </a:prstGeom>
              <a:solidFill>
                <a:srgbClr val="BBE1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片側の 2 つの角を切り取った四角形 74"/>
              <p:cNvSpPr/>
              <p:nvPr/>
            </p:nvSpPr>
            <p:spPr>
              <a:xfrm>
                <a:off x="9842" y="3382500"/>
                <a:ext cx="1054191" cy="845296"/>
              </a:xfrm>
              <a:prstGeom prst="snip2SameRect">
                <a:avLst/>
              </a:prstGeom>
              <a:solidFill>
                <a:srgbClr val="B6DF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35" name="グループ化 34"/>
            <p:cNvGrpSpPr/>
            <p:nvPr/>
          </p:nvGrpSpPr>
          <p:grpSpPr>
            <a:xfrm>
              <a:off x="84868" y="4067635"/>
              <a:ext cx="3392939" cy="879345"/>
              <a:chOff x="71055" y="2196574"/>
              <a:chExt cx="3802417" cy="879345"/>
            </a:xfrm>
          </p:grpSpPr>
          <p:sp>
            <p:nvSpPr>
              <p:cNvPr id="33" name="正方形/長方形 32"/>
              <p:cNvSpPr/>
              <p:nvPr/>
            </p:nvSpPr>
            <p:spPr>
              <a:xfrm>
                <a:off x="101731" y="2197170"/>
                <a:ext cx="3771741" cy="8572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71055" y="2196574"/>
                <a:ext cx="3771741" cy="879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kumimoji="1" lang="ja-JP" altLang="en-US" sz="800" dirty="0" smtClean="0">
                    <a:solidFill>
                      <a:schemeClr val="bg2">
                        <a:lumMod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コース名</a:t>
                </a:r>
                <a:endParaRPr kumimoji="1" lang="en-US" altLang="ja-JP" sz="800" dirty="0" smtClean="0">
                  <a:solidFill>
                    <a:schemeClr val="bg2">
                      <a:lumMod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kumimoji="1" lang="ja-JP" altLang="en-US" sz="1600" b="1" dirty="0">
                    <a:solidFill>
                      <a:schemeClr val="bg2">
                        <a:lumMod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表</a:t>
                </a:r>
                <a:r>
                  <a:rPr kumimoji="1" lang="ja-JP" alt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計算</a:t>
                </a:r>
                <a:r>
                  <a:rPr kumimoji="1" lang="ja-JP" altLang="en-US" sz="1600" b="1" dirty="0">
                    <a:solidFill>
                      <a:schemeClr val="bg2">
                        <a:lumMod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ソフト</a:t>
                </a:r>
                <a:r>
                  <a:rPr kumimoji="1" lang="ja-JP" altLang="en-US" sz="1600" b="1" dirty="0" smtClean="0">
                    <a:solidFill>
                      <a:schemeClr val="bg2">
                        <a:lumMod val="2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を活用した業務改善</a:t>
                </a:r>
                <a:endParaRPr kumimoji="1" lang="en-US" altLang="ja-JP" sz="800" b="1" dirty="0">
                  <a:solidFill>
                    <a:schemeClr val="accent5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kumimoji="1" lang="ja-JP" altLang="en-US" sz="1000" b="1" dirty="0" smtClean="0">
                    <a:solidFill>
                      <a:schemeClr val="accent5">
                        <a:lumMod val="75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～業務効率化のための表計算ソフト基本操作～</a:t>
                </a:r>
                <a:endParaRPr kumimoji="1" lang="ja-JP" altLang="en-US" sz="1000" b="1" dirty="0">
                  <a:solidFill>
                    <a:schemeClr val="accent5">
                      <a:lumMod val="7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sp>
        <p:nvSpPr>
          <p:cNvPr id="9" name="テキスト ボックス 8"/>
          <p:cNvSpPr txBox="1"/>
          <p:nvPr/>
        </p:nvSpPr>
        <p:spPr>
          <a:xfrm>
            <a:off x="82259" y="3348536"/>
            <a:ext cx="785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solidFill>
                  <a:srgbClr val="5AA2A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コース番号</a:t>
            </a:r>
            <a:endParaRPr kumimoji="1" lang="ja-JP" altLang="en-US" sz="900" b="1" dirty="0">
              <a:solidFill>
                <a:srgbClr val="5AA2A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022812"/>
              </p:ext>
            </p:extLst>
          </p:nvPr>
        </p:nvGraphicFramePr>
        <p:xfrm>
          <a:off x="135898" y="6337571"/>
          <a:ext cx="3377527" cy="2114063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0696">
                  <a:extLst>
                    <a:ext uri="{9D8B030D-6E8A-4147-A177-3AD203B41FA5}">
                      <a16:colId xmlns:a16="http://schemas.microsoft.com/office/drawing/2014/main" val="2688582248"/>
                    </a:ext>
                  </a:extLst>
                </a:gridCol>
                <a:gridCol w="2096831">
                  <a:extLst>
                    <a:ext uri="{9D8B030D-6E8A-4147-A177-3AD203B41FA5}">
                      <a16:colId xmlns:a16="http://schemas.microsoft.com/office/drawing/2014/main" val="1433593317"/>
                    </a:ext>
                  </a:extLst>
                </a:gridCol>
              </a:tblGrid>
              <a:tr h="58303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表計算ソフト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概要と基本操作</a:t>
                      </a:r>
                      <a:endParaRPr kumimoji="1" lang="ja-JP" altLang="en-US" sz="8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表計算ソフトの概要、特徴等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82563" indent="-182563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データの入力方法　　　　　　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演習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</a:txBody>
                  <a:tcPr marL="72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275982"/>
                  </a:ext>
                </a:extLst>
              </a:tr>
              <a:tr h="58303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文書作成ソフトと表計算ソフトの用途の違い</a:t>
                      </a:r>
                      <a:endParaRPr kumimoji="1" lang="ja-JP" altLang="en-US" sz="8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表計算ソフトの得意分野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文書作成ソフトの概要、特徴等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76566"/>
                  </a:ext>
                </a:extLst>
              </a:tr>
              <a:tr h="948001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ワークシート活用</a:t>
                      </a:r>
                      <a:endParaRPr kumimoji="1" lang="ja-JP" altLang="en-US" sz="8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2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移動、コピー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計算式の入力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書式設定</a:t>
                      </a:r>
                      <a:endParaRPr kumimoji="1" lang="en-US" altLang="ja-JP" sz="800" b="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グラフ作成、シート間移動　　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kumimoji="1" lang="ja-JP" altLang="en-US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演習</a:t>
                      </a:r>
                      <a:r>
                        <a:rPr kumimoji="1" lang="en-US" altLang="ja-JP" sz="8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</a:txBody>
                  <a:tcPr marL="72000" marR="0" marT="25446" marB="25446" anchor="ctr">
                    <a:lnL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278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798734"/>
                  </a:ext>
                </a:extLst>
              </a:tr>
            </a:tbl>
          </a:graphicData>
        </a:graphic>
      </p:graphicFrame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51875"/>
              </p:ext>
            </p:extLst>
          </p:nvPr>
        </p:nvGraphicFramePr>
        <p:xfrm>
          <a:off x="100355" y="4880742"/>
          <a:ext cx="3371501" cy="133571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23797">
                  <a:extLst>
                    <a:ext uri="{9D8B030D-6E8A-4147-A177-3AD203B41FA5}">
                      <a16:colId xmlns:a16="http://schemas.microsoft.com/office/drawing/2014/main" val="3458387168"/>
                    </a:ext>
                  </a:extLst>
                </a:gridCol>
                <a:gridCol w="2747704">
                  <a:extLst>
                    <a:ext uri="{9D8B030D-6E8A-4147-A177-3AD203B41FA5}">
                      <a16:colId xmlns:a16="http://schemas.microsoft.com/office/drawing/2014/main" val="2981424863"/>
                    </a:ext>
                  </a:extLst>
                </a:gridCol>
              </a:tblGrid>
              <a:tr h="4067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訓練日</a:t>
                      </a:r>
                      <a:endParaRPr kumimoji="1" lang="ja-JP" altLang="en-US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日（土）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75218"/>
                  </a:ext>
                </a:extLst>
              </a:tr>
              <a:tr h="309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訓練時間</a:t>
                      </a:r>
                      <a:endParaRPr kumimoji="1" lang="ja-JP" altLang="en-US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  <a:endParaRPr kumimoji="1" lang="en-US" altLang="ja-JP" sz="12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436100"/>
                  </a:ext>
                </a:extLst>
              </a:tr>
              <a:tr h="309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受講料</a:t>
                      </a:r>
                      <a:endParaRPr kumimoji="1" lang="ja-JP" altLang="en-US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2,200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円（税込）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/1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</a:t>
                      </a:r>
                      <a:endParaRPr kumimoji="1" lang="ja-JP" altLang="en-US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000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427634"/>
                  </a:ext>
                </a:extLst>
              </a:tr>
              <a:tr h="309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申込締切</a:t>
                      </a:r>
                      <a:endParaRPr kumimoji="1" lang="ja-JP" altLang="en-US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199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r>
                        <a:rPr kumimoji="1" lang="ja-JP" altLang="en-US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日（金）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73989"/>
                  </a:ext>
                </a:extLst>
              </a:tr>
            </a:tbl>
          </a:graphicData>
        </a:graphic>
      </p:graphicFrame>
      <p:sp>
        <p:nvSpPr>
          <p:cNvPr id="43" name="正方形/長方形 42"/>
          <p:cNvSpPr/>
          <p:nvPr/>
        </p:nvSpPr>
        <p:spPr>
          <a:xfrm>
            <a:off x="57367" y="3517865"/>
            <a:ext cx="809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kumimoji="1" lang="en-US" altLang="ja-JP" sz="2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715</a:t>
            </a:r>
            <a:endParaRPr kumimoji="1" lang="ja-JP" altLang="en-US" sz="2400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1507573" y="3528724"/>
            <a:ext cx="209544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2"/>
            <a:r>
              <a:rPr kumimoji="1" lang="ja-JP" altLang="en-US" sz="11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r>
              <a:rPr kumimoji="1" lang="ja-JP" altLang="en-US" sz="11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駐車場あ</a:t>
            </a:r>
            <a:r>
              <a:rPr kumimoji="1" lang="ja-JP" altLang="en-US" sz="11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り</a:t>
            </a:r>
            <a:endParaRPr kumimoji="1" lang="en-US" altLang="ja-JP" sz="11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702696">
            <a:off x="1207384" y="1300091"/>
            <a:ext cx="286510" cy="277695"/>
          </a:xfrm>
          <a:prstGeom prst="rect">
            <a:avLst/>
          </a:prstGeom>
        </p:spPr>
      </p:pic>
      <p:pic>
        <p:nvPicPr>
          <p:cNvPr id="102" name="図 1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702696">
            <a:off x="1209309" y="1568241"/>
            <a:ext cx="286510" cy="277695"/>
          </a:xfrm>
          <a:prstGeom prst="rect">
            <a:avLst/>
          </a:prstGeom>
        </p:spPr>
      </p:pic>
      <p:pic>
        <p:nvPicPr>
          <p:cNvPr id="103" name="図 1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702696">
            <a:off x="1211244" y="1847962"/>
            <a:ext cx="286510" cy="277695"/>
          </a:xfrm>
          <a:prstGeom prst="rect">
            <a:avLst/>
          </a:prstGeom>
        </p:spPr>
      </p:pic>
      <p:grpSp>
        <p:nvGrpSpPr>
          <p:cNvPr id="70" name="グループ化 69"/>
          <p:cNvGrpSpPr/>
          <p:nvPr/>
        </p:nvGrpSpPr>
        <p:grpSpPr>
          <a:xfrm>
            <a:off x="231256" y="9374490"/>
            <a:ext cx="6674635" cy="950266"/>
            <a:chOff x="138421" y="8910392"/>
            <a:chExt cx="6674635" cy="950266"/>
          </a:xfrm>
        </p:grpSpPr>
        <p:sp>
          <p:nvSpPr>
            <p:cNvPr id="72" name="テキスト ボックス 71"/>
            <p:cNvSpPr txBox="1"/>
            <p:nvPr/>
          </p:nvSpPr>
          <p:spPr>
            <a:xfrm>
              <a:off x="138421" y="9645214"/>
              <a:ext cx="432486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b="1" dirty="0" smtClean="0">
                  <a:latin typeface="+mj-ea"/>
                  <a:ea typeface="+mj-ea"/>
                </a:rPr>
                <a:t>Japan Organization for Employment of the Elderly, Persons with Disabilities and job Seekers</a:t>
              </a:r>
              <a:r>
                <a:rPr kumimoji="1" lang="ja-JP" altLang="en-US" sz="800" b="1" dirty="0" smtClean="0">
                  <a:latin typeface="+mj-ea"/>
                  <a:ea typeface="+mj-ea"/>
                </a:rPr>
                <a:t>　</a:t>
              </a:r>
              <a:endParaRPr kumimoji="1" lang="ja-JP" altLang="en-US" sz="800" b="1" dirty="0">
                <a:latin typeface="+mj-ea"/>
                <a:ea typeface="+mj-ea"/>
              </a:endParaRPr>
            </a:p>
          </p:txBody>
        </p:sp>
        <p:grpSp>
          <p:nvGrpSpPr>
            <p:cNvPr id="74" name="グループ化 73"/>
            <p:cNvGrpSpPr/>
            <p:nvPr/>
          </p:nvGrpSpPr>
          <p:grpSpPr>
            <a:xfrm>
              <a:off x="156148" y="8910392"/>
              <a:ext cx="6656908" cy="916990"/>
              <a:chOff x="156148" y="8910392"/>
              <a:chExt cx="6656908" cy="916990"/>
            </a:xfrm>
          </p:grpSpPr>
          <p:sp>
            <p:nvSpPr>
              <p:cNvPr id="79" name="テキスト ボックス 78"/>
              <p:cNvSpPr txBox="1"/>
              <p:nvPr/>
            </p:nvSpPr>
            <p:spPr>
              <a:xfrm>
                <a:off x="1168899" y="8910392"/>
                <a:ext cx="5519460" cy="327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ポリテクセンター</a:t>
                </a:r>
                <a:r>
                  <a:rPr lang="ja-JP" altLang="en-US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千葉　生産性向上人材育成支援</a:t>
                </a:r>
                <a:r>
                  <a:rPr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センター</a:t>
                </a:r>
                <a:endPara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0" name="テキスト ボックス 79"/>
              <p:cNvSpPr txBox="1"/>
              <p:nvPr/>
            </p:nvSpPr>
            <p:spPr>
              <a:xfrm>
                <a:off x="1034664" y="9348334"/>
                <a:ext cx="551630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〒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263-0004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千葉市稲毛区六方町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274</a:t>
                </a:r>
                <a:r>
                  <a:rPr lang="ja-JP" altLang="en-US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番地　　　　✉ 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chiba-seisan@jeed.go.jp</a:t>
                </a:r>
              </a:p>
              <a:p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TEL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</a:t>
                </a:r>
                <a:r>
                  <a:rPr lang="en-US" altLang="ja-JP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043-422-4631    FAX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：</a:t>
                </a:r>
                <a:r>
                  <a:rPr lang="en-US" altLang="ja-JP" sz="105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043-422-4768</a:t>
                </a:r>
                <a:endPara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89" name="図 88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311438" y="9463046"/>
                <a:ext cx="379341" cy="364336"/>
              </a:xfrm>
              <a:prstGeom prst="rect">
                <a:avLst/>
              </a:prstGeom>
              <a:noFill/>
            </p:spPr>
          </p:pic>
          <p:grpSp>
            <p:nvGrpSpPr>
              <p:cNvPr id="91" name="グループ化 90"/>
              <p:cNvGrpSpPr/>
              <p:nvPr/>
            </p:nvGrpSpPr>
            <p:grpSpPr>
              <a:xfrm>
                <a:off x="4375400" y="9594565"/>
                <a:ext cx="1602886" cy="178491"/>
                <a:chOff x="9914903" y="4432875"/>
                <a:chExt cx="1844394" cy="198405"/>
              </a:xfrm>
              <a:noFill/>
            </p:grpSpPr>
            <p:sp>
              <p:nvSpPr>
                <p:cNvPr id="104" name="正方形/長方形 103"/>
                <p:cNvSpPr/>
                <p:nvPr/>
              </p:nvSpPr>
              <p:spPr>
                <a:xfrm>
                  <a:off x="9914903" y="4432875"/>
                  <a:ext cx="1387620" cy="19794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36000" tIns="36000" rIns="36000" bIns="0" rtlCol="0" anchor="ctr"/>
                <a:lstStyle/>
                <a:p>
                  <a:pPr algn="ctr"/>
                  <a:r>
                    <a:rPr kumimoji="1" lang="ja-JP" altLang="en-US" sz="800" dirty="0" smtClean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ポリテク千葉　生産性</a:t>
                  </a:r>
                  <a:endParaRPr kumimoji="1" lang="ja-JP" altLang="en-US" sz="8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pic>
              <p:nvPicPr>
                <p:cNvPr id="105" name="図 104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261976" y="4434127"/>
                  <a:ext cx="497321" cy="197153"/>
                </a:xfrm>
                <a:prstGeom prst="rect">
                  <a:avLst/>
                </a:prstGeom>
                <a:grpFill/>
              </p:spPr>
            </p:pic>
          </p:grpSp>
          <p:pic>
            <p:nvPicPr>
              <p:cNvPr id="92" name="図 91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148" y="9043612"/>
                <a:ext cx="902061" cy="304722"/>
              </a:xfrm>
              <a:prstGeom prst="rect">
                <a:avLst/>
              </a:prstGeom>
              <a:noFill/>
            </p:spPr>
          </p:pic>
          <p:sp>
            <p:nvSpPr>
              <p:cNvPr id="101" name="正方形/長方形 100"/>
              <p:cNvSpPr/>
              <p:nvPr/>
            </p:nvSpPr>
            <p:spPr>
              <a:xfrm>
                <a:off x="1123956" y="9098190"/>
                <a:ext cx="5689100" cy="3231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ja-JP" altLang="en-US" sz="10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（独立</a:t>
                </a:r>
                <a:r>
                  <a:rPr lang="ja-JP" altLang="en-US" sz="1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行政法人高齢・障害・求職者雇用支援機構 千葉支部　千葉職業能力開発促進</a:t>
                </a:r>
                <a:r>
                  <a:rPr lang="ja-JP" altLang="en-US" sz="10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センター）</a:t>
                </a:r>
                <a:endParaRPr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116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137" y="-77120"/>
            <a:ext cx="7384699" cy="1054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574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2995</TotalTime>
  <Words>521</Words>
  <Application>Microsoft Office PowerPoint</Application>
  <PresentationFormat>ユーザー設定</PresentationFormat>
  <Paragraphs>80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UDゴシック</vt:lpstr>
      <vt:lpstr>HGSｺﾞｼｯｸM</vt:lpstr>
      <vt:lpstr>メイリオ</vt:lpstr>
      <vt:lpstr>游ゴシック</vt:lpstr>
      <vt:lpstr>游ゴシック Light</vt:lpstr>
      <vt:lpstr>游ゴシック Medium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R6　君津ＩＴ2コース</dc:title>
  <dc:creator>高齢・障害・求職者雇用支援機構</dc:creator>
  <cp:lastModifiedBy>Administrator</cp:lastModifiedBy>
  <cp:revision>350</cp:revision>
  <cp:lastPrinted>2024-05-31T05:31:57Z</cp:lastPrinted>
  <dcterms:created xsi:type="dcterms:W3CDTF">2021-10-15T03:01:31Z</dcterms:created>
  <dcterms:modified xsi:type="dcterms:W3CDTF">2024-08-07T04:12:28Z</dcterms:modified>
</cp:coreProperties>
</file>