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sldIdLst>
    <p:sldId id="256" r:id="rId2"/>
    <p:sldId id="257" r:id="rId3"/>
  </p:sldIdLst>
  <p:sldSz cx="7559675" cy="1069181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8"/>
    <a:srgbClr val="D6CFC5"/>
    <a:srgbClr val="D8D0C6"/>
    <a:srgbClr val="DBD2C8"/>
    <a:srgbClr val="C5C1B6"/>
    <a:srgbClr val="364042"/>
    <a:srgbClr val="DCD3C8"/>
    <a:srgbClr val="1F1F1F"/>
    <a:srgbClr val="26272C"/>
    <a:srgbClr val="36A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94"/>
  </p:normalViewPr>
  <p:slideViewPr>
    <p:cSldViewPr snapToGrid="0" snapToObjects="1">
      <p:cViewPr>
        <p:scale>
          <a:sx n="125" d="100"/>
          <a:sy n="125" d="100"/>
        </p:scale>
        <p:origin x="-9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02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8811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326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7744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3662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836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018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402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743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214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3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7BAD5-8494-2E4F-8B56-19F5A24D7F37}" type="datetimeFigureOut">
              <a:rPr kumimoji="1" lang="ja-JP" altLang="en-US" smtClean="0"/>
              <a:t>2024/9/10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2AAEB-4D84-4A47-AFB8-C3DB8D9B207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9935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jp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microsoft.com/office/2007/relationships/hdphoto" Target="../media/hdphoto1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a.wikipedia.org/wiki/%E3%83%95%E3%82%A1%E3%82%A4%E3%83%AB:Tux.svg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AD3802C2-49E4-D742-B778-2B8E890959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" y="0"/>
            <a:ext cx="7558636" cy="1069181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218127" y="565348"/>
            <a:ext cx="1905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ja-JP" altLang="en-US" sz="1400" dirty="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開講</a:t>
            </a:r>
            <a:r>
              <a:rPr kumimoji="1" lang="ja-JP" altLang="en-US" sz="140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月 </a:t>
            </a:r>
            <a:r>
              <a:rPr kumimoji="1" lang="en-US" altLang="ja-JP" sz="140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5</a:t>
            </a:r>
            <a:r>
              <a:rPr kumimoji="1" lang="ja-JP" altLang="en-US" sz="140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月・</a:t>
            </a:r>
            <a:r>
              <a:rPr kumimoji="1" lang="en-US" altLang="ja-JP" sz="140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11</a:t>
            </a:r>
            <a:r>
              <a:rPr kumimoji="1" lang="ja-JP" altLang="en-US" sz="140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月</a:t>
            </a:r>
            <a:endParaRPr kumimoji="1" lang="en-US" altLang="ja-JP" sz="1400" dirty="0" smtClean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81644" y="1305234"/>
            <a:ext cx="4596386" cy="48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54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「</a:t>
            </a:r>
            <a:r>
              <a:rPr lang="en-US" altLang="ja-JP" sz="2540" b="1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IoT</a:t>
            </a:r>
            <a:r>
              <a:rPr lang="ja-JP" altLang="en-US" sz="254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」を支える職種へ就職</a:t>
            </a:r>
            <a:r>
              <a:rPr lang="en-US" altLang="ja-JP" sz="2540" b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!!</a:t>
            </a:r>
            <a:endParaRPr lang="ja-JP" altLang="en-US" sz="254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96112" y="1797299"/>
            <a:ext cx="6692858" cy="650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ja-JP" altLang="en-US" sz="3628" b="1" i="1" dirty="0">
                <a:ln>
                  <a:solidFill>
                    <a:schemeClr val="tx1"/>
                  </a:solidFill>
                </a:ln>
                <a:solidFill>
                  <a:schemeClr val="accent5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プログラミング</a:t>
            </a:r>
            <a:r>
              <a:rPr lang="ja-JP" altLang="en-US" sz="2540" b="1" i="1" dirty="0" smtClean="0">
                <a:ln>
                  <a:solidFill>
                    <a:schemeClr val="tx1"/>
                  </a:solidFill>
                </a:ln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の技術</a:t>
            </a:r>
            <a:r>
              <a:rPr lang="ja-JP" altLang="en-US" sz="2540" b="1" i="1" dirty="0">
                <a:ln>
                  <a:solidFill>
                    <a:schemeClr val="tx1"/>
                  </a:solidFill>
                </a:ln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を身に</a:t>
            </a:r>
            <a:r>
              <a:rPr lang="ja-JP" altLang="en-US" sz="2540" b="1" i="1" dirty="0" smtClean="0">
                <a:ln>
                  <a:solidFill>
                    <a:schemeClr val="tx1"/>
                  </a:solidFill>
                </a:ln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つける！</a:t>
            </a:r>
            <a:endParaRPr lang="ja-JP" altLang="en-US" sz="2540" b="1" i="1" dirty="0">
              <a:ln>
                <a:solidFill>
                  <a:schemeClr val="tx1"/>
                </a:solidFill>
              </a:ln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519" y="6815206"/>
            <a:ext cx="7559156" cy="2933632"/>
          </a:xfrm>
          <a:prstGeom prst="rect">
            <a:avLst/>
          </a:prstGeom>
          <a:solidFill>
            <a:srgbClr val="36A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9" name="正方形/長方形 68"/>
          <p:cNvSpPr/>
          <p:nvPr/>
        </p:nvSpPr>
        <p:spPr>
          <a:xfrm>
            <a:off x="3713221" y="7738951"/>
            <a:ext cx="3731519" cy="190034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49"/>
          </a:p>
        </p:txBody>
      </p:sp>
      <p:grpSp>
        <p:nvGrpSpPr>
          <p:cNvPr id="66" name="グループ化 65"/>
          <p:cNvGrpSpPr/>
          <p:nvPr/>
        </p:nvGrpSpPr>
        <p:grpSpPr>
          <a:xfrm>
            <a:off x="-3417" y="2511715"/>
            <a:ext cx="7562572" cy="5227236"/>
            <a:chOff x="-3417" y="2511715"/>
            <a:chExt cx="7562572" cy="5227236"/>
          </a:xfrm>
          <a:solidFill>
            <a:srgbClr val="36ACD6"/>
          </a:solidFill>
        </p:grpSpPr>
        <p:sp>
          <p:nvSpPr>
            <p:cNvPr id="63" name="正方形/長方形 62"/>
            <p:cNvSpPr/>
            <p:nvPr/>
          </p:nvSpPr>
          <p:spPr>
            <a:xfrm>
              <a:off x="-3417" y="2511715"/>
              <a:ext cx="7562572" cy="52272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65" name="グループ化 64"/>
            <p:cNvGrpSpPr/>
            <p:nvPr/>
          </p:nvGrpSpPr>
          <p:grpSpPr>
            <a:xfrm>
              <a:off x="3713221" y="2658398"/>
              <a:ext cx="3731519" cy="4956145"/>
              <a:chOff x="3680430" y="2702648"/>
              <a:chExt cx="3826165" cy="5129305"/>
            </a:xfrm>
            <a:grpFill/>
          </p:grpSpPr>
          <p:pic>
            <p:nvPicPr>
              <p:cNvPr id="2" name="図 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950" t="16065" r="8102"/>
              <a:stretch/>
            </p:blipFill>
            <p:spPr>
              <a:xfrm>
                <a:off x="3680430" y="5409200"/>
                <a:ext cx="3826165" cy="2422753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</p:pic>
          <p:pic>
            <p:nvPicPr>
              <p:cNvPr id="7" name="図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80430" y="2702648"/>
                <a:ext cx="3826165" cy="2667000"/>
              </a:xfrm>
              <a:prstGeom prst="rect">
                <a:avLst/>
              </a:prstGeom>
              <a:grpFill/>
              <a:ln w="6350">
                <a:solidFill>
                  <a:schemeClr val="tx1"/>
                </a:solidFill>
              </a:ln>
            </p:spPr>
          </p:pic>
        </p:grpSp>
      </p:grpSp>
      <p:sp>
        <p:nvSpPr>
          <p:cNvPr id="68" name="正方形/長方形 67"/>
          <p:cNvSpPr/>
          <p:nvPr/>
        </p:nvSpPr>
        <p:spPr>
          <a:xfrm>
            <a:off x="124339" y="7738951"/>
            <a:ext cx="3551452" cy="190034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49"/>
          </a:p>
        </p:txBody>
      </p:sp>
      <p:grpSp>
        <p:nvGrpSpPr>
          <p:cNvPr id="76" name="グループ化 75"/>
          <p:cNvGrpSpPr/>
          <p:nvPr/>
        </p:nvGrpSpPr>
        <p:grpSpPr>
          <a:xfrm>
            <a:off x="3805688" y="7854640"/>
            <a:ext cx="3707495" cy="1699951"/>
            <a:chOff x="3780333" y="7802387"/>
            <a:chExt cx="3707495" cy="1699951"/>
          </a:xfrm>
        </p:grpSpPr>
        <p:sp>
          <p:nvSpPr>
            <p:cNvPr id="73" name="テキスト ボックス 72"/>
            <p:cNvSpPr txBox="1"/>
            <p:nvPr/>
          </p:nvSpPr>
          <p:spPr>
            <a:xfrm>
              <a:off x="4054878" y="7802387"/>
              <a:ext cx="3158404" cy="405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949" b="1" u="sng" smtClean="0"/>
                <a:t>こんな方へお勧めです！</a:t>
              </a:r>
              <a:endParaRPr kumimoji="1" lang="en-US" altLang="ja-JP" sz="1949" b="1" u="sng" dirty="0"/>
            </a:p>
          </p:txBody>
        </p:sp>
        <p:sp>
          <p:nvSpPr>
            <p:cNvPr id="74" name="テキスト ボックス 73"/>
            <p:cNvSpPr txBox="1"/>
            <p:nvPr/>
          </p:nvSpPr>
          <p:spPr>
            <a:xfrm>
              <a:off x="3780333" y="8225065"/>
              <a:ext cx="3707495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100" b="1" smtClean="0">
                  <a:latin typeface="+mn-ea"/>
                  <a:cs typeface="メイリオ" pitchFamily="50" charset="-128"/>
                </a:rPr>
                <a:t>◆ パソコン</a:t>
              </a:r>
              <a:r>
                <a:rPr lang="ja-JP" altLang="en-US" sz="1100" b="1">
                  <a:latin typeface="+mn-ea"/>
                  <a:cs typeface="メイリオ" pitchFamily="50" charset="-128"/>
                </a:rPr>
                <a:t>が好きな方</a:t>
              </a:r>
              <a:endParaRPr lang="en-US" altLang="ja-JP" sz="1100" b="1">
                <a:latin typeface="+mn-ea"/>
                <a:cs typeface="メイリオ" pitchFamily="50" charset="-128"/>
              </a:endParaRPr>
            </a:p>
            <a:p>
              <a:r>
                <a:rPr lang="ja-JP" altLang="en-US" sz="1100" b="1" smtClean="0">
                  <a:latin typeface="+mn-ea"/>
                  <a:cs typeface="メイリオ" pitchFamily="50" charset="-128"/>
                </a:rPr>
                <a:t>◆ プログラム</a:t>
              </a:r>
              <a:r>
                <a:rPr lang="ja-JP" altLang="en-US" sz="1100" b="1">
                  <a:latin typeface="+mn-ea"/>
                  <a:cs typeface="メイリオ" pitchFamily="50" charset="-128"/>
                </a:rPr>
                <a:t>に興味がある方</a:t>
              </a:r>
              <a:endParaRPr lang="en-US" altLang="ja-JP" sz="1100" b="1">
                <a:latin typeface="+mn-ea"/>
                <a:cs typeface="メイリオ" pitchFamily="50" charset="-128"/>
              </a:endParaRPr>
            </a:p>
            <a:p>
              <a:r>
                <a:rPr lang="ja-JP" altLang="en-US" sz="1100" b="1" smtClean="0">
                  <a:latin typeface="+mn-ea"/>
                  <a:cs typeface="メイリオ" pitchFamily="50" charset="-128"/>
                </a:rPr>
                <a:t>◆ </a:t>
              </a:r>
              <a:r>
                <a:rPr lang="en-US" altLang="ja-JP" sz="1100" b="1" smtClean="0">
                  <a:latin typeface="+mn-ea"/>
                  <a:cs typeface="メイリオ" pitchFamily="50" charset="-128"/>
                </a:rPr>
                <a:t>IT</a:t>
              </a:r>
              <a:r>
                <a:rPr lang="ja-JP" altLang="en-US" sz="1100" b="1">
                  <a:latin typeface="+mn-ea"/>
                  <a:cs typeface="メイリオ" pitchFamily="50" charset="-128"/>
                </a:rPr>
                <a:t>業界に興味がある方</a:t>
              </a:r>
            </a:p>
            <a:p>
              <a:endParaRPr kumimoji="1" lang="en-US" altLang="ja-JP" sz="1100" b="1">
                <a:latin typeface="+mn-ea"/>
              </a:endParaRPr>
            </a:p>
            <a:p>
              <a:r>
                <a:rPr kumimoji="1" lang="ja-JP" altLang="en-US" sz="1100" b="1" smtClean="0">
                  <a:latin typeface="+mn-ea"/>
                </a:rPr>
                <a:t>未経験の方を対象にした訓練コースなので、パソコンの基本的な操作</a:t>
              </a:r>
              <a:r>
                <a:rPr kumimoji="1" lang="en-US" altLang="ja-JP" sz="1100" b="1" smtClean="0">
                  <a:latin typeface="+mn-ea"/>
                </a:rPr>
                <a:t>(</a:t>
              </a:r>
              <a:r>
                <a:rPr kumimoji="1" lang="ja-JP" altLang="en-US" sz="1100" b="1" smtClean="0">
                  <a:latin typeface="+mn-ea"/>
                </a:rPr>
                <a:t>インターネット閲覧、文章入力</a:t>
              </a:r>
              <a:r>
                <a:rPr kumimoji="1" lang="en-US" altLang="ja-JP" sz="1100" b="1" smtClean="0">
                  <a:latin typeface="+mn-ea"/>
                </a:rPr>
                <a:t>)</a:t>
              </a:r>
              <a:r>
                <a:rPr kumimoji="1" lang="ja-JP" altLang="en-US" sz="1100" b="1" smtClean="0">
                  <a:latin typeface="+mn-ea"/>
                </a:rPr>
                <a:t>ができる程度で問題ありません。</a:t>
              </a:r>
              <a:endParaRPr kumimoji="1" lang="ja-JP" altLang="en-US" sz="1100" b="1" dirty="0">
                <a:latin typeface="+mn-ea"/>
              </a:endParaRPr>
            </a:p>
          </p:txBody>
        </p:sp>
      </p:grpSp>
      <p:grpSp>
        <p:nvGrpSpPr>
          <p:cNvPr id="77" name="グループ化 76"/>
          <p:cNvGrpSpPr/>
          <p:nvPr/>
        </p:nvGrpSpPr>
        <p:grpSpPr>
          <a:xfrm>
            <a:off x="158117" y="7855507"/>
            <a:ext cx="3555104" cy="1534537"/>
            <a:chOff x="3815559" y="7760799"/>
            <a:chExt cx="3707495" cy="578232"/>
          </a:xfrm>
        </p:grpSpPr>
        <p:sp>
          <p:nvSpPr>
            <p:cNvPr id="78" name="テキスト ボックス 77"/>
            <p:cNvSpPr txBox="1"/>
            <p:nvPr/>
          </p:nvSpPr>
          <p:spPr>
            <a:xfrm>
              <a:off x="4054878" y="7760799"/>
              <a:ext cx="3158406" cy="147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949" b="1" u="sng" smtClean="0"/>
                <a:t>学べるポイント</a:t>
              </a:r>
              <a:endParaRPr kumimoji="1" lang="en-US" altLang="ja-JP" sz="1949" b="1" u="sng" dirty="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3815559" y="7921524"/>
              <a:ext cx="3707495" cy="41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00" b="1" dirty="0" smtClean="0"/>
                <a:t>◆ デバイスを構築するのに必要な電子回路の知識</a:t>
              </a:r>
              <a:endParaRPr kumimoji="1" lang="en-US" altLang="ja-JP" sz="1100" b="1" dirty="0" smtClean="0"/>
            </a:p>
            <a:p>
              <a:r>
                <a:rPr kumimoji="1" lang="ja-JP" altLang="en-US" sz="1100" b="1" dirty="0" smtClean="0"/>
                <a:t>◆ マイコン制御に必要なプログラミング言語</a:t>
              </a:r>
              <a:endParaRPr kumimoji="1" lang="en-US" altLang="ja-JP" sz="1100" b="1" dirty="0" smtClean="0"/>
            </a:p>
            <a:p>
              <a:r>
                <a:rPr kumimoji="1" lang="ja-JP" altLang="en-US" sz="1100" b="1" dirty="0" smtClean="0"/>
                <a:t>◆ マイコン制御プログラミング技術</a:t>
              </a:r>
              <a:endParaRPr kumimoji="1" lang="en-US" altLang="ja-JP" sz="1100" b="1" dirty="0" smtClean="0"/>
            </a:p>
            <a:p>
              <a:r>
                <a:rPr kumimoji="1" lang="ja-JP" altLang="en-US" sz="1100" b="1" dirty="0" smtClean="0"/>
                <a:t>◆ </a:t>
              </a:r>
              <a:r>
                <a:rPr kumimoji="1" lang="en-US" altLang="ja-JP" sz="1100" b="1" dirty="0" smtClean="0"/>
                <a:t>OS</a:t>
              </a:r>
              <a:r>
                <a:rPr kumimoji="1" lang="ja-JP" altLang="en-US" sz="1100" b="1" dirty="0" smtClean="0"/>
                <a:t>を活用したマルチタスクプログラミング</a:t>
              </a:r>
              <a:endParaRPr kumimoji="1" lang="en-US" altLang="ja-JP" sz="1100" b="1" dirty="0" smtClean="0"/>
            </a:p>
            <a:p>
              <a:r>
                <a:rPr kumimoji="1" lang="ja-JP" altLang="en-US" sz="1100" b="1" dirty="0" smtClean="0"/>
                <a:t>◆ 通信ネットワークプログラミング</a:t>
              </a:r>
              <a:endParaRPr kumimoji="1" lang="en-US" altLang="ja-JP" sz="1100" b="1" dirty="0" smtClean="0"/>
            </a:p>
            <a:p>
              <a:endParaRPr kumimoji="1" lang="en-US" altLang="ja-JP" sz="1100" b="1" dirty="0" smtClean="0"/>
            </a:p>
          </p:txBody>
        </p:sp>
      </p:grpSp>
      <p:sp>
        <p:nvSpPr>
          <p:cNvPr id="82" name="テキスト ボックス 81"/>
          <p:cNvSpPr txBox="1"/>
          <p:nvPr/>
        </p:nvSpPr>
        <p:spPr>
          <a:xfrm>
            <a:off x="4218127" y="863748"/>
            <a:ext cx="1905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ja-JP" altLang="en-US" sz="140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定員 </a:t>
            </a:r>
            <a:r>
              <a:rPr kumimoji="1" lang="en-US" altLang="ja-JP" sz="140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20</a:t>
            </a:r>
            <a:r>
              <a:rPr kumimoji="1" lang="ja-JP" altLang="en-US" sz="1400" smtClean="0">
                <a:solidFill>
                  <a:schemeClr val="bg1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名</a:t>
            </a:r>
            <a:endParaRPr kumimoji="1" lang="en-US" altLang="ja-JP" sz="1400" dirty="0" smtClean="0">
              <a:solidFill>
                <a:schemeClr val="bg1"/>
              </a:solidFill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350556" y="9807639"/>
            <a:ext cx="6291543" cy="44302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49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387599" y="9832522"/>
            <a:ext cx="625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smtClean="0"/>
              <a:t>就職先職種：プログラマ</a:t>
            </a:r>
            <a:r>
              <a:rPr kumimoji="1" lang="en-US" altLang="ja-JP" sz="1200" b="1" smtClean="0"/>
              <a:t>(</a:t>
            </a:r>
            <a:r>
              <a:rPr kumimoji="1" lang="ja-JP" altLang="en-US" sz="1200" b="1" smtClean="0"/>
              <a:t>制御・ファームウェア・組込み系</a:t>
            </a:r>
            <a:r>
              <a:rPr kumimoji="1" lang="en-US" altLang="ja-JP" sz="1200" b="1" smtClean="0"/>
              <a:t>)</a:t>
            </a:r>
            <a:r>
              <a:rPr kumimoji="1" lang="ja-JP" altLang="en-US" sz="1200" b="1" smtClean="0"/>
              <a:t>　アプリケーション開発</a:t>
            </a:r>
            <a:endParaRPr kumimoji="1" lang="en-US" altLang="ja-JP" sz="1200" b="1" smtClean="0"/>
          </a:p>
          <a:p>
            <a:r>
              <a:rPr kumimoji="1" lang="en-US" altLang="ja-JP" sz="1200" b="1" smtClean="0"/>
              <a:t>		</a:t>
            </a:r>
            <a:r>
              <a:rPr kumimoji="1" lang="ja-JP" altLang="en-US" sz="1200" b="1" smtClean="0"/>
              <a:t>システムエンジニア　ソフトウェア開発　テクニカルサポート　など</a:t>
            </a:r>
            <a:endParaRPr kumimoji="1" lang="en-US" altLang="ja-JP" sz="12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179753" y="159354"/>
            <a:ext cx="3763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b="1" i="1" u="sng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動</a:t>
            </a:r>
            <a:r>
              <a:rPr kumimoji="1" lang="ja-JP" altLang="en-US" sz="1400" b="1" i="1" u="sng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けば</a:t>
            </a:r>
            <a:r>
              <a:rPr kumimoji="1" lang="ja-JP" altLang="en-US" b="1" i="1" u="sng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変</a:t>
            </a:r>
            <a:r>
              <a:rPr kumimoji="1" lang="ja-JP" altLang="en-US" sz="1400" b="1" i="1" u="sng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わる</a:t>
            </a:r>
            <a:r>
              <a:rPr kumimoji="1" lang="ja-JP" altLang="en-US" b="1" i="1" u="sng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r>
              <a:rPr kumimoji="1" lang="ja-JP" altLang="en-US" sz="2000" b="1" i="1" u="sng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</a:t>
            </a:r>
            <a:r>
              <a:rPr kumimoji="1" lang="ja-JP" altLang="en-US" sz="1400" b="1" i="1" u="sng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2000" b="1" i="1" u="sng" dirty="0" smtClean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未来</a:t>
            </a:r>
            <a:endParaRPr kumimoji="1" lang="ja-JP" altLang="en-US" sz="2000" b="1" i="1" u="sng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114309" y="2648404"/>
            <a:ext cx="3561482" cy="2590923"/>
          </a:xfrm>
          <a:prstGeom prst="rect">
            <a:avLst/>
          </a:prstGeom>
          <a:solidFill>
            <a:srgbClr val="364042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113790" y="5275830"/>
            <a:ext cx="3561482" cy="2338713"/>
          </a:xfrm>
          <a:prstGeom prst="rect">
            <a:avLst/>
          </a:prstGeom>
          <a:solidFill>
            <a:srgbClr val="D8D0C6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158116" y="5319712"/>
            <a:ext cx="1099183" cy="843360"/>
          </a:xfrm>
          <a:custGeom>
            <a:avLst/>
            <a:gdLst>
              <a:gd name="connsiteX0" fmla="*/ 0 w 618171"/>
              <a:gd name="connsiteY0" fmla="*/ 0 h 576263"/>
              <a:gd name="connsiteX1" fmla="*/ 618171 w 618171"/>
              <a:gd name="connsiteY1" fmla="*/ 0 h 576263"/>
              <a:gd name="connsiteX2" fmla="*/ 618171 w 618171"/>
              <a:gd name="connsiteY2" fmla="*/ 576263 h 576263"/>
              <a:gd name="connsiteX3" fmla="*/ 0 w 618171"/>
              <a:gd name="connsiteY3" fmla="*/ 576263 h 576263"/>
              <a:gd name="connsiteX4" fmla="*/ 0 w 618171"/>
              <a:gd name="connsiteY4" fmla="*/ 0 h 576263"/>
              <a:gd name="connsiteX0" fmla="*/ 0 w 651509"/>
              <a:gd name="connsiteY0" fmla="*/ 0 h 576263"/>
              <a:gd name="connsiteX1" fmla="*/ 651509 w 651509"/>
              <a:gd name="connsiteY1" fmla="*/ 0 h 576263"/>
              <a:gd name="connsiteX2" fmla="*/ 651509 w 651509"/>
              <a:gd name="connsiteY2" fmla="*/ 576263 h 576263"/>
              <a:gd name="connsiteX3" fmla="*/ 33338 w 651509"/>
              <a:gd name="connsiteY3" fmla="*/ 576263 h 576263"/>
              <a:gd name="connsiteX4" fmla="*/ 0 w 651509"/>
              <a:gd name="connsiteY4" fmla="*/ 0 h 576263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651509 w 651509"/>
              <a:gd name="connsiteY2" fmla="*/ 576263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56196 w 651509"/>
              <a:gd name="connsiteY2" fmla="*/ 76201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80008 w 651509"/>
              <a:gd name="connsiteY2" fmla="*/ 133351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64953 w 651509"/>
              <a:gd name="connsiteY2" fmla="*/ 146583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64953 w 651509"/>
              <a:gd name="connsiteY2" fmla="*/ 146583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64953 w 651509"/>
              <a:gd name="connsiteY2" fmla="*/ 146583 h 585788"/>
              <a:gd name="connsiteX3" fmla="*/ 9525 w 651509"/>
              <a:gd name="connsiteY3" fmla="*/ 585788 h 585788"/>
              <a:gd name="connsiteX4" fmla="*/ 0 w 651509"/>
              <a:gd name="connsiteY4" fmla="*/ 0 h 58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1509" h="585788">
                <a:moveTo>
                  <a:pt x="0" y="0"/>
                </a:moveTo>
                <a:lnTo>
                  <a:pt x="651509" y="0"/>
                </a:lnTo>
                <a:cubicBezTo>
                  <a:pt x="455990" y="48861"/>
                  <a:pt x="173905" y="128597"/>
                  <a:pt x="64953" y="146583"/>
                </a:cubicBezTo>
                <a:cubicBezTo>
                  <a:pt x="61532" y="270932"/>
                  <a:pt x="28001" y="439386"/>
                  <a:pt x="9525" y="585788"/>
                </a:cubicBezTo>
                <a:lnTo>
                  <a:pt x="0" y="0"/>
                </a:lnTo>
                <a:close/>
              </a:path>
            </a:pathLst>
          </a:custGeom>
          <a:solidFill>
            <a:srgbClr val="D6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3" t="1487" r="5008"/>
          <a:stretch/>
        </p:blipFill>
        <p:spPr>
          <a:xfrm>
            <a:off x="124339" y="5364482"/>
            <a:ext cx="3544317" cy="2244878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30" name="正方形/長方形 12"/>
          <p:cNvSpPr/>
          <p:nvPr/>
        </p:nvSpPr>
        <p:spPr>
          <a:xfrm>
            <a:off x="160352" y="5314529"/>
            <a:ext cx="3273650" cy="132160"/>
          </a:xfrm>
          <a:custGeom>
            <a:avLst/>
            <a:gdLst>
              <a:gd name="connsiteX0" fmla="*/ 0 w 618171"/>
              <a:gd name="connsiteY0" fmla="*/ 0 h 576263"/>
              <a:gd name="connsiteX1" fmla="*/ 618171 w 618171"/>
              <a:gd name="connsiteY1" fmla="*/ 0 h 576263"/>
              <a:gd name="connsiteX2" fmla="*/ 618171 w 618171"/>
              <a:gd name="connsiteY2" fmla="*/ 576263 h 576263"/>
              <a:gd name="connsiteX3" fmla="*/ 0 w 618171"/>
              <a:gd name="connsiteY3" fmla="*/ 576263 h 576263"/>
              <a:gd name="connsiteX4" fmla="*/ 0 w 618171"/>
              <a:gd name="connsiteY4" fmla="*/ 0 h 576263"/>
              <a:gd name="connsiteX0" fmla="*/ 0 w 651509"/>
              <a:gd name="connsiteY0" fmla="*/ 0 h 576263"/>
              <a:gd name="connsiteX1" fmla="*/ 651509 w 651509"/>
              <a:gd name="connsiteY1" fmla="*/ 0 h 576263"/>
              <a:gd name="connsiteX2" fmla="*/ 651509 w 651509"/>
              <a:gd name="connsiteY2" fmla="*/ 576263 h 576263"/>
              <a:gd name="connsiteX3" fmla="*/ 33338 w 651509"/>
              <a:gd name="connsiteY3" fmla="*/ 576263 h 576263"/>
              <a:gd name="connsiteX4" fmla="*/ 0 w 651509"/>
              <a:gd name="connsiteY4" fmla="*/ 0 h 576263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651509 w 651509"/>
              <a:gd name="connsiteY2" fmla="*/ 576263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56196 w 651509"/>
              <a:gd name="connsiteY2" fmla="*/ 76201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80008 w 651509"/>
              <a:gd name="connsiteY2" fmla="*/ 133351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724399"/>
              <a:gd name="connsiteY0" fmla="*/ 0 h 643126"/>
              <a:gd name="connsiteX1" fmla="*/ 724399 w 724399"/>
              <a:gd name="connsiteY1" fmla="*/ 57338 h 643126"/>
              <a:gd name="connsiteX2" fmla="*/ 152898 w 724399"/>
              <a:gd name="connsiteY2" fmla="*/ 190689 h 643126"/>
              <a:gd name="connsiteX3" fmla="*/ 82415 w 724399"/>
              <a:gd name="connsiteY3" fmla="*/ 643126 h 643126"/>
              <a:gd name="connsiteX4" fmla="*/ 0 w 724399"/>
              <a:gd name="connsiteY4" fmla="*/ 0 h 643126"/>
              <a:gd name="connsiteX0" fmla="*/ 0 w 2060724"/>
              <a:gd name="connsiteY0" fmla="*/ 0 h 643126"/>
              <a:gd name="connsiteX1" fmla="*/ 2060724 w 2060724"/>
              <a:gd name="connsiteY1" fmla="*/ 4411 h 643126"/>
              <a:gd name="connsiteX2" fmla="*/ 152898 w 2060724"/>
              <a:gd name="connsiteY2" fmla="*/ 190689 h 643126"/>
              <a:gd name="connsiteX3" fmla="*/ 82415 w 2060724"/>
              <a:gd name="connsiteY3" fmla="*/ 643126 h 643126"/>
              <a:gd name="connsiteX4" fmla="*/ 0 w 2060724"/>
              <a:gd name="connsiteY4" fmla="*/ 0 h 643126"/>
              <a:gd name="connsiteX0" fmla="*/ 0 w 2060724"/>
              <a:gd name="connsiteY0" fmla="*/ 0 h 643126"/>
              <a:gd name="connsiteX1" fmla="*/ 2060724 w 2060724"/>
              <a:gd name="connsiteY1" fmla="*/ 4411 h 643126"/>
              <a:gd name="connsiteX2" fmla="*/ 1922516 w 2060724"/>
              <a:gd name="connsiteY2" fmla="*/ 58370 h 643126"/>
              <a:gd name="connsiteX3" fmla="*/ 82415 w 2060724"/>
              <a:gd name="connsiteY3" fmla="*/ 643126 h 643126"/>
              <a:gd name="connsiteX4" fmla="*/ 0 w 2060724"/>
              <a:gd name="connsiteY4" fmla="*/ 0 h 643126"/>
              <a:gd name="connsiteX0" fmla="*/ 2624 w 2063348"/>
              <a:gd name="connsiteY0" fmla="*/ 0 h 105029"/>
              <a:gd name="connsiteX1" fmla="*/ 2063348 w 2063348"/>
              <a:gd name="connsiteY1" fmla="*/ 4411 h 105029"/>
              <a:gd name="connsiteX2" fmla="*/ 1925140 w 2063348"/>
              <a:gd name="connsiteY2" fmla="*/ 58370 h 105029"/>
              <a:gd name="connsiteX3" fmla="*/ 0 w 2063348"/>
              <a:gd name="connsiteY3" fmla="*/ 105029 h 105029"/>
              <a:gd name="connsiteX4" fmla="*/ 2624 w 2063348"/>
              <a:gd name="connsiteY4" fmla="*/ 0 h 105029"/>
              <a:gd name="connsiteX0" fmla="*/ 26921 w 2087645"/>
              <a:gd name="connsiteY0" fmla="*/ 0 h 96208"/>
              <a:gd name="connsiteX1" fmla="*/ 2087645 w 2087645"/>
              <a:gd name="connsiteY1" fmla="*/ 4411 h 96208"/>
              <a:gd name="connsiteX2" fmla="*/ 1949437 w 2087645"/>
              <a:gd name="connsiteY2" fmla="*/ 58370 h 96208"/>
              <a:gd name="connsiteX3" fmla="*/ 0 w 2087645"/>
              <a:gd name="connsiteY3" fmla="*/ 96208 h 96208"/>
              <a:gd name="connsiteX4" fmla="*/ 26921 w 2087645"/>
              <a:gd name="connsiteY4" fmla="*/ 0 h 96208"/>
              <a:gd name="connsiteX0" fmla="*/ 26921 w 2087645"/>
              <a:gd name="connsiteY0" fmla="*/ 0 h 91797"/>
              <a:gd name="connsiteX1" fmla="*/ 2087645 w 2087645"/>
              <a:gd name="connsiteY1" fmla="*/ 4411 h 91797"/>
              <a:gd name="connsiteX2" fmla="*/ 1949437 w 2087645"/>
              <a:gd name="connsiteY2" fmla="*/ 58370 h 91797"/>
              <a:gd name="connsiteX3" fmla="*/ 0 w 2087645"/>
              <a:gd name="connsiteY3" fmla="*/ 91797 h 91797"/>
              <a:gd name="connsiteX4" fmla="*/ 26921 w 2087645"/>
              <a:gd name="connsiteY4" fmla="*/ 0 h 91797"/>
              <a:gd name="connsiteX0" fmla="*/ 26921 w 2087645"/>
              <a:gd name="connsiteY0" fmla="*/ 0 h 91797"/>
              <a:gd name="connsiteX1" fmla="*/ 2087645 w 2087645"/>
              <a:gd name="connsiteY1" fmla="*/ 4411 h 91797"/>
              <a:gd name="connsiteX2" fmla="*/ 1940326 w 2087645"/>
              <a:gd name="connsiteY2" fmla="*/ 78218 h 91797"/>
              <a:gd name="connsiteX3" fmla="*/ 0 w 2087645"/>
              <a:gd name="connsiteY3" fmla="*/ 91797 h 91797"/>
              <a:gd name="connsiteX4" fmla="*/ 26921 w 2087645"/>
              <a:gd name="connsiteY4" fmla="*/ 0 h 91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7645" h="91797">
                <a:moveTo>
                  <a:pt x="26921" y="0"/>
                </a:moveTo>
                <a:lnTo>
                  <a:pt x="2087645" y="4411"/>
                </a:lnTo>
                <a:lnTo>
                  <a:pt x="1940326" y="78218"/>
                </a:lnTo>
                <a:lnTo>
                  <a:pt x="0" y="91797"/>
                </a:lnTo>
                <a:cubicBezTo>
                  <a:pt x="875" y="56787"/>
                  <a:pt x="26046" y="35010"/>
                  <a:pt x="26921" y="0"/>
                </a:cubicBezTo>
                <a:close/>
              </a:path>
            </a:pathLst>
          </a:custGeom>
          <a:solidFill>
            <a:srgbClr val="D6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正方形/長方形 12"/>
          <p:cNvSpPr/>
          <p:nvPr/>
        </p:nvSpPr>
        <p:spPr>
          <a:xfrm>
            <a:off x="124781" y="5285206"/>
            <a:ext cx="210193" cy="416289"/>
          </a:xfrm>
          <a:custGeom>
            <a:avLst/>
            <a:gdLst>
              <a:gd name="connsiteX0" fmla="*/ 0 w 618171"/>
              <a:gd name="connsiteY0" fmla="*/ 0 h 576263"/>
              <a:gd name="connsiteX1" fmla="*/ 618171 w 618171"/>
              <a:gd name="connsiteY1" fmla="*/ 0 h 576263"/>
              <a:gd name="connsiteX2" fmla="*/ 618171 w 618171"/>
              <a:gd name="connsiteY2" fmla="*/ 576263 h 576263"/>
              <a:gd name="connsiteX3" fmla="*/ 0 w 618171"/>
              <a:gd name="connsiteY3" fmla="*/ 576263 h 576263"/>
              <a:gd name="connsiteX4" fmla="*/ 0 w 618171"/>
              <a:gd name="connsiteY4" fmla="*/ 0 h 576263"/>
              <a:gd name="connsiteX0" fmla="*/ 0 w 651509"/>
              <a:gd name="connsiteY0" fmla="*/ 0 h 576263"/>
              <a:gd name="connsiteX1" fmla="*/ 651509 w 651509"/>
              <a:gd name="connsiteY1" fmla="*/ 0 h 576263"/>
              <a:gd name="connsiteX2" fmla="*/ 651509 w 651509"/>
              <a:gd name="connsiteY2" fmla="*/ 576263 h 576263"/>
              <a:gd name="connsiteX3" fmla="*/ 33338 w 651509"/>
              <a:gd name="connsiteY3" fmla="*/ 576263 h 576263"/>
              <a:gd name="connsiteX4" fmla="*/ 0 w 651509"/>
              <a:gd name="connsiteY4" fmla="*/ 0 h 576263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651509 w 651509"/>
              <a:gd name="connsiteY2" fmla="*/ 576263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56196 w 651509"/>
              <a:gd name="connsiteY2" fmla="*/ 76201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651509"/>
              <a:gd name="connsiteY0" fmla="*/ 0 h 585788"/>
              <a:gd name="connsiteX1" fmla="*/ 651509 w 651509"/>
              <a:gd name="connsiteY1" fmla="*/ 0 h 585788"/>
              <a:gd name="connsiteX2" fmla="*/ 80008 w 651509"/>
              <a:gd name="connsiteY2" fmla="*/ 133351 h 585788"/>
              <a:gd name="connsiteX3" fmla="*/ 9525 w 651509"/>
              <a:gd name="connsiteY3" fmla="*/ 585788 h 585788"/>
              <a:gd name="connsiteX4" fmla="*/ 0 w 651509"/>
              <a:gd name="connsiteY4" fmla="*/ 0 h 585788"/>
              <a:gd name="connsiteX0" fmla="*/ 0 w 724399"/>
              <a:gd name="connsiteY0" fmla="*/ 0 h 643126"/>
              <a:gd name="connsiteX1" fmla="*/ 724399 w 724399"/>
              <a:gd name="connsiteY1" fmla="*/ 57338 h 643126"/>
              <a:gd name="connsiteX2" fmla="*/ 152898 w 724399"/>
              <a:gd name="connsiteY2" fmla="*/ 190689 h 643126"/>
              <a:gd name="connsiteX3" fmla="*/ 82415 w 724399"/>
              <a:gd name="connsiteY3" fmla="*/ 643126 h 643126"/>
              <a:gd name="connsiteX4" fmla="*/ 0 w 724399"/>
              <a:gd name="connsiteY4" fmla="*/ 0 h 643126"/>
              <a:gd name="connsiteX0" fmla="*/ 0 w 2060724"/>
              <a:gd name="connsiteY0" fmla="*/ 0 h 643126"/>
              <a:gd name="connsiteX1" fmla="*/ 2060724 w 2060724"/>
              <a:gd name="connsiteY1" fmla="*/ 4411 h 643126"/>
              <a:gd name="connsiteX2" fmla="*/ 152898 w 2060724"/>
              <a:gd name="connsiteY2" fmla="*/ 190689 h 643126"/>
              <a:gd name="connsiteX3" fmla="*/ 82415 w 2060724"/>
              <a:gd name="connsiteY3" fmla="*/ 643126 h 643126"/>
              <a:gd name="connsiteX4" fmla="*/ 0 w 2060724"/>
              <a:gd name="connsiteY4" fmla="*/ 0 h 643126"/>
              <a:gd name="connsiteX0" fmla="*/ 0 w 2060724"/>
              <a:gd name="connsiteY0" fmla="*/ 0 h 643126"/>
              <a:gd name="connsiteX1" fmla="*/ 2060724 w 2060724"/>
              <a:gd name="connsiteY1" fmla="*/ 4411 h 643126"/>
              <a:gd name="connsiteX2" fmla="*/ 1922516 w 2060724"/>
              <a:gd name="connsiteY2" fmla="*/ 58370 h 643126"/>
              <a:gd name="connsiteX3" fmla="*/ 82415 w 2060724"/>
              <a:gd name="connsiteY3" fmla="*/ 643126 h 643126"/>
              <a:gd name="connsiteX4" fmla="*/ 0 w 2060724"/>
              <a:gd name="connsiteY4" fmla="*/ 0 h 643126"/>
              <a:gd name="connsiteX0" fmla="*/ 2624 w 2063348"/>
              <a:gd name="connsiteY0" fmla="*/ 0 h 105029"/>
              <a:gd name="connsiteX1" fmla="*/ 2063348 w 2063348"/>
              <a:gd name="connsiteY1" fmla="*/ 4411 h 105029"/>
              <a:gd name="connsiteX2" fmla="*/ 1925140 w 2063348"/>
              <a:gd name="connsiteY2" fmla="*/ 58370 h 105029"/>
              <a:gd name="connsiteX3" fmla="*/ 0 w 2063348"/>
              <a:gd name="connsiteY3" fmla="*/ 105029 h 105029"/>
              <a:gd name="connsiteX4" fmla="*/ 2624 w 2063348"/>
              <a:gd name="connsiteY4" fmla="*/ 0 h 105029"/>
              <a:gd name="connsiteX0" fmla="*/ 26921 w 2087645"/>
              <a:gd name="connsiteY0" fmla="*/ 0 h 96208"/>
              <a:gd name="connsiteX1" fmla="*/ 2087645 w 2087645"/>
              <a:gd name="connsiteY1" fmla="*/ 4411 h 96208"/>
              <a:gd name="connsiteX2" fmla="*/ 1949437 w 2087645"/>
              <a:gd name="connsiteY2" fmla="*/ 58370 h 96208"/>
              <a:gd name="connsiteX3" fmla="*/ 0 w 2087645"/>
              <a:gd name="connsiteY3" fmla="*/ 96208 h 96208"/>
              <a:gd name="connsiteX4" fmla="*/ 26921 w 2087645"/>
              <a:gd name="connsiteY4" fmla="*/ 0 h 96208"/>
              <a:gd name="connsiteX0" fmla="*/ 26921 w 2087645"/>
              <a:gd name="connsiteY0" fmla="*/ 0 h 91797"/>
              <a:gd name="connsiteX1" fmla="*/ 2087645 w 2087645"/>
              <a:gd name="connsiteY1" fmla="*/ 4411 h 91797"/>
              <a:gd name="connsiteX2" fmla="*/ 1949437 w 2087645"/>
              <a:gd name="connsiteY2" fmla="*/ 58370 h 91797"/>
              <a:gd name="connsiteX3" fmla="*/ 0 w 2087645"/>
              <a:gd name="connsiteY3" fmla="*/ 91797 h 91797"/>
              <a:gd name="connsiteX4" fmla="*/ 26921 w 2087645"/>
              <a:gd name="connsiteY4" fmla="*/ 0 h 91797"/>
              <a:gd name="connsiteX0" fmla="*/ 14773 w 2075497"/>
              <a:gd name="connsiteY0" fmla="*/ 0 h 1265029"/>
              <a:gd name="connsiteX1" fmla="*/ 2075497 w 2075497"/>
              <a:gd name="connsiteY1" fmla="*/ 4411 h 1265029"/>
              <a:gd name="connsiteX2" fmla="*/ 1937289 w 2075497"/>
              <a:gd name="connsiteY2" fmla="*/ 58370 h 1265029"/>
              <a:gd name="connsiteX3" fmla="*/ 0 w 2075497"/>
              <a:gd name="connsiteY3" fmla="*/ 1265029 h 1265029"/>
              <a:gd name="connsiteX4" fmla="*/ 14773 w 2075497"/>
              <a:gd name="connsiteY4" fmla="*/ 0 h 1265029"/>
              <a:gd name="connsiteX0" fmla="*/ 14773 w 2075497"/>
              <a:gd name="connsiteY0" fmla="*/ 0 h 1265029"/>
              <a:gd name="connsiteX1" fmla="*/ 2075497 w 2075497"/>
              <a:gd name="connsiteY1" fmla="*/ 4411 h 1265029"/>
              <a:gd name="connsiteX2" fmla="*/ 90731 w 2075497"/>
              <a:gd name="connsiteY2" fmla="*/ 1134568 h 1265029"/>
              <a:gd name="connsiteX3" fmla="*/ 0 w 2075497"/>
              <a:gd name="connsiteY3" fmla="*/ 1265029 h 1265029"/>
              <a:gd name="connsiteX4" fmla="*/ 14773 w 2075497"/>
              <a:gd name="connsiteY4" fmla="*/ 0 h 1265029"/>
              <a:gd name="connsiteX0" fmla="*/ 14773 w 99356"/>
              <a:gd name="connsiteY0" fmla="*/ 8821 h 1273850"/>
              <a:gd name="connsiteX1" fmla="*/ 99356 w 99356"/>
              <a:gd name="connsiteY1" fmla="*/ 0 h 1273850"/>
              <a:gd name="connsiteX2" fmla="*/ 90731 w 99356"/>
              <a:gd name="connsiteY2" fmla="*/ 1143389 h 1273850"/>
              <a:gd name="connsiteX3" fmla="*/ 0 w 99356"/>
              <a:gd name="connsiteY3" fmla="*/ 1273850 h 1273850"/>
              <a:gd name="connsiteX4" fmla="*/ 14773 w 99356"/>
              <a:gd name="connsiteY4" fmla="*/ 8821 h 1273850"/>
              <a:gd name="connsiteX0" fmla="*/ 14773 w 90731"/>
              <a:gd name="connsiteY0" fmla="*/ 8821 h 1273850"/>
              <a:gd name="connsiteX1" fmla="*/ 83158 w 90731"/>
              <a:gd name="connsiteY1" fmla="*/ 0 h 1273850"/>
              <a:gd name="connsiteX2" fmla="*/ 90731 w 90731"/>
              <a:gd name="connsiteY2" fmla="*/ 1143389 h 1273850"/>
              <a:gd name="connsiteX3" fmla="*/ 0 w 90731"/>
              <a:gd name="connsiteY3" fmla="*/ 1273850 h 1273850"/>
              <a:gd name="connsiteX4" fmla="*/ 14773 w 90731"/>
              <a:gd name="connsiteY4" fmla="*/ 8821 h 1273850"/>
              <a:gd name="connsiteX0" fmla="*/ 14773 w 90731"/>
              <a:gd name="connsiteY0" fmla="*/ 8821 h 1273850"/>
              <a:gd name="connsiteX1" fmla="*/ 62911 w 90731"/>
              <a:gd name="connsiteY1" fmla="*/ 0 h 1273850"/>
              <a:gd name="connsiteX2" fmla="*/ 90731 w 90731"/>
              <a:gd name="connsiteY2" fmla="*/ 1143389 h 1273850"/>
              <a:gd name="connsiteX3" fmla="*/ 0 w 90731"/>
              <a:gd name="connsiteY3" fmla="*/ 1273850 h 1273850"/>
              <a:gd name="connsiteX4" fmla="*/ 14773 w 90731"/>
              <a:gd name="connsiteY4" fmla="*/ 8821 h 1273850"/>
              <a:gd name="connsiteX0" fmla="*/ 14773 w 90731"/>
              <a:gd name="connsiteY0" fmla="*/ 4410 h 1269439"/>
              <a:gd name="connsiteX1" fmla="*/ 66960 w 90731"/>
              <a:gd name="connsiteY1" fmla="*/ 0 h 1269439"/>
              <a:gd name="connsiteX2" fmla="*/ 90731 w 90731"/>
              <a:gd name="connsiteY2" fmla="*/ 1138978 h 1269439"/>
              <a:gd name="connsiteX3" fmla="*/ 0 w 90731"/>
              <a:gd name="connsiteY3" fmla="*/ 1269439 h 1269439"/>
              <a:gd name="connsiteX4" fmla="*/ 14773 w 90731"/>
              <a:gd name="connsiteY4" fmla="*/ 4410 h 1269439"/>
              <a:gd name="connsiteX0" fmla="*/ 14773 w 82632"/>
              <a:gd name="connsiteY0" fmla="*/ 4410 h 1269439"/>
              <a:gd name="connsiteX1" fmla="*/ 66960 w 82632"/>
              <a:gd name="connsiteY1" fmla="*/ 0 h 1269439"/>
              <a:gd name="connsiteX2" fmla="*/ 82632 w 82632"/>
              <a:gd name="connsiteY2" fmla="*/ 1138978 h 1269439"/>
              <a:gd name="connsiteX3" fmla="*/ 0 w 82632"/>
              <a:gd name="connsiteY3" fmla="*/ 1269439 h 1269439"/>
              <a:gd name="connsiteX4" fmla="*/ 14773 w 82632"/>
              <a:gd name="connsiteY4" fmla="*/ 4410 h 1269439"/>
              <a:gd name="connsiteX0" fmla="*/ 14773 w 67324"/>
              <a:gd name="connsiteY0" fmla="*/ 4410 h 1269439"/>
              <a:gd name="connsiteX1" fmla="*/ 66960 w 67324"/>
              <a:gd name="connsiteY1" fmla="*/ 0 h 1269439"/>
              <a:gd name="connsiteX2" fmla="*/ 60499 w 67324"/>
              <a:gd name="connsiteY2" fmla="*/ 926717 h 1269439"/>
              <a:gd name="connsiteX3" fmla="*/ 0 w 67324"/>
              <a:gd name="connsiteY3" fmla="*/ 1269439 h 1269439"/>
              <a:gd name="connsiteX4" fmla="*/ 14773 w 67324"/>
              <a:gd name="connsiteY4" fmla="*/ 4410 h 1269439"/>
              <a:gd name="connsiteX0" fmla="*/ 14773 w 83984"/>
              <a:gd name="connsiteY0" fmla="*/ 4410 h 1269439"/>
              <a:gd name="connsiteX1" fmla="*/ 66960 w 83984"/>
              <a:gd name="connsiteY1" fmla="*/ 0 h 1269439"/>
              <a:gd name="connsiteX2" fmla="*/ 60499 w 83984"/>
              <a:gd name="connsiteY2" fmla="*/ 926717 h 1269439"/>
              <a:gd name="connsiteX3" fmla="*/ 0 w 83984"/>
              <a:gd name="connsiteY3" fmla="*/ 1269439 h 1269439"/>
              <a:gd name="connsiteX4" fmla="*/ 14773 w 83984"/>
              <a:gd name="connsiteY4" fmla="*/ 4410 h 1269439"/>
              <a:gd name="connsiteX0" fmla="*/ 14773 w 183218"/>
              <a:gd name="connsiteY0" fmla="*/ 1 h 1265030"/>
              <a:gd name="connsiteX1" fmla="*/ 183159 w 183218"/>
              <a:gd name="connsiteY1" fmla="*/ 14888 h 1265030"/>
              <a:gd name="connsiteX2" fmla="*/ 60499 w 183218"/>
              <a:gd name="connsiteY2" fmla="*/ 922308 h 1265030"/>
              <a:gd name="connsiteX3" fmla="*/ 0 w 183218"/>
              <a:gd name="connsiteY3" fmla="*/ 1265030 h 1265030"/>
              <a:gd name="connsiteX4" fmla="*/ 14773 w 183218"/>
              <a:gd name="connsiteY4" fmla="*/ 1 h 1265030"/>
              <a:gd name="connsiteX0" fmla="*/ 14773 w 183159"/>
              <a:gd name="connsiteY0" fmla="*/ 1 h 1265030"/>
              <a:gd name="connsiteX1" fmla="*/ 183159 w 183159"/>
              <a:gd name="connsiteY1" fmla="*/ 14888 h 1265030"/>
              <a:gd name="connsiteX2" fmla="*/ 60499 w 183159"/>
              <a:gd name="connsiteY2" fmla="*/ 922308 h 1265030"/>
              <a:gd name="connsiteX3" fmla="*/ 0 w 183159"/>
              <a:gd name="connsiteY3" fmla="*/ 1265030 h 1265030"/>
              <a:gd name="connsiteX4" fmla="*/ 14773 w 183159"/>
              <a:gd name="connsiteY4" fmla="*/ 1 h 1265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59" h="1265030">
                <a:moveTo>
                  <a:pt x="14773" y="1"/>
                </a:moveTo>
                <a:lnTo>
                  <a:pt x="183159" y="14888"/>
                </a:lnTo>
                <a:cubicBezTo>
                  <a:pt x="108217" y="453906"/>
                  <a:pt x="107775" y="328917"/>
                  <a:pt x="60499" y="922308"/>
                </a:cubicBezTo>
                <a:lnTo>
                  <a:pt x="0" y="1265030"/>
                </a:lnTo>
                <a:cubicBezTo>
                  <a:pt x="875" y="1230020"/>
                  <a:pt x="13898" y="35011"/>
                  <a:pt x="14773" y="1"/>
                </a:cubicBezTo>
                <a:close/>
              </a:path>
            </a:pathLst>
          </a:custGeom>
          <a:solidFill>
            <a:srgbClr val="D6CF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0" name="グループ化 9"/>
          <p:cNvGrpSpPr/>
          <p:nvPr/>
        </p:nvGrpSpPr>
        <p:grpSpPr>
          <a:xfrm>
            <a:off x="120459" y="2693304"/>
            <a:ext cx="3562864" cy="2460239"/>
            <a:chOff x="120459" y="2693304"/>
            <a:chExt cx="3562864" cy="2460239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9" t="2540" r="4945" b="2017"/>
            <a:stretch/>
          </p:blipFill>
          <p:spPr>
            <a:xfrm>
              <a:off x="120459" y="2693304"/>
              <a:ext cx="3562864" cy="2460239"/>
            </a:xfrm>
            <a:prstGeom prst="rect">
              <a:avLst/>
            </a:prstGeom>
          </p:spPr>
        </p:pic>
        <p:sp>
          <p:nvSpPr>
            <p:cNvPr id="9" name="正方形/長方形 8"/>
            <p:cNvSpPr/>
            <p:nvPr/>
          </p:nvSpPr>
          <p:spPr>
            <a:xfrm>
              <a:off x="2703370" y="4771434"/>
              <a:ext cx="832785" cy="49953"/>
            </a:xfrm>
            <a:prstGeom prst="rect">
              <a:avLst/>
            </a:prstGeom>
            <a:solidFill>
              <a:srgbClr val="EA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2702850" y="4813537"/>
              <a:ext cx="797587" cy="87126"/>
            </a:xfrm>
            <a:prstGeom prst="rect">
              <a:avLst/>
            </a:prstGeom>
            <a:solidFill>
              <a:srgbClr val="EAEA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3" name="図 3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63" t="85214" r="10783" b="11830"/>
            <a:stretch/>
          </p:blipFill>
          <p:spPr>
            <a:xfrm>
              <a:off x="2690556" y="4818145"/>
              <a:ext cx="381000" cy="76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887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角丸四角形 83"/>
          <p:cNvSpPr/>
          <p:nvPr/>
        </p:nvSpPr>
        <p:spPr>
          <a:xfrm>
            <a:off x="683950" y="3081692"/>
            <a:ext cx="6310523" cy="546137"/>
          </a:xfrm>
          <a:prstGeom prst="roundRect">
            <a:avLst/>
          </a:prstGeom>
          <a:solidFill>
            <a:srgbClr val="36A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AutoShape 29"/>
          <p:cNvSpPr>
            <a:spLocks noChangeArrowheads="1"/>
          </p:cNvSpPr>
          <p:nvPr/>
        </p:nvSpPr>
        <p:spPr bwMode="auto">
          <a:xfrm>
            <a:off x="711822" y="5173771"/>
            <a:ext cx="2923675" cy="1306213"/>
          </a:xfrm>
          <a:prstGeom prst="roundRect">
            <a:avLst>
              <a:gd name="adj" fmla="val 9931"/>
            </a:avLst>
          </a:prstGeom>
          <a:solidFill>
            <a:schemeClr val="bg1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1749"/>
          </a:p>
        </p:txBody>
      </p:sp>
      <p:sp>
        <p:nvSpPr>
          <p:cNvPr id="5" name="AutoShape 29"/>
          <p:cNvSpPr>
            <a:spLocks noChangeArrowheads="1"/>
          </p:cNvSpPr>
          <p:nvPr/>
        </p:nvSpPr>
        <p:spPr bwMode="auto">
          <a:xfrm>
            <a:off x="3952182" y="5173771"/>
            <a:ext cx="2923675" cy="1306213"/>
          </a:xfrm>
          <a:prstGeom prst="roundRect">
            <a:avLst>
              <a:gd name="adj" fmla="val 9931"/>
            </a:avLst>
          </a:prstGeom>
          <a:solidFill>
            <a:schemeClr val="bg1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1749"/>
          </a:p>
        </p:txBody>
      </p:sp>
      <p:sp>
        <p:nvSpPr>
          <p:cNvPr id="6" name="AutoShape 29"/>
          <p:cNvSpPr>
            <a:spLocks noChangeArrowheads="1"/>
          </p:cNvSpPr>
          <p:nvPr/>
        </p:nvSpPr>
        <p:spPr bwMode="auto">
          <a:xfrm>
            <a:off x="3952182" y="6613931"/>
            <a:ext cx="2923675" cy="1306213"/>
          </a:xfrm>
          <a:prstGeom prst="roundRect">
            <a:avLst>
              <a:gd name="adj" fmla="val 9931"/>
            </a:avLst>
          </a:prstGeom>
          <a:solidFill>
            <a:schemeClr val="bg1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1749"/>
          </a:p>
        </p:txBody>
      </p:sp>
      <p:sp>
        <p:nvSpPr>
          <p:cNvPr id="7" name="AutoShape 29"/>
          <p:cNvSpPr>
            <a:spLocks noChangeArrowheads="1"/>
          </p:cNvSpPr>
          <p:nvPr/>
        </p:nvSpPr>
        <p:spPr bwMode="auto">
          <a:xfrm>
            <a:off x="711822" y="6613931"/>
            <a:ext cx="2923675" cy="1306213"/>
          </a:xfrm>
          <a:prstGeom prst="roundRect">
            <a:avLst>
              <a:gd name="adj" fmla="val 9931"/>
            </a:avLst>
          </a:prstGeom>
          <a:solidFill>
            <a:schemeClr val="bg1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1749"/>
          </a:p>
        </p:txBody>
      </p:sp>
      <p:sp>
        <p:nvSpPr>
          <p:cNvPr id="8" name="AutoShape 29"/>
          <p:cNvSpPr>
            <a:spLocks noChangeArrowheads="1"/>
          </p:cNvSpPr>
          <p:nvPr/>
        </p:nvSpPr>
        <p:spPr bwMode="auto">
          <a:xfrm>
            <a:off x="714820" y="3723798"/>
            <a:ext cx="2923675" cy="1306213"/>
          </a:xfrm>
          <a:prstGeom prst="roundRect">
            <a:avLst>
              <a:gd name="adj" fmla="val 9931"/>
            </a:avLst>
          </a:prstGeom>
          <a:solidFill>
            <a:schemeClr val="bg1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1749"/>
          </a:p>
        </p:txBody>
      </p:sp>
      <p:sp>
        <p:nvSpPr>
          <p:cNvPr id="9" name="AutoShape 29"/>
          <p:cNvSpPr>
            <a:spLocks noChangeArrowheads="1"/>
          </p:cNvSpPr>
          <p:nvPr/>
        </p:nvSpPr>
        <p:spPr bwMode="auto">
          <a:xfrm>
            <a:off x="3952181" y="3723798"/>
            <a:ext cx="2923675" cy="1306213"/>
          </a:xfrm>
          <a:prstGeom prst="roundRect">
            <a:avLst>
              <a:gd name="adj" fmla="val 9931"/>
            </a:avLst>
          </a:prstGeom>
          <a:solidFill>
            <a:schemeClr val="bg1"/>
          </a:solidFill>
          <a:ln w="38100">
            <a:solidFill>
              <a:srgbClr val="0033CC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 sz="1749"/>
          </a:p>
        </p:txBody>
      </p:sp>
      <p:pic>
        <p:nvPicPr>
          <p:cNvPr id="10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4510" y="4035771"/>
            <a:ext cx="1289934" cy="967451"/>
          </a:xfrm>
          <a:prstGeom prst="roundRect">
            <a:avLst>
              <a:gd name="adj" fmla="val 13209"/>
            </a:avLst>
          </a:prstGeom>
          <a:ln>
            <a:noFill/>
          </a:ln>
          <a:effectLst>
            <a:softEdge rad="31750"/>
          </a:effectLst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108512" y="4015202"/>
            <a:ext cx="1529984" cy="979664"/>
          </a:xfrm>
          <a:prstGeom prst="roundRect">
            <a:avLst>
              <a:gd name="adj" fmla="val 10426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7705" y="5516944"/>
            <a:ext cx="838457" cy="89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 descr="DSCN1104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534669" y="6911159"/>
            <a:ext cx="1289492" cy="967119"/>
          </a:xfrm>
          <a:prstGeom prst="roundRect">
            <a:avLst>
              <a:gd name="adj" fmla="val 13558"/>
            </a:avLst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sp>
        <p:nvSpPr>
          <p:cNvPr id="16" name="正方形/長方形 15"/>
          <p:cNvSpPr/>
          <p:nvPr/>
        </p:nvSpPr>
        <p:spPr>
          <a:xfrm>
            <a:off x="4251759" y="3778456"/>
            <a:ext cx="2336859" cy="280194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 algn="ctr"/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2: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マイコン周辺回路</a:t>
            </a:r>
            <a:endParaRPr lang="en-US" altLang="ja-JP" sz="12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1014557" y="3773559"/>
            <a:ext cx="2350949" cy="280194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 algn="ctr"/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1:C</a:t>
            </a:r>
            <a:r>
              <a:rPr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言語プログラミング</a:t>
            </a:r>
            <a:endParaRPr lang="en-US" altLang="ja-JP" sz="12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023812" y="5247583"/>
            <a:ext cx="2314397" cy="280194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 algn="ctr"/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3:OS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システム実装技術</a:t>
            </a:r>
            <a:endParaRPr lang="en-US" altLang="ja-JP" sz="12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4051705" y="5228945"/>
            <a:ext cx="2898903" cy="280194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 algn="ctr"/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4:Linux</a:t>
            </a:r>
            <a:r>
              <a:rPr lang="ja-JP" altLang="en-US" sz="1200" b="1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ネットワーク</a:t>
            </a:r>
            <a:endParaRPr lang="en-US" altLang="ja-JP" sz="12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339276" y="6668891"/>
            <a:ext cx="2336858" cy="280194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 algn="ctr"/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6:IoT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デバイス開発実習</a:t>
            </a:r>
            <a:endParaRPr lang="en-US" altLang="ja-JP" sz="12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1076688" y="6674388"/>
            <a:ext cx="2185988" cy="280194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 algn="ctr"/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5: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組込み</a:t>
            </a:r>
            <a:r>
              <a:rPr lang="en-US" altLang="ja-JP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Linux</a:t>
            </a:r>
            <a:r>
              <a:rPr lang="ja-JP" altLang="en-US" sz="1200" b="1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開発</a:t>
            </a:r>
            <a:endParaRPr lang="en-US" altLang="ja-JP" sz="12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963668" y="4067118"/>
            <a:ext cx="1361992" cy="557193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/>
            <a:r>
              <a:rPr lang="ja-JP" altLang="en-US" sz="1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オームの法則から、</a:t>
            </a:r>
            <a:endParaRPr lang="en-US" altLang="ja-JP" sz="10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b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電子回路の基礎知識</a:t>
            </a:r>
            <a:endParaRPr lang="en-US" altLang="ja-JP" sz="1000" b="1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について</a:t>
            </a:r>
            <a:r>
              <a:rPr lang="ja-JP" altLang="en-US" sz="10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習得します。</a:t>
            </a:r>
            <a:endParaRPr lang="en-US" altLang="ja-JP" sz="1000" b="1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677999" y="4040770"/>
            <a:ext cx="1491683" cy="557193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/>
            <a:r>
              <a:rPr lang="en-US" altLang="ja-JP" sz="10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C</a:t>
            </a:r>
            <a:r>
              <a:rPr lang="ja-JP" altLang="en-US" sz="10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言語</a:t>
            </a:r>
            <a:r>
              <a:rPr lang="ja-JP" altLang="en-US" sz="10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プログラミング</a:t>
            </a:r>
            <a:endParaRPr lang="en-US" altLang="ja-JP" sz="10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について基礎から</a:t>
            </a:r>
            <a:endParaRPr lang="en-US" altLang="ja-JP" sz="1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じっくり</a:t>
            </a:r>
            <a:r>
              <a:rPr lang="ja-JP" altLang="en-US" sz="1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と習得します。</a:t>
            </a:r>
            <a:endParaRPr lang="en-US" altLang="ja-JP" sz="10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683169" y="5542426"/>
            <a:ext cx="1688053" cy="557193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/>
            <a:r>
              <a:rPr lang="en-US" altLang="ja-JP" sz="1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IoT</a:t>
            </a:r>
            <a:r>
              <a:rPr lang="ja-JP" altLang="en-US" sz="100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分野で使用されている</a:t>
            </a:r>
            <a:endParaRPr lang="en-US" altLang="ja-JP" sz="100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en-US" altLang="ja-JP" sz="1000" b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OS</a:t>
            </a:r>
            <a:r>
              <a:rPr lang="ja-JP" altLang="en-US" sz="1000" b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を活用したプログラミ</a:t>
            </a:r>
            <a:endParaRPr lang="en-US" altLang="ja-JP" sz="1000" b="1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b="1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ング</a:t>
            </a:r>
            <a:r>
              <a:rPr lang="ja-JP" altLang="en-US" sz="1000" b="1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技術</a:t>
            </a:r>
            <a:r>
              <a:rPr lang="ja-JP" altLang="en-US" sz="10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を習得します。</a:t>
            </a:r>
            <a:endParaRPr lang="en-US" altLang="ja-JP" sz="1000" b="1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723308" y="6912032"/>
            <a:ext cx="1647914" cy="864969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/>
            <a:r>
              <a:rPr lang="ja-JP" altLang="en-US" sz="1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組込み</a:t>
            </a:r>
            <a:r>
              <a:rPr lang="en-US" altLang="ja-JP" sz="1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Linux</a:t>
            </a:r>
            <a:r>
              <a:rPr lang="ja-JP" altLang="en-US" sz="1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</a:t>
            </a:r>
            <a:r>
              <a:rPr lang="ja-JP" altLang="en-US" sz="1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用いて</a:t>
            </a:r>
            <a:endParaRPr lang="en-US" altLang="ja-JP" sz="1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システムコール、</a:t>
            </a:r>
            <a:endParaRPr lang="en-US" altLang="ja-JP" sz="10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b="1" dirty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アプリケーション開発</a:t>
            </a:r>
            <a:r>
              <a:rPr lang="ja-JP" altLang="en-US" sz="10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、</a:t>
            </a:r>
            <a:endParaRPr lang="en-US" altLang="ja-JP" sz="10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デバイス開発</a:t>
            </a:r>
            <a:endParaRPr lang="en-US" altLang="ja-JP" sz="10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について</a:t>
            </a:r>
            <a:r>
              <a:rPr lang="ja-JP" altLang="en-US" sz="1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習得</a:t>
            </a:r>
            <a:r>
              <a:rPr lang="ja-JP" altLang="en-US" sz="1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します</a:t>
            </a:r>
            <a:r>
              <a:rPr lang="ja-JP" altLang="en-US" sz="1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。</a:t>
            </a:r>
            <a:endParaRPr lang="en-US" altLang="ja-JP" sz="10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995537" y="6911159"/>
            <a:ext cx="1512168" cy="711081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r>
              <a:rPr lang="ja-JP" altLang="en-US" sz="10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設計からコーディング、単体テストまで</a:t>
            </a:r>
            <a:r>
              <a:rPr lang="ja-JP" altLang="en-US" sz="1000" b="1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開発プロセスをグループ課題を通して</a:t>
            </a:r>
            <a:r>
              <a:rPr lang="ja-JP" altLang="en-US" sz="100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習得します。</a:t>
            </a:r>
          </a:p>
        </p:txBody>
      </p:sp>
      <p:pic>
        <p:nvPicPr>
          <p:cNvPr id="27" name="Picture 41" descr="220px-Tux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5777" y="5626409"/>
            <a:ext cx="642858" cy="7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正方形/長方形 27"/>
          <p:cNvSpPr/>
          <p:nvPr/>
        </p:nvSpPr>
        <p:spPr>
          <a:xfrm>
            <a:off x="3952181" y="5471872"/>
            <a:ext cx="1555524" cy="711081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pPr marL="354783" indent="-354783"/>
            <a:r>
              <a:rPr lang="en-US" altLang="ja-JP" sz="1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Linux</a:t>
            </a:r>
            <a:r>
              <a:rPr lang="ja-JP" altLang="en-US" sz="1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</a:t>
            </a:r>
            <a:r>
              <a:rPr lang="ja-JP" altLang="en-US" sz="1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用いて</a:t>
            </a:r>
            <a:endParaRPr lang="en-US" altLang="ja-JP" sz="1000" dirty="0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サーバー、</a:t>
            </a:r>
            <a:endParaRPr lang="en-US" altLang="ja-JP" sz="10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b="1" dirty="0" smtClean="0">
                <a:solidFill>
                  <a:srgbClr val="FF000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ネットワーク</a:t>
            </a:r>
            <a:endParaRPr lang="en-US" altLang="ja-JP" sz="1000" b="1" dirty="0" smtClean="0">
              <a:solidFill>
                <a:srgbClr val="FF000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marL="354783" indent="-354783"/>
            <a:r>
              <a:rPr lang="ja-JP" altLang="en-US" sz="1000" dirty="0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について習得します</a:t>
            </a:r>
            <a:r>
              <a:rPr lang="ja-JP" altLang="en-US" sz="1000" dirty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。</a:t>
            </a:r>
            <a:endParaRPr lang="en-US" altLang="ja-JP" sz="1000" b="1" dirty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32" name="正方形/長方形 31"/>
          <p:cNvSpPr/>
          <p:nvPr/>
        </p:nvSpPr>
        <p:spPr>
          <a:xfrm>
            <a:off x="687556" y="2761644"/>
            <a:ext cx="2286183" cy="346815"/>
          </a:xfrm>
          <a:prstGeom prst="rect">
            <a:avLst/>
          </a:prstGeom>
        </p:spPr>
        <p:txBody>
          <a:bodyPr wrap="none" lIns="94605" tIns="47302" rIns="94605" bIns="47302">
            <a:spAutoFit/>
          </a:bodyPr>
          <a:lstStyle/>
          <a:p>
            <a:r>
              <a:rPr lang="ja-JP" altLang="en-US" sz="1600" b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◇訓練内容について</a:t>
            </a:r>
            <a:r>
              <a:rPr lang="ja-JP" altLang="en-US" sz="1600" b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◇</a:t>
            </a:r>
            <a:endParaRPr lang="en-US" altLang="ja-JP" sz="1600" b="1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3" name="正方形/長方形 82"/>
          <p:cNvSpPr/>
          <p:nvPr/>
        </p:nvSpPr>
        <p:spPr>
          <a:xfrm>
            <a:off x="801786" y="3127964"/>
            <a:ext cx="6115757" cy="434082"/>
          </a:xfrm>
          <a:prstGeom prst="rect">
            <a:avLst/>
          </a:prstGeom>
        </p:spPr>
        <p:txBody>
          <a:bodyPr wrap="none" lIns="94605" tIns="47302" rIns="94605" bIns="47302">
            <a:spAutoFit/>
          </a:bodyPr>
          <a:lstStyle/>
          <a:p>
            <a:r>
              <a:rPr lang="ja-JP" altLang="en-US" sz="1100" b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ネットワークを活用したマイコンプログラミング技術を学び、これからの時代に必要とされる</a:t>
            </a:r>
            <a:endParaRPr lang="en-US" altLang="ja-JP" sz="1100" b="1" smtClean="0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en-US" altLang="ja-JP" sz="1100" b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IoT</a:t>
            </a:r>
            <a:r>
              <a:rPr lang="ja-JP" altLang="en-US" sz="1100" b="1" smtClean="0">
                <a:solidFill>
                  <a:schemeClr val="bg1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デバイス開発技術者として就職を目指します。</a:t>
            </a:r>
            <a:endParaRPr lang="en-US" altLang="ja-JP" sz="1100" b="1">
              <a:solidFill>
                <a:schemeClr val="bg1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graphicFrame>
        <p:nvGraphicFramePr>
          <p:cNvPr id="85" name="表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726571"/>
              </p:ext>
            </p:extLst>
          </p:nvPr>
        </p:nvGraphicFramePr>
        <p:xfrm>
          <a:off x="792813" y="8431621"/>
          <a:ext cx="5079953" cy="177254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99502">
                  <a:extLst>
                    <a:ext uri="{9D8B030D-6E8A-4147-A177-3AD203B41FA5}">
                      <a16:colId xmlns:a16="http://schemas.microsoft.com/office/drawing/2014/main" val="2093581506"/>
                    </a:ext>
                  </a:extLst>
                </a:gridCol>
                <a:gridCol w="1782582">
                  <a:extLst>
                    <a:ext uri="{9D8B030D-6E8A-4147-A177-3AD203B41FA5}">
                      <a16:colId xmlns:a16="http://schemas.microsoft.com/office/drawing/2014/main" val="4067490847"/>
                    </a:ext>
                  </a:extLst>
                </a:gridCol>
                <a:gridCol w="2197869">
                  <a:extLst>
                    <a:ext uri="{9D8B030D-6E8A-4147-A177-3AD203B41FA5}">
                      <a16:colId xmlns:a16="http://schemas.microsoft.com/office/drawing/2014/main" val="2787023534"/>
                    </a:ext>
                  </a:extLst>
                </a:gridCol>
              </a:tblGrid>
              <a:tr h="36190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訓練生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前職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rgbClr val="FF0000"/>
                          </a:solidFill>
                          <a:latin typeface="+mn-ea"/>
                          <a:ea typeface="+mn-ea"/>
                        </a:rPr>
                        <a:t>就職先</a:t>
                      </a:r>
                      <a:endParaRPr kumimoji="1" lang="ja-JP" altLang="en-US" sz="1200" b="1" dirty="0">
                        <a:solidFill>
                          <a:srgbClr val="FF0000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2213560"/>
                  </a:ext>
                </a:extLst>
              </a:tr>
              <a:tr h="352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ja-JP" altLang="en-US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代男性</a:t>
                      </a:r>
                      <a:endParaRPr lang="ja-JP" sz="12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サービス業</a:t>
                      </a:r>
                      <a:endParaRPr lang="ja-JP" sz="12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ja-JP" altLang="en-US" sz="12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エンジニア</a:t>
                      </a:r>
                      <a:endParaRPr lang="ja-JP" sz="12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1163114"/>
                  </a:ext>
                </a:extLst>
              </a:tr>
              <a:tr h="352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619125" algn="l"/>
                        </a:tabLst>
                      </a:pPr>
                      <a:r>
                        <a:rPr lang="en-US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30</a:t>
                      </a:r>
                      <a:r>
                        <a:rPr lang="ja-JP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代</a:t>
                      </a:r>
                      <a:r>
                        <a:rPr lang="ja-JP" altLang="en-US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女性</a:t>
                      </a:r>
                      <a:endParaRPr lang="ja-JP" sz="12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sz="1200" b="1" kern="1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卸小売業</a:t>
                      </a:r>
                      <a:endParaRPr lang="ja-JP" sz="12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</a:rPr>
                        <a:t>システム開発</a:t>
                      </a:r>
                      <a:endParaRPr lang="ja-JP" sz="12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37759389"/>
                  </a:ext>
                </a:extLst>
              </a:tr>
              <a:tr h="352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30</a:t>
                      </a:r>
                      <a:r>
                        <a:rPr lang="ja-JP" altLang="en-US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代男性</a:t>
                      </a:r>
                      <a:endParaRPr lang="ja-JP" sz="12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金属加工</a:t>
                      </a:r>
                      <a:endParaRPr lang="ja-JP" sz="12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制御・組込みソフト開発</a:t>
                      </a:r>
                      <a:endParaRPr lang="ja-JP" sz="12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75962345"/>
                  </a:ext>
                </a:extLst>
              </a:tr>
              <a:tr h="3526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20</a:t>
                      </a:r>
                      <a:r>
                        <a:rPr lang="ja-JP" altLang="en-US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代女性</a:t>
                      </a:r>
                      <a:endParaRPr lang="ja-JP" sz="12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ja-JP" altLang="en-US" sz="1200" b="1" kern="10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栄養士</a:t>
                      </a:r>
                      <a:endParaRPr lang="ja-JP" sz="1200" b="1" kern="1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ja-JP" sz="12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IT</a:t>
                      </a:r>
                      <a:r>
                        <a:rPr lang="ja-JP" altLang="en-US" sz="1200" b="1" kern="100" dirty="0" smtClean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Times New Roman" panose="02020603050405020304" pitchFamily="18" charset="0"/>
                        </a:rPr>
                        <a:t>エンジニア</a:t>
                      </a:r>
                      <a:endParaRPr lang="ja-JP" sz="1200" b="1" kern="1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02640518"/>
                  </a:ext>
                </a:extLst>
              </a:tr>
            </a:tbl>
          </a:graphicData>
        </a:graphic>
      </p:graphicFrame>
      <p:sp>
        <p:nvSpPr>
          <p:cNvPr id="86" name="正方形/長方形 85"/>
          <p:cNvSpPr/>
          <p:nvPr/>
        </p:nvSpPr>
        <p:spPr>
          <a:xfrm>
            <a:off x="714820" y="8089872"/>
            <a:ext cx="1422164" cy="341749"/>
          </a:xfrm>
          <a:prstGeom prst="rect">
            <a:avLst/>
          </a:prstGeom>
        </p:spPr>
        <p:txBody>
          <a:bodyPr wrap="none" lIns="94605" tIns="47302" rIns="94605" bIns="47302">
            <a:spAutoFit/>
          </a:bodyPr>
          <a:lstStyle/>
          <a:p>
            <a:r>
              <a:rPr lang="ja-JP" altLang="en-US" sz="1600" b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◇就職実績◇</a:t>
            </a:r>
            <a:endParaRPr lang="en-US" altLang="ja-JP" sz="1600" b="1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87" name="角丸四角形吹き出し 86"/>
          <p:cNvSpPr/>
          <p:nvPr/>
        </p:nvSpPr>
        <p:spPr>
          <a:xfrm>
            <a:off x="965543" y="680796"/>
            <a:ext cx="6028930" cy="1270459"/>
          </a:xfrm>
          <a:prstGeom prst="wedgeRoundRectCallout">
            <a:avLst>
              <a:gd name="adj1" fmla="val -37653"/>
              <a:gd name="adj2" fmla="val 68553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749"/>
          </a:p>
        </p:txBody>
      </p:sp>
      <p:sp>
        <p:nvSpPr>
          <p:cNvPr id="90" name="正方形/長方形 89"/>
          <p:cNvSpPr/>
          <p:nvPr/>
        </p:nvSpPr>
        <p:spPr>
          <a:xfrm>
            <a:off x="1076688" y="774330"/>
            <a:ext cx="5718063" cy="1100675"/>
          </a:xfrm>
          <a:prstGeom prst="rect">
            <a:avLst/>
          </a:prstGeom>
        </p:spPr>
        <p:txBody>
          <a:bodyPr wrap="square" lIns="94605" tIns="47302" rIns="94605" bIns="47302">
            <a:spAutoFit/>
          </a:bodyPr>
          <a:lstStyle/>
          <a:p>
            <a:r>
              <a:rPr lang="ja-JP" altLang="en-US" sz="1633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「</a:t>
            </a:r>
            <a:r>
              <a:rPr lang="en-US" altLang="ja-JP" sz="1633" err="1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IoT</a:t>
            </a:r>
            <a:r>
              <a:rPr lang="ja-JP" altLang="en-US" sz="1633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」とは、「もののインターネット」と呼ばれ、あらゆるものをインターネットにつなぐことです</a:t>
            </a:r>
            <a:r>
              <a:rPr lang="ja-JP" altLang="en-US" sz="1633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。</a:t>
            </a:r>
            <a:endParaRPr lang="en-US" altLang="ja-JP" sz="1633" smtClean="0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r>
              <a:rPr lang="ja-JP" altLang="en-US" sz="1633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あらゆるものの情報がインターネットによって手に入れることができ、活用することができます。</a:t>
            </a:r>
            <a:endParaRPr lang="en-US" altLang="ja-JP" sz="1633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92" name="図 91" descr="figure_presentatio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02399" y="1716674"/>
            <a:ext cx="815077" cy="1044970"/>
          </a:xfrm>
          <a:prstGeom prst="rect">
            <a:avLst/>
          </a:prstGeom>
        </p:spPr>
      </p:pic>
      <p:sp>
        <p:nvSpPr>
          <p:cNvPr id="94" name="正方形/長方形 93"/>
          <p:cNvSpPr/>
          <p:nvPr/>
        </p:nvSpPr>
        <p:spPr>
          <a:xfrm>
            <a:off x="826785" y="310024"/>
            <a:ext cx="1994950" cy="341749"/>
          </a:xfrm>
          <a:prstGeom prst="rect">
            <a:avLst/>
          </a:prstGeom>
        </p:spPr>
        <p:txBody>
          <a:bodyPr wrap="none" lIns="94605" tIns="47302" rIns="94605" bIns="47302">
            <a:spAutoFit/>
          </a:bodyPr>
          <a:lstStyle/>
          <a:p>
            <a:r>
              <a:rPr lang="ja-JP" altLang="en-US" sz="1600" b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◇</a:t>
            </a:r>
            <a:r>
              <a:rPr lang="en-US" altLang="ja-JP" sz="1600" b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IoT</a:t>
            </a:r>
            <a:r>
              <a:rPr lang="ja-JP" altLang="en-US" sz="1600" b="1" smtClean="0"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ってなに？◇</a:t>
            </a:r>
            <a:endParaRPr lang="en-US" altLang="ja-JP" sz="1600" b="1"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pic>
        <p:nvPicPr>
          <p:cNvPr id="93" name="図 9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65" y="1573807"/>
            <a:ext cx="1706353" cy="1514234"/>
          </a:xfrm>
          <a:prstGeom prst="rect">
            <a:avLst/>
          </a:prstGeom>
        </p:spPr>
      </p:pic>
      <p:grpSp>
        <p:nvGrpSpPr>
          <p:cNvPr id="2" name="グループ化 1"/>
          <p:cNvGrpSpPr/>
          <p:nvPr/>
        </p:nvGrpSpPr>
        <p:grpSpPr>
          <a:xfrm>
            <a:off x="6107152" y="8434377"/>
            <a:ext cx="887321" cy="883515"/>
            <a:chOff x="8439432" y="8089872"/>
            <a:chExt cx="972623" cy="959002"/>
          </a:xfrm>
        </p:grpSpPr>
        <p:sp>
          <p:nvSpPr>
            <p:cNvPr id="38" name="角丸四角形 37"/>
            <p:cNvSpPr/>
            <p:nvPr/>
          </p:nvSpPr>
          <p:spPr>
            <a:xfrm>
              <a:off x="8439432" y="8089872"/>
              <a:ext cx="972623" cy="95900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4734" y="8165358"/>
              <a:ext cx="802018" cy="808029"/>
            </a:xfrm>
            <a:prstGeom prst="rect">
              <a:avLst/>
            </a:prstGeom>
          </p:spPr>
        </p:pic>
      </p:grpSp>
      <p:sp>
        <p:nvSpPr>
          <p:cNvPr id="30" name="円形吹き出し 29"/>
          <p:cNvSpPr/>
          <p:nvPr/>
        </p:nvSpPr>
        <p:spPr>
          <a:xfrm>
            <a:off x="6107152" y="9524852"/>
            <a:ext cx="1117896" cy="698942"/>
          </a:xfrm>
          <a:prstGeom prst="wedgeEllipseCallout">
            <a:avLst>
              <a:gd name="adj1" fmla="val -25640"/>
              <a:gd name="adj2" fmla="val -6781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6118710" y="9643490"/>
            <a:ext cx="110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/>
              <a:t>訓練紹介動画はこちら！</a:t>
            </a:r>
            <a:endParaRPr kumimoji="1" lang="ja-JP" altLang="en-US" sz="1200" b="1" dirty="0"/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083"/>
          <a:stretch/>
        </p:blipFill>
        <p:spPr>
          <a:xfrm>
            <a:off x="2257422" y="5513683"/>
            <a:ext cx="1311617" cy="86367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422" y="6908731"/>
            <a:ext cx="1332105" cy="891740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1970630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638</TotalTime>
  <Words>383</Words>
  <Application>Microsoft Office PowerPoint</Application>
  <PresentationFormat>ユーザー設定</PresentationFormat>
  <Paragraphs>67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HGPｺﾞｼｯｸE</vt:lpstr>
      <vt:lpstr>メイリオ</vt:lpstr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堀 沙紀世</dc:creator>
  <cp:lastModifiedBy>大友 勇人</cp:lastModifiedBy>
  <cp:revision>56</cp:revision>
  <cp:lastPrinted>2024-09-10T07:06:14Z</cp:lastPrinted>
  <dcterms:created xsi:type="dcterms:W3CDTF">2021-12-14T03:06:23Z</dcterms:created>
  <dcterms:modified xsi:type="dcterms:W3CDTF">2024-09-10T07:53:47Z</dcterms:modified>
</cp:coreProperties>
</file>