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9"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p:scale>
          <a:sx n="150" d="100"/>
          <a:sy n="150" d="100"/>
        </p:scale>
        <p:origin x="1140" y="-25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g"/><Relationship Id="rId4"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687CC-9C88-4223-BEE2-E142CC9FAE21}"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kumimoji="1" lang="ja-JP" altLang="en-US"/>
        </a:p>
      </dgm:t>
    </dgm:pt>
    <dgm:pt modelId="{CC3BE3A1-0CD5-4727-8E06-03B4F07CD09B}">
      <dgm:prSet phldrT="[テキスト]" custT="1"/>
      <dgm:spPr/>
      <dgm:t>
        <a:bodyPr/>
        <a:lstStyle/>
        <a:p>
          <a:r>
            <a:rPr lang="en-US" altLang="ja-JP" sz="1100" b="1" u="sng" dirty="0">
              <a:solidFill>
                <a:schemeClr val="bg1"/>
              </a:solidFill>
            </a:rPr>
            <a:t>1</a:t>
          </a:r>
          <a:r>
            <a:rPr lang="ja-JP" altLang="en-US" sz="1100" b="1" u="sng" dirty="0">
              <a:solidFill>
                <a:schemeClr val="bg1"/>
              </a:solidFill>
            </a:rPr>
            <a:t>か月目</a:t>
          </a:r>
          <a:r>
            <a:rPr lang="en-US" altLang="ja-JP" sz="1100" b="1" dirty="0">
              <a:solidFill>
                <a:schemeClr val="bg1"/>
              </a:solidFill>
            </a:rPr>
            <a:t/>
          </a:r>
          <a:br>
            <a:rPr lang="en-US" altLang="ja-JP" sz="1100" b="1" dirty="0">
              <a:solidFill>
                <a:schemeClr val="bg1"/>
              </a:solidFill>
            </a:rPr>
          </a:br>
          <a:r>
            <a:rPr lang="ja-JP" altLang="en-US" sz="1100" b="1" dirty="0">
              <a:solidFill>
                <a:schemeClr val="bg1"/>
              </a:solidFill>
            </a:rPr>
            <a:t>機械製図</a:t>
          </a:r>
        </a:p>
      </dgm:t>
    </dgm:pt>
    <dgm:pt modelId="{55ABCBE1-F867-40BD-834C-6E99D4B3C8C8}" type="parTrans" cxnId="{017A6675-BFEE-446B-9BD4-0114C55F6E0A}">
      <dgm:prSet/>
      <dgm:spPr/>
      <dgm:t>
        <a:bodyPr/>
        <a:lstStyle/>
        <a:p>
          <a:endParaRPr lang="ja-JP" altLang="en-US" sz="1100"/>
        </a:p>
      </dgm:t>
    </dgm:pt>
    <dgm:pt modelId="{3A9EA8E9-FF2A-4CA4-819D-2305CB77675A}" type="sibTrans" cxnId="{017A6675-BFEE-446B-9BD4-0114C55F6E0A}">
      <dgm:prSet custT="1"/>
      <dgm:spPr>
        <a:ln>
          <a:solidFill>
            <a:schemeClr val="tx1"/>
          </a:solidFill>
        </a:ln>
      </dgm:spPr>
      <dgm:t>
        <a:bodyPr/>
        <a:lstStyle/>
        <a:p>
          <a:endParaRPr lang="ja-JP" altLang="en-US" sz="1100"/>
        </a:p>
      </dgm:t>
    </dgm:pt>
    <dgm:pt modelId="{41CDFA4B-C875-4DBA-AE84-3B56CEAB5769}">
      <dgm:prSet phldrT="[テキスト]" custT="1"/>
      <dgm:spPr/>
      <dgm:t>
        <a:bodyPr/>
        <a:lstStyle/>
        <a:p>
          <a:r>
            <a:rPr lang="en-US" altLang="ja-JP" sz="1100" b="1" u="sng" dirty="0"/>
            <a:t>2</a:t>
          </a:r>
          <a:r>
            <a:rPr lang="ja-JP" altLang="en-US" sz="1100" b="1" u="sng" dirty="0"/>
            <a:t>か月目</a:t>
          </a:r>
          <a:r>
            <a:rPr lang="en-US" altLang="ja-JP" sz="1100" b="1" dirty="0"/>
            <a:t/>
          </a:r>
          <a:br>
            <a:rPr lang="en-US" altLang="ja-JP" sz="1100" b="1" dirty="0"/>
          </a:br>
          <a:r>
            <a:rPr lang="en-US" altLang="ja-JP" sz="1100" b="1" dirty="0"/>
            <a:t>2</a:t>
          </a:r>
          <a:r>
            <a:rPr lang="ja-JP" altLang="en-US" sz="1100" b="1" dirty="0"/>
            <a:t>次元</a:t>
          </a:r>
          <a:r>
            <a:rPr lang="en-US" altLang="ja-JP" sz="1100" b="1" dirty="0"/>
            <a:t>CAD</a:t>
          </a:r>
        </a:p>
      </dgm:t>
    </dgm:pt>
    <dgm:pt modelId="{A7675EB9-10D1-40E0-BA5A-D9DC41534C8A}" type="parTrans" cxnId="{7146B8C1-FB32-4145-A525-B7F857FD700B}">
      <dgm:prSet/>
      <dgm:spPr/>
      <dgm:t>
        <a:bodyPr/>
        <a:lstStyle/>
        <a:p>
          <a:endParaRPr lang="ja-JP" altLang="en-US" sz="1100"/>
        </a:p>
      </dgm:t>
    </dgm:pt>
    <dgm:pt modelId="{0C1F355A-CC1F-411C-9622-2AE8949A6568}" type="sibTrans" cxnId="{7146B8C1-FB32-4145-A525-B7F857FD700B}">
      <dgm:prSet custT="1"/>
      <dgm:spPr>
        <a:ln>
          <a:solidFill>
            <a:schemeClr val="tx1"/>
          </a:solidFill>
        </a:ln>
      </dgm:spPr>
      <dgm:t>
        <a:bodyPr/>
        <a:lstStyle/>
        <a:p>
          <a:endParaRPr lang="ja-JP" altLang="en-US" sz="1100" dirty="0"/>
        </a:p>
      </dgm:t>
    </dgm:pt>
    <dgm:pt modelId="{215FE09D-9AF5-477A-AD54-BE15DA2CD639}">
      <dgm:prSet custT="1"/>
      <dgm:spPr/>
      <dgm:t>
        <a:bodyPr/>
        <a:lstStyle/>
        <a:p>
          <a:r>
            <a:rPr lang="en-US" altLang="ja-JP" sz="1050" b="1" dirty="0">
              <a:solidFill>
                <a:schemeClr val="bg1"/>
              </a:solidFill>
            </a:rPr>
            <a:t>JIS</a:t>
          </a:r>
          <a:r>
            <a:rPr lang="ja-JP" altLang="en-US" sz="1050" b="1" dirty="0">
              <a:solidFill>
                <a:schemeClr val="bg1"/>
              </a:solidFill>
            </a:rPr>
            <a:t>に基づく</a:t>
          </a:r>
          <a:r>
            <a:rPr lang="en-US" altLang="ja-JP" sz="1050" b="1" dirty="0">
              <a:solidFill>
                <a:schemeClr val="bg1"/>
              </a:solidFill>
            </a:rPr>
            <a:t/>
          </a:r>
          <a:br>
            <a:rPr lang="en-US" altLang="ja-JP" sz="1050" b="1" dirty="0">
              <a:solidFill>
                <a:schemeClr val="bg1"/>
              </a:solidFill>
            </a:rPr>
          </a:br>
          <a:r>
            <a:rPr lang="ja-JP" altLang="en-US" sz="1050" b="1" dirty="0">
              <a:solidFill>
                <a:schemeClr val="bg1"/>
              </a:solidFill>
            </a:rPr>
            <a:t>機械製図</a:t>
          </a:r>
          <a:r>
            <a:rPr lang="en-US" altLang="ja-JP" sz="1050" b="1" dirty="0">
              <a:solidFill>
                <a:schemeClr val="bg1"/>
              </a:solidFill>
            </a:rPr>
            <a:t/>
          </a:r>
          <a:br>
            <a:rPr lang="en-US" altLang="ja-JP" sz="1050" b="1" dirty="0">
              <a:solidFill>
                <a:schemeClr val="bg1"/>
              </a:solidFill>
            </a:rPr>
          </a:br>
          <a:r>
            <a:rPr lang="en-US" altLang="ja-JP" sz="1050" b="1" dirty="0">
              <a:solidFill>
                <a:schemeClr val="bg1"/>
              </a:solidFill>
            </a:rPr>
            <a:t/>
          </a:r>
          <a:br>
            <a:rPr lang="en-US" altLang="ja-JP" sz="1050" b="1" dirty="0">
              <a:solidFill>
                <a:schemeClr val="bg1"/>
              </a:solidFill>
            </a:rPr>
          </a:br>
          <a:r>
            <a:rPr lang="ja-JP" altLang="en-US" sz="1050" b="1" dirty="0" smtClean="0">
              <a:solidFill>
                <a:schemeClr val="bg1"/>
              </a:solidFill>
            </a:rPr>
            <a:t>機械設計に</a:t>
          </a:r>
          <a:r>
            <a:rPr lang="ja-JP" altLang="en-US" sz="1050" b="1" dirty="0">
              <a:solidFill>
                <a:schemeClr val="bg1"/>
              </a:solidFill>
            </a:rPr>
            <a:t>必要な基礎知識や、図面</a:t>
          </a:r>
          <a:r>
            <a:rPr lang="ja-JP" altLang="en-US" sz="1050" b="1" dirty="0" smtClean="0">
              <a:solidFill>
                <a:schemeClr val="bg1"/>
              </a:solidFill>
            </a:rPr>
            <a:t>を読書きする為の</a:t>
          </a:r>
          <a:r>
            <a:rPr lang="ja-JP" altLang="en-US" sz="1050" b="1" dirty="0">
              <a:solidFill>
                <a:schemeClr val="bg1"/>
              </a:solidFill>
            </a:rPr>
            <a:t>ルールを学び、手描きで製図を行います。</a:t>
          </a:r>
        </a:p>
      </dgm:t>
    </dgm:pt>
    <dgm:pt modelId="{A69179F8-AAA1-4EB0-95D4-4FA9371B7B93}" type="parTrans" cxnId="{07E3BF50-FD15-4DB3-A0AA-A6EAC8A71802}">
      <dgm:prSet/>
      <dgm:spPr/>
      <dgm:t>
        <a:bodyPr/>
        <a:lstStyle/>
        <a:p>
          <a:endParaRPr lang="ja-JP" altLang="en-US" sz="1100"/>
        </a:p>
      </dgm:t>
    </dgm:pt>
    <dgm:pt modelId="{5D610937-37AE-41AE-81A0-9411AB357F3A}" type="sibTrans" cxnId="{07E3BF50-FD15-4DB3-A0AA-A6EAC8A71802}">
      <dgm:prSet/>
      <dgm:spPr/>
      <dgm:t>
        <a:bodyPr/>
        <a:lstStyle/>
        <a:p>
          <a:endParaRPr lang="ja-JP" altLang="en-US" sz="1100"/>
        </a:p>
      </dgm:t>
    </dgm:pt>
    <dgm:pt modelId="{8260AD63-F303-466C-925C-28666E53EF71}">
      <dgm:prSet phldrT="[テキスト]" custT="1"/>
      <dgm:spPr/>
      <dgm:t>
        <a:bodyPr/>
        <a:lstStyle/>
        <a:p>
          <a:r>
            <a:rPr lang="en-US" altLang="ja-JP" sz="1100" b="1" u="sng" dirty="0"/>
            <a:t>3</a:t>
          </a:r>
          <a:r>
            <a:rPr lang="ja-JP" altLang="en-US" sz="1100" b="1" u="sng" dirty="0"/>
            <a:t>か月目</a:t>
          </a:r>
          <a:r>
            <a:rPr lang="en-US" altLang="ja-JP" sz="1100" b="1" dirty="0"/>
            <a:t/>
          </a:r>
          <a:br>
            <a:rPr lang="en-US" altLang="ja-JP" sz="1100" b="1" dirty="0"/>
          </a:br>
          <a:r>
            <a:rPr lang="en-US" altLang="ja-JP" sz="1100" b="1" dirty="0"/>
            <a:t>3</a:t>
          </a:r>
          <a:r>
            <a:rPr lang="ja-JP" altLang="en-US" sz="1100" b="1" dirty="0"/>
            <a:t>次元</a:t>
          </a:r>
          <a:r>
            <a:rPr lang="en-US" altLang="ja-JP" sz="1100" b="1" dirty="0"/>
            <a:t>CAD</a:t>
          </a:r>
        </a:p>
      </dgm:t>
    </dgm:pt>
    <dgm:pt modelId="{77C8E4E4-4F2F-4CF0-83FC-3D32D9E838A0}" type="parTrans" cxnId="{4422F907-761B-4259-A4BB-0119F3ED9DAB}">
      <dgm:prSet/>
      <dgm:spPr/>
      <dgm:t>
        <a:bodyPr/>
        <a:lstStyle/>
        <a:p>
          <a:endParaRPr lang="ja-JP" altLang="en-US" sz="1100"/>
        </a:p>
      </dgm:t>
    </dgm:pt>
    <dgm:pt modelId="{79751442-E82E-4214-9DDF-1C3212C718FB}" type="sibTrans" cxnId="{4422F907-761B-4259-A4BB-0119F3ED9DAB}">
      <dgm:prSet custT="1"/>
      <dgm:spPr>
        <a:ln>
          <a:solidFill>
            <a:schemeClr val="tx1"/>
          </a:solidFill>
        </a:ln>
      </dgm:spPr>
      <dgm:t>
        <a:bodyPr/>
        <a:lstStyle/>
        <a:p>
          <a:endParaRPr lang="ja-JP" altLang="en-US" sz="1100" dirty="0"/>
        </a:p>
      </dgm:t>
    </dgm:pt>
    <dgm:pt modelId="{4776D1B8-60D2-4051-8ADE-2282A8875726}">
      <dgm:prSet phldrT="[テキスト]" custT="1"/>
      <dgm:spPr/>
      <dgm:t>
        <a:bodyPr/>
        <a:lstStyle/>
        <a:p>
          <a:r>
            <a:rPr lang="en-US" altLang="ja-JP" sz="1100" b="1" u="sng" dirty="0"/>
            <a:t>4</a:t>
          </a:r>
          <a:r>
            <a:rPr lang="ja-JP" altLang="en-US" sz="1100" b="1" u="sng" dirty="0"/>
            <a:t>～</a:t>
          </a:r>
          <a:r>
            <a:rPr lang="en-US" altLang="ja-JP" sz="1100" b="1" u="sng" dirty="0"/>
            <a:t>6</a:t>
          </a:r>
          <a:r>
            <a:rPr lang="ja-JP" altLang="en-US" sz="1100" b="1" u="sng" dirty="0"/>
            <a:t>か月目</a:t>
          </a:r>
          <a:r>
            <a:rPr lang="en-US" altLang="ja-JP" sz="1100" b="1" dirty="0"/>
            <a:t/>
          </a:r>
          <a:br>
            <a:rPr lang="en-US" altLang="ja-JP" sz="1100" b="1" dirty="0"/>
          </a:br>
          <a:r>
            <a:rPr lang="ja-JP" altLang="en-US" sz="1100" b="1" dirty="0"/>
            <a:t>総合製作実習</a:t>
          </a:r>
          <a:endParaRPr lang="en-US" altLang="ja-JP" sz="1100" b="1" dirty="0"/>
        </a:p>
      </dgm:t>
    </dgm:pt>
    <dgm:pt modelId="{64526DE2-2A81-4705-A8B5-F38009C5E888}" type="parTrans" cxnId="{D44AD7BA-914B-41E1-9BEA-A48FF992D914}">
      <dgm:prSet/>
      <dgm:spPr/>
      <dgm:t>
        <a:bodyPr/>
        <a:lstStyle/>
        <a:p>
          <a:endParaRPr lang="ja-JP" altLang="en-US" sz="1100"/>
        </a:p>
      </dgm:t>
    </dgm:pt>
    <dgm:pt modelId="{AB1EDEE1-A02D-4669-8790-5EDDE08457AD}" type="sibTrans" cxnId="{D44AD7BA-914B-41E1-9BEA-A48FF992D914}">
      <dgm:prSet/>
      <dgm:spPr/>
      <dgm:t>
        <a:bodyPr/>
        <a:lstStyle/>
        <a:p>
          <a:endParaRPr lang="ja-JP" altLang="en-US" sz="1100"/>
        </a:p>
      </dgm:t>
    </dgm:pt>
    <dgm:pt modelId="{DF8C6B6A-4F0C-4810-8CAE-AD1CB6BAD745}">
      <dgm:prSet phldrT="[テキスト]" custT="1"/>
      <dgm:spPr/>
      <dgm:t>
        <a:bodyPr/>
        <a:lstStyle/>
        <a:p>
          <a:r>
            <a:rPr lang="ja-JP" altLang="en-US" sz="1050" b="1" dirty="0" smtClean="0"/>
            <a:t>加工実習、各種力学、設計の基本、チーム</a:t>
          </a:r>
          <a:r>
            <a:rPr lang="ja-JP" altLang="en-US" sz="1050" b="1" dirty="0"/>
            <a:t>設計</a:t>
          </a:r>
          <a:r>
            <a:rPr lang="en-US" altLang="ja-JP" sz="1050" b="1" dirty="0"/>
            <a:t/>
          </a:r>
          <a:br>
            <a:rPr lang="en-US" altLang="ja-JP" sz="1050" b="1" dirty="0"/>
          </a:br>
          <a:r>
            <a:rPr lang="en-US" altLang="ja-JP" sz="1050" b="1" dirty="0"/>
            <a:t/>
          </a:r>
          <a:br>
            <a:rPr lang="en-US" altLang="ja-JP" sz="1050" b="1" dirty="0"/>
          </a:br>
          <a:r>
            <a:rPr lang="ja-JP" altLang="en-US" sz="1050" b="1" dirty="0" smtClean="0"/>
            <a:t>設計者に必要な加工の知識・技術を実際に加工機を扱いながら学びます。また、工業力学・材料力学の基礎を学んだ上で、基礎的な設計手法を修得しチーム</a:t>
          </a:r>
          <a:r>
            <a:rPr lang="ja-JP" altLang="en-US" sz="1050" b="1" dirty="0"/>
            <a:t>に分かれて機械装置の設計・製作を行います。</a:t>
          </a:r>
        </a:p>
      </dgm:t>
    </dgm:pt>
    <dgm:pt modelId="{219CE5AC-6DA6-4919-B6F9-1FE50AD5F303}" type="parTrans" cxnId="{CCCAAAC6-B65C-4D90-9F1D-655D2CF1DB3C}">
      <dgm:prSet/>
      <dgm:spPr/>
      <dgm:t>
        <a:bodyPr/>
        <a:lstStyle/>
        <a:p>
          <a:endParaRPr lang="ja-JP" altLang="en-US" sz="1100"/>
        </a:p>
      </dgm:t>
    </dgm:pt>
    <dgm:pt modelId="{F29ADD02-554D-4730-8014-34538DCBB417}" type="sibTrans" cxnId="{CCCAAAC6-B65C-4D90-9F1D-655D2CF1DB3C}">
      <dgm:prSet/>
      <dgm:spPr/>
      <dgm:t>
        <a:bodyPr/>
        <a:lstStyle/>
        <a:p>
          <a:endParaRPr lang="ja-JP" altLang="en-US" sz="1100"/>
        </a:p>
      </dgm:t>
    </dgm:pt>
    <dgm:pt modelId="{6A61A117-8F84-4761-AC56-6523E642CE4E}">
      <dgm:prSet phldrT="[テキスト]" custT="1"/>
      <dgm:spPr/>
      <dgm:t>
        <a:bodyPr/>
        <a:lstStyle/>
        <a:p>
          <a:r>
            <a:rPr lang="en-US" altLang="ja-JP" sz="1050" b="1" dirty="0"/>
            <a:t>2</a:t>
          </a:r>
          <a:r>
            <a:rPr lang="ja-JP" altLang="en-US" sz="1050" b="1" dirty="0"/>
            <a:t>次元</a:t>
          </a:r>
          <a:r>
            <a:rPr lang="en-US" altLang="ja-JP" sz="1050" b="1" dirty="0"/>
            <a:t>CAD</a:t>
          </a:r>
          <a:br>
            <a:rPr lang="en-US" altLang="ja-JP" sz="1050" b="1" dirty="0"/>
          </a:br>
          <a:r>
            <a:rPr lang="en-US" altLang="ja-JP" sz="1050" b="1" dirty="0"/>
            <a:t>(AutoCAD)</a:t>
          </a:r>
          <a:r>
            <a:rPr lang="ja-JP" altLang="en-US" sz="1050" b="1" dirty="0"/>
            <a:t>を</a:t>
          </a:r>
          <a:r>
            <a:rPr lang="en-US" altLang="ja-JP" sz="1050" b="1" dirty="0"/>
            <a:t/>
          </a:r>
          <a:br>
            <a:rPr lang="en-US" altLang="ja-JP" sz="1050" b="1" dirty="0"/>
          </a:br>
          <a:r>
            <a:rPr lang="ja-JP" altLang="en-US" sz="1050" b="1" dirty="0"/>
            <a:t>利用した</a:t>
          </a:r>
          <a:r>
            <a:rPr lang="ja-JP" altLang="en-US" sz="1050" b="1" dirty="0" smtClean="0"/>
            <a:t>製図</a:t>
          </a:r>
          <a:r>
            <a:rPr lang="en-US" altLang="ja-JP" sz="1050" b="1" dirty="0"/>
            <a:t/>
          </a:r>
          <a:br>
            <a:rPr lang="en-US" altLang="ja-JP" sz="1050" b="1" dirty="0"/>
          </a:br>
          <a:r>
            <a:rPr lang="en-US" altLang="ja-JP" sz="1050" b="1" dirty="0"/>
            <a:t/>
          </a:r>
          <a:br>
            <a:rPr lang="en-US" altLang="ja-JP" sz="1050" b="1" dirty="0"/>
          </a:br>
          <a:r>
            <a:rPr lang="ja-JP" altLang="en-US" sz="1050" b="1" dirty="0"/>
            <a:t>手描き製図で学んだことを基に、</a:t>
          </a:r>
          <a:r>
            <a:rPr lang="en-US" altLang="ja-JP" sz="1050" b="1" dirty="0"/>
            <a:t>CAD</a:t>
          </a:r>
          <a:r>
            <a:rPr lang="ja-JP" altLang="en-US" sz="1050" b="1" dirty="0" smtClean="0"/>
            <a:t>を用いてきれいに正確に図面を作成する作業を行います。</a:t>
          </a:r>
          <a:endParaRPr lang="ja-JP" altLang="en-US" sz="1050" b="1" dirty="0"/>
        </a:p>
      </dgm:t>
    </dgm:pt>
    <dgm:pt modelId="{5B80AB67-F145-4382-9229-8BB971291B9B}" type="sibTrans" cxnId="{83653FA3-4D71-481B-A9A8-F24DFA5017ED}">
      <dgm:prSet/>
      <dgm:spPr/>
      <dgm:t>
        <a:bodyPr/>
        <a:lstStyle/>
        <a:p>
          <a:endParaRPr lang="ja-JP" altLang="en-US" sz="1100"/>
        </a:p>
      </dgm:t>
    </dgm:pt>
    <dgm:pt modelId="{47AEB97F-677B-4675-8EA1-ACBCCBFC047E}" type="parTrans" cxnId="{83653FA3-4D71-481B-A9A8-F24DFA5017ED}">
      <dgm:prSet/>
      <dgm:spPr/>
      <dgm:t>
        <a:bodyPr/>
        <a:lstStyle/>
        <a:p>
          <a:endParaRPr lang="ja-JP" altLang="en-US" sz="1100"/>
        </a:p>
      </dgm:t>
    </dgm:pt>
    <dgm:pt modelId="{2824F931-EE9F-4898-840D-F559839E1C2C}">
      <dgm:prSet phldrT="[テキスト]" custT="1"/>
      <dgm:spPr/>
      <dgm:t>
        <a:bodyPr/>
        <a:lstStyle/>
        <a:p>
          <a:r>
            <a:rPr lang="en-US" altLang="ja-JP" sz="1050" b="1" dirty="0"/>
            <a:t>3</a:t>
          </a:r>
          <a:r>
            <a:rPr lang="ja-JP" altLang="en-US" sz="1050" b="1" dirty="0"/>
            <a:t>次元</a:t>
          </a:r>
          <a:r>
            <a:rPr lang="en-US" altLang="ja-JP" sz="1050" b="1" dirty="0"/>
            <a:t>CAD</a:t>
          </a:r>
          <a:br>
            <a:rPr lang="en-US" altLang="ja-JP" sz="1050" b="1" dirty="0"/>
          </a:br>
          <a:r>
            <a:rPr lang="en-US" altLang="ja-JP" sz="1050" b="1" dirty="0"/>
            <a:t>(SolidWorks)</a:t>
          </a:r>
          <a:r>
            <a:rPr lang="ja-JP" altLang="en-US" sz="1050" b="1" dirty="0"/>
            <a:t>を利用</a:t>
          </a:r>
          <a:r>
            <a:rPr lang="ja-JP" altLang="en-US" sz="1050" b="1" dirty="0" smtClean="0"/>
            <a:t>した</a:t>
          </a:r>
          <a:r>
            <a:rPr lang="en-US" altLang="ja-JP" sz="1050" b="1" dirty="0"/>
            <a:t/>
          </a:r>
          <a:br>
            <a:rPr lang="en-US" altLang="ja-JP" sz="1050" b="1" dirty="0"/>
          </a:br>
          <a:r>
            <a:rPr lang="ja-JP" altLang="en-US" sz="1050" b="1" dirty="0" smtClean="0"/>
            <a:t>モデリング等</a:t>
          </a:r>
          <a:r>
            <a:rPr lang="en-US" altLang="ja-JP" sz="1050" b="1" dirty="0"/>
            <a:t/>
          </a:r>
          <a:br>
            <a:rPr lang="en-US" altLang="ja-JP" sz="1050" b="1" dirty="0"/>
          </a:br>
          <a:r>
            <a:rPr lang="en-US" altLang="ja-JP" sz="1050" b="1" dirty="0"/>
            <a:t/>
          </a:r>
          <a:br>
            <a:rPr lang="en-US" altLang="ja-JP" sz="1050" b="1" dirty="0"/>
          </a:br>
          <a:r>
            <a:rPr lang="ja-JP" altLang="en-US" sz="1050" b="1" dirty="0" smtClean="0"/>
            <a:t>立体モデルを</a:t>
          </a:r>
          <a:r>
            <a:rPr lang="ja-JP" altLang="en-US" sz="1050" b="1" dirty="0"/>
            <a:t>作成し、組み立て</a:t>
          </a:r>
          <a:r>
            <a:rPr lang="ja-JP" altLang="en-US" sz="1050" b="1" dirty="0" smtClean="0"/>
            <a:t>、検証し図面作成作業</a:t>
          </a:r>
          <a:r>
            <a:rPr lang="ja-JP" altLang="en-US" sz="1050" b="1" dirty="0"/>
            <a:t>を行います。</a:t>
          </a:r>
        </a:p>
      </dgm:t>
    </dgm:pt>
    <dgm:pt modelId="{4D79671A-B657-474C-B59D-8038DB33678D}" type="sibTrans" cxnId="{0C7E61A6-2006-4FB1-882F-108C87BE023A}">
      <dgm:prSet/>
      <dgm:spPr/>
      <dgm:t>
        <a:bodyPr/>
        <a:lstStyle/>
        <a:p>
          <a:endParaRPr lang="ja-JP" altLang="en-US" sz="1100"/>
        </a:p>
      </dgm:t>
    </dgm:pt>
    <dgm:pt modelId="{BE9121A1-97E4-4E78-A828-885B074A1106}" type="parTrans" cxnId="{0C7E61A6-2006-4FB1-882F-108C87BE023A}">
      <dgm:prSet/>
      <dgm:spPr/>
      <dgm:t>
        <a:bodyPr/>
        <a:lstStyle/>
        <a:p>
          <a:endParaRPr lang="ja-JP" altLang="en-US" sz="1100"/>
        </a:p>
      </dgm:t>
    </dgm:pt>
    <dgm:pt modelId="{5EA46539-3E1C-4848-89D1-FBDA8A73144A}" type="pres">
      <dgm:prSet presAssocID="{513687CC-9C88-4223-BEE2-E142CC9FAE21}" presName="Name0" presStyleCnt="0">
        <dgm:presLayoutVars>
          <dgm:dir/>
          <dgm:resizeHandles val="exact"/>
        </dgm:presLayoutVars>
      </dgm:prSet>
      <dgm:spPr/>
      <dgm:t>
        <a:bodyPr/>
        <a:lstStyle/>
        <a:p>
          <a:endParaRPr kumimoji="1" lang="ja-JP" altLang="en-US"/>
        </a:p>
      </dgm:t>
    </dgm:pt>
    <dgm:pt modelId="{4D3B0D87-92E7-4050-8530-CC8022F896B1}" type="pres">
      <dgm:prSet presAssocID="{CC3BE3A1-0CD5-4727-8E06-03B4F07CD09B}" presName="composite" presStyleCnt="0"/>
      <dgm:spPr/>
      <dgm:t>
        <a:bodyPr/>
        <a:lstStyle/>
        <a:p>
          <a:endParaRPr kumimoji="1" lang="ja-JP" altLang="en-US"/>
        </a:p>
      </dgm:t>
    </dgm:pt>
    <dgm:pt modelId="{830CCC55-AE3E-46C0-9E88-9BD5D4CF5078}" type="pres">
      <dgm:prSet presAssocID="{CC3BE3A1-0CD5-4727-8E06-03B4F07CD09B}" presName="imagSh" presStyleLbl="bgImgPlace1" presStyleIdx="0" presStyleCnt="4" custScaleY="99948" custLinFactY="-24796" custLinFactNeighborX="20206"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t>
        <a:bodyPr/>
        <a:lstStyle/>
        <a:p>
          <a:endParaRPr kumimoji="1" lang="ja-JP" altLang="en-US"/>
        </a:p>
      </dgm:t>
    </dgm:pt>
    <dgm:pt modelId="{AACA1D4C-FDFF-468A-AE33-120B2BCBAAF6}" type="pres">
      <dgm:prSet presAssocID="{CC3BE3A1-0CD5-4727-8E06-03B4F07CD09B}" presName="txNode" presStyleLbl="node1" presStyleIdx="0" presStyleCnt="4" custScaleY="345736" custLinFactNeighborX="4042" custLinFactNeighborY="48520">
        <dgm:presLayoutVars>
          <dgm:bulletEnabled val="1"/>
        </dgm:presLayoutVars>
      </dgm:prSet>
      <dgm:spPr/>
      <dgm:t>
        <a:bodyPr/>
        <a:lstStyle/>
        <a:p>
          <a:endParaRPr kumimoji="1" lang="ja-JP" altLang="en-US"/>
        </a:p>
      </dgm:t>
    </dgm:pt>
    <dgm:pt modelId="{B753E1C5-96A3-45F1-98AC-FFDD8BC73681}" type="pres">
      <dgm:prSet presAssocID="{3A9EA8E9-FF2A-4CA4-819D-2305CB77675A}" presName="sibTrans" presStyleLbl="sibTrans2D1" presStyleIdx="0" presStyleCnt="3"/>
      <dgm:spPr/>
      <dgm:t>
        <a:bodyPr/>
        <a:lstStyle/>
        <a:p>
          <a:endParaRPr kumimoji="1" lang="ja-JP" altLang="en-US"/>
        </a:p>
      </dgm:t>
    </dgm:pt>
    <dgm:pt modelId="{087EC0EC-DC87-49E1-9790-768E0783F3EC}" type="pres">
      <dgm:prSet presAssocID="{3A9EA8E9-FF2A-4CA4-819D-2305CB77675A}" presName="connTx" presStyleLbl="sibTrans2D1" presStyleIdx="0" presStyleCnt="3"/>
      <dgm:spPr/>
      <dgm:t>
        <a:bodyPr/>
        <a:lstStyle/>
        <a:p>
          <a:endParaRPr kumimoji="1" lang="ja-JP" altLang="en-US"/>
        </a:p>
      </dgm:t>
    </dgm:pt>
    <dgm:pt modelId="{2018AA99-CF67-4215-A2C4-77FAFFEF7880}" type="pres">
      <dgm:prSet presAssocID="{41CDFA4B-C875-4DBA-AE84-3B56CEAB5769}" presName="composite" presStyleCnt="0"/>
      <dgm:spPr/>
      <dgm:t>
        <a:bodyPr/>
        <a:lstStyle/>
        <a:p>
          <a:endParaRPr kumimoji="1" lang="ja-JP" altLang="en-US"/>
        </a:p>
      </dgm:t>
    </dgm:pt>
    <dgm:pt modelId="{54514D7E-F3C0-4C5B-9EC7-056DC5DD6378}" type="pres">
      <dgm:prSet presAssocID="{41CDFA4B-C875-4DBA-AE84-3B56CEAB5769}" presName="imagSh" presStyleLbl="bgImgPlace1" presStyleIdx="1" presStyleCnt="4" custScaleY="99948" custLinFactY="-24680" custLinFactNeighborX="-1401"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t>
        <a:bodyPr/>
        <a:lstStyle/>
        <a:p>
          <a:endParaRPr kumimoji="1" lang="ja-JP" altLang="en-US"/>
        </a:p>
      </dgm:t>
    </dgm:pt>
    <dgm:pt modelId="{93027058-6E27-4DF3-BA88-2106C494C97F}" type="pres">
      <dgm:prSet presAssocID="{41CDFA4B-C875-4DBA-AE84-3B56CEAB5769}" presName="txNode" presStyleLbl="node1" presStyleIdx="1" presStyleCnt="4" custScaleY="345932" custLinFactNeighborX="-17844" custLinFactNeighborY="48741">
        <dgm:presLayoutVars>
          <dgm:bulletEnabled val="1"/>
        </dgm:presLayoutVars>
      </dgm:prSet>
      <dgm:spPr/>
      <dgm:t>
        <a:bodyPr/>
        <a:lstStyle/>
        <a:p>
          <a:endParaRPr kumimoji="1" lang="ja-JP" altLang="en-US"/>
        </a:p>
      </dgm:t>
    </dgm:pt>
    <dgm:pt modelId="{901BC984-72FE-4B30-9B1A-199B00EF009F}" type="pres">
      <dgm:prSet presAssocID="{0C1F355A-CC1F-411C-9622-2AE8949A6568}" presName="sibTrans" presStyleLbl="sibTrans2D1" presStyleIdx="1" presStyleCnt="3"/>
      <dgm:spPr/>
      <dgm:t>
        <a:bodyPr/>
        <a:lstStyle/>
        <a:p>
          <a:endParaRPr kumimoji="1" lang="ja-JP" altLang="en-US"/>
        </a:p>
      </dgm:t>
    </dgm:pt>
    <dgm:pt modelId="{2210650C-8A15-4274-BEF7-05D11B1DEAC5}" type="pres">
      <dgm:prSet presAssocID="{0C1F355A-CC1F-411C-9622-2AE8949A6568}" presName="connTx" presStyleLbl="sibTrans2D1" presStyleIdx="1" presStyleCnt="3"/>
      <dgm:spPr/>
      <dgm:t>
        <a:bodyPr/>
        <a:lstStyle/>
        <a:p>
          <a:endParaRPr kumimoji="1" lang="ja-JP" altLang="en-US"/>
        </a:p>
      </dgm:t>
    </dgm:pt>
    <dgm:pt modelId="{373CADBF-696E-4267-94B6-00787FDD072F}" type="pres">
      <dgm:prSet presAssocID="{8260AD63-F303-466C-925C-28666E53EF71}" presName="composite" presStyleCnt="0"/>
      <dgm:spPr/>
      <dgm:t>
        <a:bodyPr/>
        <a:lstStyle/>
        <a:p>
          <a:endParaRPr kumimoji="1" lang="ja-JP" altLang="en-US"/>
        </a:p>
      </dgm:t>
    </dgm:pt>
    <dgm:pt modelId="{04196268-66D4-4A2B-9712-989DC8A8FC26}" type="pres">
      <dgm:prSet presAssocID="{8260AD63-F303-466C-925C-28666E53EF71}" presName="imagSh" presStyleLbl="bgImgPlace1" presStyleIdx="2" presStyleCnt="4" custScaleY="99948" custLinFactY="-24831" custLinFactNeighborX="-21464"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kumimoji="1" lang="ja-JP" altLang="en-US"/>
        </a:p>
      </dgm:t>
    </dgm:pt>
    <dgm:pt modelId="{7DF68B82-5462-48C1-9BC9-19E8949CD220}" type="pres">
      <dgm:prSet presAssocID="{8260AD63-F303-466C-925C-28666E53EF71}" presName="txNode" presStyleLbl="node1" presStyleIdx="2" presStyleCnt="4" custScaleX="100011" custScaleY="345932" custLinFactNeighborX="-37583" custLinFactNeighborY="48741">
        <dgm:presLayoutVars>
          <dgm:bulletEnabled val="1"/>
        </dgm:presLayoutVars>
      </dgm:prSet>
      <dgm:spPr/>
      <dgm:t>
        <a:bodyPr/>
        <a:lstStyle/>
        <a:p>
          <a:endParaRPr kumimoji="1" lang="ja-JP" altLang="en-US"/>
        </a:p>
      </dgm:t>
    </dgm:pt>
    <dgm:pt modelId="{7E731681-590C-4378-8B98-274676A9D88B}" type="pres">
      <dgm:prSet presAssocID="{79751442-E82E-4214-9DDF-1C3212C718FB}" presName="sibTrans" presStyleLbl="sibTrans2D1" presStyleIdx="2" presStyleCnt="3"/>
      <dgm:spPr/>
      <dgm:t>
        <a:bodyPr/>
        <a:lstStyle/>
        <a:p>
          <a:endParaRPr kumimoji="1" lang="ja-JP" altLang="en-US"/>
        </a:p>
      </dgm:t>
    </dgm:pt>
    <dgm:pt modelId="{D870E0C6-37E9-470A-B12D-8CBF7205FCB1}" type="pres">
      <dgm:prSet presAssocID="{79751442-E82E-4214-9DDF-1C3212C718FB}" presName="connTx" presStyleLbl="sibTrans2D1" presStyleIdx="2" presStyleCnt="3"/>
      <dgm:spPr/>
      <dgm:t>
        <a:bodyPr/>
        <a:lstStyle/>
        <a:p>
          <a:endParaRPr kumimoji="1" lang="ja-JP" altLang="en-US"/>
        </a:p>
      </dgm:t>
    </dgm:pt>
    <dgm:pt modelId="{75C8D7EE-D474-4470-B63F-2B7FFE9D19EF}" type="pres">
      <dgm:prSet presAssocID="{4776D1B8-60D2-4051-8ADE-2282A8875726}" presName="composite" presStyleCnt="0"/>
      <dgm:spPr/>
      <dgm:t>
        <a:bodyPr/>
        <a:lstStyle/>
        <a:p>
          <a:endParaRPr kumimoji="1" lang="ja-JP" altLang="en-US"/>
        </a:p>
      </dgm:t>
    </dgm:pt>
    <dgm:pt modelId="{79015407-B5CE-4FD1-BADB-39ED13D988E9}" type="pres">
      <dgm:prSet presAssocID="{4776D1B8-60D2-4051-8ADE-2282A8875726}" presName="imagSh" presStyleLbl="bgImgPlace1" presStyleIdx="3" presStyleCnt="4" custScaleX="260164" custScaleY="99948" custLinFactY="-24680" custLinFactNeighborX="-22552" custLinFactNeighborY="-100000"/>
      <dgm:spPr>
        <a:blipFill>
          <a:blip xmlns:r="http://schemas.openxmlformats.org/officeDocument/2006/relationships" r:embed="rId4">
            <a:extLst>
              <a:ext uri="{28A0092B-C50C-407E-A947-70E740481C1C}">
                <a14:useLocalDpi xmlns:a14="http://schemas.microsoft.com/office/drawing/2010/main" val="0"/>
              </a:ext>
            </a:extLst>
          </a:blip>
          <a:srcRect/>
          <a:stretch>
            <a:fillRect t="-26000" b="-26000"/>
          </a:stretch>
        </a:blipFill>
      </dgm:spPr>
      <dgm:t>
        <a:bodyPr/>
        <a:lstStyle/>
        <a:p>
          <a:endParaRPr kumimoji="1" lang="ja-JP" altLang="en-US"/>
        </a:p>
      </dgm:t>
    </dgm:pt>
    <dgm:pt modelId="{A4705B7E-BDB9-4792-BF85-59E75FCC0D3C}" type="pres">
      <dgm:prSet presAssocID="{4776D1B8-60D2-4051-8ADE-2282A8875726}" presName="txNode" presStyleLbl="node1" presStyleIdx="3" presStyleCnt="4" custScaleX="259264" custScaleY="345932" custLinFactNeighborX="-39381" custLinFactNeighborY="48741">
        <dgm:presLayoutVars>
          <dgm:bulletEnabled val="1"/>
        </dgm:presLayoutVars>
      </dgm:prSet>
      <dgm:spPr/>
      <dgm:t>
        <a:bodyPr/>
        <a:lstStyle/>
        <a:p>
          <a:endParaRPr kumimoji="1" lang="ja-JP" altLang="en-US"/>
        </a:p>
      </dgm:t>
    </dgm:pt>
  </dgm:ptLst>
  <dgm:cxnLst>
    <dgm:cxn modelId="{07E3BF50-FD15-4DB3-A0AA-A6EAC8A71802}" srcId="{CC3BE3A1-0CD5-4727-8E06-03B4F07CD09B}" destId="{215FE09D-9AF5-477A-AD54-BE15DA2CD639}" srcOrd="0" destOrd="0" parTransId="{A69179F8-AAA1-4EB0-95D4-4FA9371B7B93}" sibTransId="{5D610937-37AE-41AE-81A0-9411AB357F3A}"/>
    <dgm:cxn modelId="{CBFEB808-B068-426E-B5D5-B307AE585812}" type="presOf" srcId="{8260AD63-F303-466C-925C-28666E53EF71}" destId="{7DF68B82-5462-48C1-9BC9-19E8949CD220}" srcOrd="0" destOrd="0" presId="urn:microsoft.com/office/officeart/2005/8/layout/hProcess10"/>
    <dgm:cxn modelId="{0C7E61A6-2006-4FB1-882F-108C87BE023A}" srcId="{8260AD63-F303-466C-925C-28666E53EF71}" destId="{2824F931-EE9F-4898-840D-F559839E1C2C}" srcOrd="0" destOrd="0" parTransId="{BE9121A1-97E4-4E78-A828-885B074A1106}" sibTransId="{4D79671A-B657-474C-B59D-8038DB33678D}"/>
    <dgm:cxn modelId="{300AB88C-9800-429F-944B-04C9E8BA7226}" type="presOf" srcId="{0C1F355A-CC1F-411C-9622-2AE8949A6568}" destId="{901BC984-72FE-4B30-9B1A-199B00EF009F}" srcOrd="0" destOrd="0" presId="urn:microsoft.com/office/officeart/2005/8/layout/hProcess10"/>
    <dgm:cxn modelId="{00C32917-6FAB-4EA6-8B3C-302E2ACB49EF}" type="presOf" srcId="{0C1F355A-CC1F-411C-9622-2AE8949A6568}" destId="{2210650C-8A15-4274-BEF7-05D11B1DEAC5}" srcOrd="1" destOrd="0" presId="urn:microsoft.com/office/officeart/2005/8/layout/hProcess10"/>
    <dgm:cxn modelId="{19A7E703-E65C-443F-9BF0-EBB77E94A2B8}" type="presOf" srcId="{79751442-E82E-4214-9DDF-1C3212C718FB}" destId="{D870E0C6-37E9-470A-B12D-8CBF7205FCB1}" srcOrd="1" destOrd="0" presId="urn:microsoft.com/office/officeart/2005/8/layout/hProcess10"/>
    <dgm:cxn modelId="{4422F907-761B-4259-A4BB-0119F3ED9DAB}" srcId="{513687CC-9C88-4223-BEE2-E142CC9FAE21}" destId="{8260AD63-F303-466C-925C-28666E53EF71}" srcOrd="2" destOrd="0" parTransId="{77C8E4E4-4F2F-4CF0-83FC-3D32D9E838A0}" sibTransId="{79751442-E82E-4214-9DDF-1C3212C718FB}"/>
    <dgm:cxn modelId="{CCCAAAC6-B65C-4D90-9F1D-655D2CF1DB3C}" srcId="{4776D1B8-60D2-4051-8ADE-2282A8875726}" destId="{DF8C6B6A-4F0C-4810-8CAE-AD1CB6BAD745}" srcOrd="0" destOrd="0" parTransId="{219CE5AC-6DA6-4919-B6F9-1FE50AD5F303}" sibTransId="{F29ADD02-554D-4730-8014-34538DCBB417}"/>
    <dgm:cxn modelId="{017A6675-BFEE-446B-9BD4-0114C55F6E0A}" srcId="{513687CC-9C88-4223-BEE2-E142CC9FAE21}" destId="{CC3BE3A1-0CD5-4727-8E06-03B4F07CD09B}" srcOrd="0" destOrd="0" parTransId="{55ABCBE1-F867-40BD-834C-6E99D4B3C8C8}" sibTransId="{3A9EA8E9-FF2A-4CA4-819D-2305CB77675A}"/>
    <dgm:cxn modelId="{634752DA-A288-4474-98DD-1242E05DBA89}" type="presOf" srcId="{215FE09D-9AF5-477A-AD54-BE15DA2CD639}" destId="{AACA1D4C-FDFF-468A-AE33-120B2BCBAAF6}" srcOrd="0" destOrd="1" presId="urn:microsoft.com/office/officeart/2005/8/layout/hProcess10"/>
    <dgm:cxn modelId="{5A712E9A-7702-488F-BB7A-4D81EB3EEE9B}" type="presOf" srcId="{2824F931-EE9F-4898-840D-F559839E1C2C}" destId="{7DF68B82-5462-48C1-9BC9-19E8949CD220}" srcOrd="0" destOrd="1" presId="urn:microsoft.com/office/officeart/2005/8/layout/hProcess10"/>
    <dgm:cxn modelId="{3D5151D3-2A3F-4ABE-9901-EC0EBF8F9A2F}" type="presOf" srcId="{41CDFA4B-C875-4DBA-AE84-3B56CEAB5769}" destId="{93027058-6E27-4DF3-BA88-2106C494C97F}" srcOrd="0" destOrd="0" presId="urn:microsoft.com/office/officeart/2005/8/layout/hProcess10"/>
    <dgm:cxn modelId="{B5EE0719-EDF8-497F-B17D-FE18361DFBAB}" type="presOf" srcId="{6A61A117-8F84-4761-AC56-6523E642CE4E}" destId="{93027058-6E27-4DF3-BA88-2106C494C97F}" srcOrd="0" destOrd="1" presId="urn:microsoft.com/office/officeart/2005/8/layout/hProcess10"/>
    <dgm:cxn modelId="{83653FA3-4D71-481B-A9A8-F24DFA5017ED}" srcId="{41CDFA4B-C875-4DBA-AE84-3B56CEAB5769}" destId="{6A61A117-8F84-4761-AC56-6523E642CE4E}" srcOrd="0" destOrd="0" parTransId="{47AEB97F-677B-4675-8EA1-ACBCCBFC047E}" sibTransId="{5B80AB67-F145-4382-9229-8BB971291B9B}"/>
    <dgm:cxn modelId="{7146B8C1-FB32-4145-A525-B7F857FD700B}" srcId="{513687CC-9C88-4223-BEE2-E142CC9FAE21}" destId="{41CDFA4B-C875-4DBA-AE84-3B56CEAB5769}" srcOrd="1" destOrd="0" parTransId="{A7675EB9-10D1-40E0-BA5A-D9DC41534C8A}" sibTransId="{0C1F355A-CC1F-411C-9622-2AE8949A6568}"/>
    <dgm:cxn modelId="{02FA0F96-5595-422D-9E8E-B88A9484E2FF}" type="presOf" srcId="{4776D1B8-60D2-4051-8ADE-2282A8875726}" destId="{A4705B7E-BDB9-4792-BF85-59E75FCC0D3C}" srcOrd="0" destOrd="0" presId="urn:microsoft.com/office/officeart/2005/8/layout/hProcess10"/>
    <dgm:cxn modelId="{D44AD7BA-914B-41E1-9BEA-A48FF992D914}" srcId="{513687CC-9C88-4223-BEE2-E142CC9FAE21}" destId="{4776D1B8-60D2-4051-8ADE-2282A8875726}" srcOrd="3" destOrd="0" parTransId="{64526DE2-2A81-4705-A8B5-F38009C5E888}" sibTransId="{AB1EDEE1-A02D-4669-8790-5EDDE08457AD}"/>
    <dgm:cxn modelId="{29E926F6-90D1-4039-9DEF-977C23255CC7}" type="presOf" srcId="{DF8C6B6A-4F0C-4810-8CAE-AD1CB6BAD745}" destId="{A4705B7E-BDB9-4792-BF85-59E75FCC0D3C}" srcOrd="0" destOrd="1" presId="urn:microsoft.com/office/officeart/2005/8/layout/hProcess10"/>
    <dgm:cxn modelId="{01298265-2294-4378-ACCB-2090B34999B1}" type="presOf" srcId="{79751442-E82E-4214-9DDF-1C3212C718FB}" destId="{7E731681-590C-4378-8B98-274676A9D88B}" srcOrd="0" destOrd="0" presId="urn:microsoft.com/office/officeart/2005/8/layout/hProcess10"/>
    <dgm:cxn modelId="{4623C946-7841-43D9-A7FA-901400F26B88}" type="presOf" srcId="{CC3BE3A1-0CD5-4727-8E06-03B4F07CD09B}" destId="{AACA1D4C-FDFF-468A-AE33-120B2BCBAAF6}" srcOrd="0" destOrd="0" presId="urn:microsoft.com/office/officeart/2005/8/layout/hProcess10"/>
    <dgm:cxn modelId="{1671DA99-717F-45D6-9929-C3E0F415CB7B}" type="presOf" srcId="{3A9EA8E9-FF2A-4CA4-819D-2305CB77675A}" destId="{B753E1C5-96A3-45F1-98AC-FFDD8BC73681}" srcOrd="0" destOrd="0" presId="urn:microsoft.com/office/officeart/2005/8/layout/hProcess10"/>
    <dgm:cxn modelId="{D0721764-BF8E-465D-9247-2C96D2FC6313}" type="presOf" srcId="{513687CC-9C88-4223-BEE2-E142CC9FAE21}" destId="{5EA46539-3E1C-4848-89D1-FBDA8A73144A}" srcOrd="0" destOrd="0" presId="urn:microsoft.com/office/officeart/2005/8/layout/hProcess10"/>
    <dgm:cxn modelId="{33699343-F4F3-4D05-9AF1-C3EB976373A0}" type="presOf" srcId="{3A9EA8E9-FF2A-4CA4-819D-2305CB77675A}" destId="{087EC0EC-DC87-49E1-9790-768E0783F3EC}" srcOrd="1" destOrd="0" presId="urn:microsoft.com/office/officeart/2005/8/layout/hProcess10"/>
    <dgm:cxn modelId="{429C7E2F-865D-490B-8F11-7B2840943A5D}" type="presParOf" srcId="{5EA46539-3E1C-4848-89D1-FBDA8A73144A}" destId="{4D3B0D87-92E7-4050-8530-CC8022F896B1}" srcOrd="0" destOrd="0" presId="urn:microsoft.com/office/officeart/2005/8/layout/hProcess10"/>
    <dgm:cxn modelId="{F14B6D90-ACB5-4999-A8BF-A603654D59C0}" type="presParOf" srcId="{4D3B0D87-92E7-4050-8530-CC8022F896B1}" destId="{830CCC55-AE3E-46C0-9E88-9BD5D4CF5078}" srcOrd="0" destOrd="0" presId="urn:microsoft.com/office/officeart/2005/8/layout/hProcess10"/>
    <dgm:cxn modelId="{EAD17BE8-9DC9-420D-A4B5-26C8C006CF87}" type="presParOf" srcId="{4D3B0D87-92E7-4050-8530-CC8022F896B1}" destId="{AACA1D4C-FDFF-468A-AE33-120B2BCBAAF6}" srcOrd="1" destOrd="0" presId="urn:microsoft.com/office/officeart/2005/8/layout/hProcess10"/>
    <dgm:cxn modelId="{7418002D-676E-4B3B-9C58-2F3D369B92AE}" type="presParOf" srcId="{5EA46539-3E1C-4848-89D1-FBDA8A73144A}" destId="{B753E1C5-96A3-45F1-98AC-FFDD8BC73681}" srcOrd="1" destOrd="0" presId="urn:microsoft.com/office/officeart/2005/8/layout/hProcess10"/>
    <dgm:cxn modelId="{2A16B4B3-BFE3-4346-9EC5-F7D72212F863}" type="presParOf" srcId="{B753E1C5-96A3-45F1-98AC-FFDD8BC73681}" destId="{087EC0EC-DC87-49E1-9790-768E0783F3EC}" srcOrd="0" destOrd="0" presId="urn:microsoft.com/office/officeart/2005/8/layout/hProcess10"/>
    <dgm:cxn modelId="{983F2403-A2B7-4F43-9B02-AB9329B89D2B}" type="presParOf" srcId="{5EA46539-3E1C-4848-89D1-FBDA8A73144A}" destId="{2018AA99-CF67-4215-A2C4-77FAFFEF7880}" srcOrd="2" destOrd="0" presId="urn:microsoft.com/office/officeart/2005/8/layout/hProcess10"/>
    <dgm:cxn modelId="{E8990DE4-3018-4EB5-BDA0-35235B66F735}" type="presParOf" srcId="{2018AA99-CF67-4215-A2C4-77FAFFEF7880}" destId="{54514D7E-F3C0-4C5B-9EC7-056DC5DD6378}" srcOrd="0" destOrd="0" presId="urn:microsoft.com/office/officeart/2005/8/layout/hProcess10"/>
    <dgm:cxn modelId="{DD2CE75A-19D7-4D8A-A098-85A2550F618C}" type="presParOf" srcId="{2018AA99-CF67-4215-A2C4-77FAFFEF7880}" destId="{93027058-6E27-4DF3-BA88-2106C494C97F}" srcOrd="1" destOrd="0" presId="urn:microsoft.com/office/officeart/2005/8/layout/hProcess10"/>
    <dgm:cxn modelId="{A3D01FD8-5A12-496B-87D0-040D9E107AFF}" type="presParOf" srcId="{5EA46539-3E1C-4848-89D1-FBDA8A73144A}" destId="{901BC984-72FE-4B30-9B1A-199B00EF009F}" srcOrd="3" destOrd="0" presId="urn:microsoft.com/office/officeart/2005/8/layout/hProcess10"/>
    <dgm:cxn modelId="{59D5DC06-BCEC-4E44-80A4-6D11C8ABB851}" type="presParOf" srcId="{901BC984-72FE-4B30-9B1A-199B00EF009F}" destId="{2210650C-8A15-4274-BEF7-05D11B1DEAC5}" srcOrd="0" destOrd="0" presId="urn:microsoft.com/office/officeart/2005/8/layout/hProcess10"/>
    <dgm:cxn modelId="{D535CFAE-B96E-4F33-A95D-F5FE384299E5}" type="presParOf" srcId="{5EA46539-3E1C-4848-89D1-FBDA8A73144A}" destId="{373CADBF-696E-4267-94B6-00787FDD072F}" srcOrd="4" destOrd="0" presId="urn:microsoft.com/office/officeart/2005/8/layout/hProcess10"/>
    <dgm:cxn modelId="{F100B2A4-3CA8-4B20-9F3C-C06B230907D0}" type="presParOf" srcId="{373CADBF-696E-4267-94B6-00787FDD072F}" destId="{04196268-66D4-4A2B-9712-989DC8A8FC26}" srcOrd="0" destOrd="0" presId="urn:microsoft.com/office/officeart/2005/8/layout/hProcess10"/>
    <dgm:cxn modelId="{CD28044A-33BC-40F3-A78C-CB913BF47790}" type="presParOf" srcId="{373CADBF-696E-4267-94B6-00787FDD072F}" destId="{7DF68B82-5462-48C1-9BC9-19E8949CD220}" srcOrd="1" destOrd="0" presId="urn:microsoft.com/office/officeart/2005/8/layout/hProcess10"/>
    <dgm:cxn modelId="{5051D668-AB5D-4A39-8394-7E0DEAA92D8F}" type="presParOf" srcId="{5EA46539-3E1C-4848-89D1-FBDA8A73144A}" destId="{7E731681-590C-4378-8B98-274676A9D88B}" srcOrd="5" destOrd="0" presId="urn:microsoft.com/office/officeart/2005/8/layout/hProcess10"/>
    <dgm:cxn modelId="{EC9CD8AC-0008-4E23-B859-46623188B344}" type="presParOf" srcId="{7E731681-590C-4378-8B98-274676A9D88B}" destId="{D870E0C6-37E9-470A-B12D-8CBF7205FCB1}" srcOrd="0" destOrd="0" presId="urn:microsoft.com/office/officeart/2005/8/layout/hProcess10"/>
    <dgm:cxn modelId="{24FB5745-7E83-4ABD-86A1-C14470153B5D}" type="presParOf" srcId="{5EA46539-3E1C-4848-89D1-FBDA8A73144A}" destId="{75C8D7EE-D474-4470-B63F-2B7FFE9D19EF}" srcOrd="6" destOrd="0" presId="urn:microsoft.com/office/officeart/2005/8/layout/hProcess10"/>
    <dgm:cxn modelId="{1DD329A8-F981-4C49-ADE2-D46C672F8866}" type="presParOf" srcId="{75C8D7EE-D474-4470-B63F-2B7FFE9D19EF}" destId="{79015407-B5CE-4FD1-BADB-39ED13D988E9}" srcOrd="0" destOrd="0" presId="urn:microsoft.com/office/officeart/2005/8/layout/hProcess10"/>
    <dgm:cxn modelId="{9AC10156-A9CE-4990-AEEC-1263C9FD5777}" type="presParOf" srcId="{75C8D7EE-D474-4470-B63F-2B7FFE9D19EF}" destId="{A4705B7E-BDB9-4792-BF85-59E75FCC0D3C}" srcOrd="1" destOrd="0" presId="urn:microsoft.com/office/officeart/2005/8/layout/hProcess10"/>
  </dgm:cxnLst>
  <dgm:bg>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CCC55-AE3E-46C0-9E88-9BD5D4CF5078}">
      <dsp:nvSpPr>
        <dsp:cNvPr id="0" name=""/>
        <dsp:cNvSpPr/>
      </dsp:nvSpPr>
      <dsp:spPr>
        <a:xfrm>
          <a:off x="197997" y="250885"/>
          <a:ext cx="961701" cy="96120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CA1D4C-FDFF-468A-AE33-120B2BCBAAF6}">
      <dsp:nvSpPr>
        <dsp:cNvPr id="0" name=""/>
        <dsp:cNvSpPr/>
      </dsp:nvSpPr>
      <dsp:spPr>
        <a:xfrm>
          <a:off x="199104" y="1312815"/>
          <a:ext cx="961701" cy="33249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altLang="ja-JP" sz="1100" b="1" u="sng" kern="1200" dirty="0">
              <a:solidFill>
                <a:schemeClr val="bg1"/>
              </a:solidFill>
            </a:rPr>
            <a:t>1</a:t>
          </a:r>
          <a:r>
            <a:rPr lang="ja-JP" altLang="en-US" sz="1100" b="1" u="sng" kern="1200" dirty="0">
              <a:solidFill>
                <a:schemeClr val="bg1"/>
              </a:solidFill>
            </a:rPr>
            <a:t>か月目</a:t>
          </a:r>
          <a:r>
            <a:rPr lang="en-US" altLang="ja-JP" sz="1100" b="1" kern="1200" dirty="0">
              <a:solidFill>
                <a:schemeClr val="bg1"/>
              </a:solidFill>
            </a:rPr>
            <a:t/>
          </a:r>
          <a:br>
            <a:rPr lang="en-US" altLang="ja-JP" sz="1100" b="1" kern="1200" dirty="0">
              <a:solidFill>
                <a:schemeClr val="bg1"/>
              </a:solidFill>
            </a:rPr>
          </a:br>
          <a:r>
            <a:rPr lang="ja-JP" altLang="en-US" sz="1100" b="1" kern="1200" dirty="0">
              <a:solidFill>
                <a:schemeClr val="bg1"/>
              </a:solidFill>
            </a:rPr>
            <a:t>機械製図</a:t>
          </a:r>
        </a:p>
        <a:p>
          <a:pPr marL="57150" lvl="1" indent="-57150" algn="l" defTabSz="466725">
            <a:lnSpc>
              <a:spcPct val="90000"/>
            </a:lnSpc>
            <a:spcBef>
              <a:spcPct val="0"/>
            </a:spcBef>
            <a:spcAft>
              <a:spcPct val="15000"/>
            </a:spcAft>
            <a:buChar char="••"/>
          </a:pPr>
          <a:r>
            <a:rPr lang="en-US" altLang="ja-JP" sz="1050" b="1" kern="1200" dirty="0">
              <a:solidFill>
                <a:schemeClr val="bg1"/>
              </a:solidFill>
            </a:rPr>
            <a:t>JIS</a:t>
          </a:r>
          <a:r>
            <a:rPr lang="ja-JP" altLang="en-US" sz="1050" b="1" kern="1200" dirty="0">
              <a:solidFill>
                <a:schemeClr val="bg1"/>
              </a:solidFill>
            </a:rPr>
            <a:t>に基づく</a:t>
          </a:r>
          <a:r>
            <a:rPr lang="en-US" altLang="ja-JP" sz="1050" b="1" kern="1200" dirty="0">
              <a:solidFill>
                <a:schemeClr val="bg1"/>
              </a:solidFill>
            </a:rPr>
            <a:t/>
          </a:r>
          <a:br>
            <a:rPr lang="en-US" altLang="ja-JP" sz="1050" b="1" kern="1200" dirty="0">
              <a:solidFill>
                <a:schemeClr val="bg1"/>
              </a:solidFill>
            </a:rPr>
          </a:br>
          <a:r>
            <a:rPr lang="ja-JP" altLang="en-US" sz="1050" b="1" kern="1200" dirty="0">
              <a:solidFill>
                <a:schemeClr val="bg1"/>
              </a:solidFill>
            </a:rPr>
            <a:t>機械製図</a:t>
          </a:r>
          <a:r>
            <a:rPr lang="en-US" altLang="ja-JP" sz="1050" b="1" kern="1200" dirty="0">
              <a:solidFill>
                <a:schemeClr val="bg1"/>
              </a:solidFill>
            </a:rPr>
            <a:t/>
          </a:r>
          <a:br>
            <a:rPr lang="en-US" altLang="ja-JP" sz="1050" b="1" kern="1200" dirty="0">
              <a:solidFill>
                <a:schemeClr val="bg1"/>
              </a:solidFill>
            </a:rPr>
          </a:br>
          <a:r>
            <a:rPr lang="en-US" altLang="ja-JP" sz="1050" b="1" kern="1200" dirty="0">
              <a:solidFill>
                <a:schemeClr val="bg1"/>
              </a:solidFill>
            </a:rPr>
            <a:t/>
          </a:r>
          <a:br>
            <a:rPr lang="en-US" altLang="ja-JP" sz="1050" b="1" kern="1200" dirty="0">
              <a:solidFill>
                <a:schemeClr val="bg1"/>
              </a:solidFill>
            </a:rPr>
          </a:br>
          <a:r>
            <a:rPr lang="ja-JP" altLang="en-US" sz="1050" b="1" kern="1200" dirty="0" smtClean="0">
              <a:solidFill>
                <a:schemeClr val="bg1"/>
              </a:solidFill>
            </a:rPr>
            <a:t>機械設計に</a:t>
          </a:r>
          <a:r>
            <a:rPr lang="ja-JP" altLang="en-US" sz="1050" b="1" kern="1200" dirty="0">
              <a:solidFill>
                <a:schemeClr val="bg1"/>
              </a:solidFill>
            </a:rPr>
            <a:t>必要な基礎知識や、図面</a:t>
          </a:r>
          <a:r>
            <a:rPr lang="ja-JP" altLang="en-US" sz="1050" b="1" kern="1200" dirty="0" smtClean="0">
              <a:solidFill>
                <a:schemeClr val="bg1"/>
              </a:solidFill>
            </a:rPr>
            <a:t>を読書きする為の</a:t>
          </a:r>
          <a:r>
            <a:rPr lang="ja-JP" altLang="en-US" sz="1050" b="1" kern="1200" dirty="0">
              <a:solidFill>
                <a:schemeClr val="bg1"/>
              </a:solidFill>
            </a:rPr>
            <a:t>ルールを学び、手描きで製図を行います。</a:t>
          </a:r>
        </a:p>
      </dsp:txBody>
      <dsp:txXfrm>
        <a:off x="227271" y="1340982"/>
        <a:ext cx="905367" cy="3268614"/>
      </dsp:txXfrm>
    </dsp:sp>
    <dsp:sp modelId="{B753E1C5-96A3-45F1-98AC-FFDD8BC73681}">
      <dsp:nvSpPr>
        <dsp:cNvPr id="0" name=""/>
        <dsp:cNvSpPr/>
      </dsp:nvSpPr>
      <dsp:spPr>
        <a:xfrm rot="2989">
          <a:off x="1272215" y="616509"/>
          <a:ext cx="112516" cy="231083"/>
        </a:xfrm>
        <a:prstGeom prst="rightArrow">
          <a:avLst>
            <a:gd name="adj1" fmla="val 60000"/>
            <a:gd name="adj2" fmla="val 50000"/>
          </a:avLst>
        </a:prstGeom>
        <a:solidFill>
          <a:schemeClr val="accent2">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ja-JP" altLang="en-US" sz="1100" kern="1200"/>
        </a:p>
      </dsp:txBody>
      <dsp:txXfrm>
        <a:off x="1272215" y="662711"/>
        <a:ext cx="78761" cy="138649"/>
      </dsp:txXfrm>
    </dsp:sp>
    <dsp:sp modelId="{54514D7E-F3C0-4C5B-9EC7-056DC5DD6378}">
      <dsp:nvSpPr>
        <dsp:cNvPr id="0" name=""/>
        <dsp:cNvSpPr/>
      </dsp:nvSpPr>
      <dsp:spPr>
        <a:xfrm>
          <a:off x="1481175" y="252001"/>
          <a:ext cx="961701" cy="96120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27058-6E27-4DF3-BA88-2106C494C97F}">
      <dsp:nvSpPr>
        <dsp:cNvPr id="0" name=""/>
        <dsp:cNvSpPr/>
      </dsp:nvSpPr>
      <dsp:spPr>
        <a:xfrm>
          <a:off x="1479598" y="1313998"/>
          <a:ext cx="961701" cy="33268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altLang="ja-JP" sz="1100" b="1" u="sng" kern="1200" dirty="0"/>
            <a:t>2</a:t>
          </a:r>
          <a:r>
            <a:rPr lang="ja-JP" altLang="en-US" sz="1100" b="1" u="sng" kern="1200" dirty="0"/>
            <a:t>か月目</a:t>
          </a:r>
          <a:r>
            <a:rPr lang="en-US" altLang="ja-JP" sz="1100" b="1" kern="1200" dirty="0"/>
            <a:t/>
          </a:r>
          <a:br>
            <a:rPr lang="en-US" altLang="ja-JP" sz="1100" b="1" kern="1200" dirty="0"/>
          </a:br>
          <a:r>
            <a:rPr lang="en-US" altLang="ja-JP" sz="1100" b="1" kern="1200" dirty="0"/>
            <a:t>2</a:t>
          </a:r>
          <a:r>
            <a:rPr lang="ja-JP" altLang="en-US" sz="1100" b="1" kern="1200" dirty="0"/>
            <a:t>次元</a:t>
          </a:r>
          <a:r>
            <a:rPr lang="en-US" altLang="ja-JP" sz="1100" b="1" kern="1200" dirty="0"/>
            <a:t>CAD</a:t>
          </a:r>
        </a:p>
        <a:p>
          <a:pPr marL="57150" lvl="1" indent="-57150" algn="l" defTabSz="466725">
            <a:lnSpc>
              <a:spcPct val="90000"/>
            </a:lnSpc>
            <a:spcBef>
              <a:spcPct val="0"/>
            </a:spcBef>
            <a:spcAft>
              <a:spcPct val="15000"/>
            </a:spcAft>
            <a:buChar char="••"/>
          </a:pPr>
          <a:r>
            <a:rPr lang="en-US" altLang="ja-JP" sz="1050" b="1" kern="1200" dirty="0"/>
            <a:t>2</a:t>
          </a:r>
          <a:r>
            <a:rPr lang="ja-JP" altLang="en-US" sz="1050" b="1" kern="1200" dirty="0"/>
            <a:t>次元</a:t>
          </a:r>
          <a:r>
            <a:rPr lang="en-US" altLang="ja-JP" sz="1050" b="1" kern="1200" dirty="0"/>
            <a:t>CAD</a:t>
          </a:r>
          <a:br>
            <a:rPr lang="en-US" altLang="ja-JP" sz="1050" b="1" kern="1200" dirty="0"/>
          </a:br>
          <a:r>
            <a:rPr lang="en-US" altLang="ja-JP" sz="1050" b="1" kern="1200" dirty="0"/>
            <a:t>(AutoCAD)</a:t>
          </a:r>
          <a:r>
            <a:rPr lang="ja-JP" altLang="en-US" sz="1050" b="1" kern="1200" dirty="0"/>
            <a:t>を</a:t>
          </a:r>
          <a:r>
            <a:rPr lang="en-US" altLang="ja-JP" sz="1050" b="1" kern="1200" dirty="0"/>
            <a:t/>
          </a:r>
          <a:br>
            <a:rPr lang="en-US" altLang="ja-JP" sz="1050" b="1" kern="1200" dirty="0"/>
          </a:br>
          <a:r>
            <a:rPr lang="ja-JP" altLang="en-US" sz="1050" b="1" kern="1200" dirty="0"/>
            <a:t>利用した</a:t>
          </a:r>
          <a:r>
            <a:rPr lang="ja-JP" altLang="en-US" sz="1050" b="1" kern="1200" dirty="0" smtClean="0"/>
            <a:t>製図</a:t>
          </a:r>
          <a:r>
            <a:rPr lang="en-US" altLang="ja-JP" sz="1050" b="1" kern="1200" dirty="0"/>
            <a:t/>
          </a:r>
          <a:br>
            <a:rPr lang="en-US" altLang="ja-JP" sz="1050" b="1" kern="1200" dirty="0"/>
          </a:br>
          <a:r>
            <a:rPr lang="en-US" altLang="ja-JP" sz="1050" b="1" kern="1200" dirty="0"/>
            <a:t/>
          </a:r>
          <a:br>
            <a:rPr lang="en-US" altLang="ja-JP" sz="1050" b="1" kern="1200" dirty="0"/>
          </a:br>
          <a:r>
            <a:rPr lang="ja-JP" altLang="en-US" sz="1050" b="1" kern="1200" dirty="0"/>
            <a:t>手描き製図で学んだことを基に、</a:t>
          </a:r>
          <a:r>
            <a:rPr lang="en-US" altLang="ja-JP" sz="1050" b="1" kern="1200" dirty="0"/>
            <a:t>CAD</a:t>
          </a:r>
          <a:r>
            <a:rPr lang="ja-JP" altLang="en-US" sz="1050" b="1" kern="1200" dirty="0" smtClean="0"/>
            <a:t>を用いてきれいに正確に図面を作成する作業を行います。</a:t>
          </a:r>
          <a:endParaRPr lang="ja-JP" altLang="en-US" sz="1050" b="1" kern="1200" dirty="0"/>
        </a:p>
      </dsp:txBody>
      <dsp:txXfrm>
        <a:off x="1507765" y="1342165"/>
        <a:ext cx="905367" cy="3270499"/>
      </dsp:txXfrm>
    </dsp:sp>
    <dsp:sp modelId="{901BC984-72FE-4B30-9B1A-199B00EF009F}">
      <dsp:nvSpPr>
        <dsp:cNvPr id="0" name=""/>
        <dsp:cNvSpPr/>
      </dsp:nvSpPr>
      <dsp:spPr>
        <a:xfrm rot="21596154">
          <a:off x="2560590" y="616324"/>
          <a:ext cx="117713" cy="231083"/>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ja-JP" altLang="en-US" sz="1100" kern="1200" dirty="0"/>
        </a:p>
      </dsp:txBody>
      <dsp:txXfrm>
        <a:off x="2560590" y="662561"/>
        <a:ext cx="82399" cy="138649"/>
      </dsp:txXfrm>
    </dsp:sp>
    <dsp:sp modelId="{04196268-66D4-4A2B-9712-989DC8A8FC26}">
      <dsp:nvSpPr>
        <dsp:cNvPr id="0" name=""/>
        <dsp:cNvSpPr/>
      </dsp:nvSpPr>
      <dsp:spPr>
        <a:xfrm>
          <a:off x="2779202" y="250549"/>
          <a:ext cx="961701" cy="96120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F68B82-5462-48C1-9BC9-19E8949CD220}">
      <dsp:nvSpPr>
        <dsp:cNvPr id="0" name=""/>
        <dsp:cNvSpPr/>
      </dsp:nvSpPr>
      <dsp:spPr>
        <a:xfrm>
          <a:off x="2780688" y="1313998"/>
          <a:ext cx="961807" cy="332683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altLang="ja-JP" sz="1100" b="1" u="sng" kern="1200" dirty="0"/>
            <a:t>3</a:t>
          </a:r>
          <a:r>
            <a:rPr lang="ja-JP" altLang="en-US" sz="1100" b="1" u="sng" kern="1200" dirty="0"/>
            <a:t>か月目</a:t>
          </a:r>
          <a:r>
            <a:rPr lang="en-US" altLang="ja-JP" sz="1100" b="1" kern="1200" dirty="0"/>
            <a:t/>
          </a:r>
          <a:br>
            <a:rPr lang="en-US" altLang="ja-JP" sz="1100" b="1" kern="1200" dirty="0"/>
          </a:br>
          <a:r>
            <a:rPr lang="en-US" altLang="ja-JP" sz="1100" b="1" kern="1200" dirty="0"/>
            <a:t>3</a:t>
          </a:r>
          <a:r>
            <a:rPr lang="ja-JP" altLang="en-US" sz="1100" b="1" kern="1200" dirty="0"/>
            <a:t>次元</a:t>
          </a:r>
          <a:r>
            <a:rPr lang="en-US" altLang="ja-JP" sz="1100" b="1" kern="1200" dirty="0"/>
            <a:t>CAD</a:t>
          </a:r>
        </a:p>
        <a:p>
          <a:pPr marL="57150" lvl="1" indent="-57150" algn="l" defTabSz="466725">
            <a:lnSpc>
              <a:spcPct val="90000"/>
            </a:lnSpc>
            <a:spcBef>
              <a:spcPct val="0"/>
            </a:spcBef>
            <a:spcAft>
              <a:spcPct val="15000"/>
            </a:spcAft>
            <a:buChar char="••"/>
          </a:pPr>
          <a:r>
            <a:rPr lang="en-US" altLang="ja-JP" sz="1050" b="1" kern="1200" dirty="0"/>
            <a:t>3</a:t>
          </a:r>
          <a:r>
            <a:rPr lang="ja-JP" altLang="en-US" sz="1050" b="1" kern="1200" dirty="0"/>
            <a:t>次元</a:t>
          </a:r>
          <a:r>
            <a:rPr lang="en-US" altLang="ja-JP" sz="1050" b="1" kern="1200" dirty="0"/>
            <a:t>CAD</a:t>
          </a:r>
          <a:br>
            <a:rPr lang="en-US" altLang="ja-JP" sz="1050" b="1" kern="1200" dirty="0"/>
          </a:br>
          <a:r>
            <a:rPr lang="en-US" altLang="ja-JP" sz="1050" b="1" kern="1200" dirty="0"/>
            <a:t>(SolidWorks)</a:t>
          </a:r>
          <a:r>
            <a:rPr lang="ja-JP" altLang="en-US" sz="1050" b="1" kern="1200" dirty="0"/>
            <a:t>を利用</a:t>
          </a:r>
          <a:r>
            <a:rPr lang="ja-JP" altLang="en-US" sz="1050" b="1" kern="1200" dirty="0" smtClean="0"/>
            <a:t>した</a:t>
          </a:r>
          <a:r>
            <a:rPr lang="en-US" altLang="ja-JP" sz="1050" b="1" kern="1200" dirty="0"/>
            <a:t/>
          </a:r>
          <a:br>
            <a:rPr lang="en-US" altLang="ja-JP" sz="1050" b="1" kern="1200" dirty="0"/>
          </a:br>
          <a:r>
            <a:rPr lang="ja-JP" altLang="en-US" sz="1050" b="1" kern="1200" dirty="0" smtClean="0"/>
            <a:t>モデリング等</a:t>
          </a:r>
          <a:r>
            <a:rPr lang="en-US" altLang="ja-JP" sz="1050" b="1" kern="1200" dirty="0"/>
            <a:t/>
          </a:r>
          <a:br>
            <a:rPr lang="en-US" altLang="ja-JP" sz="1050" b="1" kern="1200" dirty="0"/>
          </a:br>
          <a:r>
            <a:rPr lang="en-US" altLang="ja-JP" sz="1050" b="1" kern="1200" dirty="0"/>
            <a:t/>
          </a:r>
          <a:br>
            <a:rPr lang="en-US" altLang="ja-JP" sz="1050" b="1" kern="1200" dirty="0"/>
          </a:br>
          <a:r>
            <a:rPr lang="ja-JP" altLang="en-US" sz="1050" b="1" kern="1200" dirty="0" smtClean="0"/>
            <a:t>立体モデルを</a:t>
          </a:r>
          <a:r>
            <a:rPr lang="ja-JP" altLang="en-US" sz="1050" b="1" kern="1200" dirty="0"/>
            <a:t>作成し、組み立て</a:t>
          </a:r>
          <a:r>
            <a:rPr lang="ja-JP" altLang="en-US" sz="1050" b="1" kern="1200" dirty="0" smtClean="0"/>
            <a:t>、検証し図面作成作業</a:t>
          </a:r>
          <a:r>
            <a:rPr lang="ja-JP" altLang="en-US" sz="1050" b="1" kern="1200" dirty="0"/>
            <a:t>を行います。</a:t>
          </a:r>
        </a:p>
      </dsp:txBody>
      <dsp:txXfrm>
        <a:off x="2808858" y="1342168"/>
        <a:ext cx="905467" cy="3270493"/>
      </dsp:txXfrm>
    </dsp:sp>
    <dsp:sp modelId="{7E731681-590C-4378-8B98-274676A9D88B}">
      <dsp:nvSpPr>
        <dsp:cNvPr id="0" name=""/>
        <dsp:cNvSpPr/>
      </dsp:nvSpPr>
      <dsp:spPr>
        <a:xfrm rot="2218">
          <a:off x="3922504" y="616094"/>
          <a:ext cx="181601" cy="231083"/>
        </a:xfrm>
        <a:prstGeom prst="rightArrow">
          <a:avLst>
            <a:gd name="adj1" fmla="val 60000"/>
            <a:gd name="adj2" fmla="val 50000"/>
          </a:avLst>
        </a:prstGeom>
        <a:solidFill>
          <a:schemeClr val="accent4">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ja-JP" altLang="en-US" sz="1100" kern="1200" dirty="0"/>
        </a:p>
      </dsp:txBody>
      <dsp:txXfrm>
        <a:off x="3922504" y="662293"/>
        <a:ext cx="127121" cy="138649"/>
      </dsp:txXfrm>
    </dsp:sp>
    <dsp:sp modelId="{79015407-B5CE-4FD1-BADB-39ED13D988E9}">
      <dsp:nvSpPr>
        <dsp:cNvPr id="0" name=""/>
        <dsp:cNvSpPr/>
      </dsp:nvSpPr>
      <dsp:spPr>
        <a:xfrm>
          <a:off x="4259764" y="252001"/>
          <a:ext cx="2502001" cy="96120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6000" b="-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705B7E-BDB9-4792-BF85-59E75FCC0D3C}">
      <dsp:nvSpPr>
        <dsp:cNvPr id="0" name=""/>
        <dsp:cNvSpPr/>
      </dsp:nvSpPr>
      <dsp:spPr>
        <a:xfrm>
          <a:off x="4258803" y="1313998"/>
          <a:ext cx="2493345" cy="332683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altLang="ja-JP" sz="1100" b="1" u="sng" kern="1200" dirty="0"/>
            <a:t>4</a:t>
          </a:r>
          <a:r>
            <a:rPr lang="ja-JP" altLang="en-US" sz="1100" b="1" u="sng" kern="1200" dirty="0"/>
            <a:t>～</a:t>
          </a:r>
          <a:r>
            <a:rPr lang="en-US" altLang="ja-JP" sz="1100" b="1" u="sng" kern="1200" dirty="0"/>
            <a:t>6</a:t>
          </a:r>
          <a:r>
            <a:rPr lang="ja-JP" altLang="en-US" sz="1100" b="1" u="sng" kern="1200" dirty="0"/>
            <a:t>か月目</a:t>
          </a:r>
          <a:r>
            <a:rPr lang="en-US" altLang="ja-JP" sz="1100" b="1" kern="1200" dirty="0"/>
            <a:t/>
          </a:r>
          <a:br>
            <a:rPr lang="en-US" altLang="ja-JP" sz="1100" b="1" kern="1200" dirty="0"/>
          </a:br>
          <a:r>
            <a:rPr lang="ja-JP" altLang="en-US" sz="1100" b="1" kern="1200" dirty="0"/>
            <a:t>総合製作実習</a:t>
          </a:r>
          <a:endParaRPr lang="en-US" altLang="ja-JP" sz="1100" b="1" kern="1200" dirty="0"/>
        </a:p>
        <a:p>
          <a:pPr marL="57150" lvl="1" indent="-57150" algn="l" defTabSz="466725">
            <a:lnSpc>
              <a:spcPct val="90000"/>
            </a:lnSpc>
            <a:spcBef>
              <a:spcPct val="0"/>
            </a:spcBef>
            <a:spcAft>
              <a:spcPct val="15000"/>
            </a:spcAft>
            <a:buChar char="••"/>
          </a:pPr>
          <a:r>
            <a:rPr lang="ja-JP" altLang="en-US" sz="1050" b="1" kern="1200" dirty="0" smtClean="0"/>
            <a:t>加工実習、各種力学、設計の基本、チーム</a:t>
          </a:r>
          <a:r>
            <a:rPr lang="ja-JP" altLang="en-US" sz="1050" b="1" kern="1200" dirty="0"/>
            <a:t>設計</a:t>
          </a:r>
          <a:r>
            <a:rPr lang="en-US" altLang="ja-JP" sz="1050" b="1" kern="1200" dirty="0"/>
            <a:t/>
          </a:r>
          <a:br>
            <a:rPr lang="en-US" altLang="ja-JP" sz="1050" b="1" kern="1200" dirty="0"/>
          </a:br>
          <a:r>
            <a:rPr lang="en-US" altLang="ja-JP" sz="1050" b="1" kern="1200" dirty="0"/>
            <a:t/>
          </a:r>
          <a:br>
            <a:rPr lang="en-US" altLang="ja-JP" sz="1050" b="1" kern="1200" dirty="0"/>
          </a:br>
          <a:r>
            <a:rPr lang="ja-JP" altLang="en-US" sz="1050" b="1" kern="1200" dirty="0" smtClean="0"/>
            <a:t>設計者に必要な加工の知識・技術を実際に加工機を扱いながら学びます。また、工業力学・材料力学の基礎を学んだ上で、基礎的な設計手法を修得しチーム</a:t>
          </a:r>
          <a:r>
            <a:rPr lang="ja-JP" altLang="en-US" sz="1050" b="1" kern="1200" dirty="0"/>
            <a:t>に分かれて機械装置の設計・製作を行います。</a:t>
          </a:r>
        </a:p>
      </dsp:txBody>
      <dsp:txXfrm>
        <a:off x="4331831" y="1387026"/>
        <a:ext cx="2347289" cy="31807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354202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135881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238832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297774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347366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333883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43301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201040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331774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416214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D7BAD5-8494-2E4F-8B56-19F5A24D7F37}"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210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DD7BAD5-8494-2E4F-8B56-19F5A24D7F37}" type="datetimeFigureOut">
              <a:rPr kumimoji="1" lang="ja-JP" altLang="en-US" smtClean="0"/>
              <a:t>2025/1/31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CE2AAEB-4D84-4A47-AFB8-C3DB8D9B2079}" type="slidenum">
              <a:rPr kumimoji="1" lang="ja-JP" altLang="en-US" smtClean="0"/>
              <a:t>‹#›</a:t>
            </a:fld>
            <a:endParaRPr kumimoji="1" lang="ja-JP" altLang="en-US"/>
          </a:p>
        </p:txBody>
      </p:sp>
    </p:spTree>
    <p:extLst>
      <p:ext uri="{BB962C8B-B14F-4D97-AF65-F5344CB8AC3E}">
        <p14:creationId xmlns:p14="http://schemas.microsoft.com/office/powerpoint/2010/main" val="7799358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1.jpg"/><Relationship Id="rId4" Type="http://schemas.microsoft.com/office/2007/relationships/hdphoto" Target="../media/hdphoto1.wdp"/><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が含まれている画像&#10;&#10;自動的に生成された説明">
            <a:extLst>
              <a:ext uri="{FF2B5EF4-FFF2-40B4-BE49-F238E27FC236}">
                <a16:creationId xmlns:a16="http://schemas.microsoft.com/office/drawing/2014/main" id="{077BD51F-1A80-804B-A1CD-49FF9D8E89C4}"/>
              </a:ext>
            </a:extLst>
          </p:cNvPr>
          <p:cNvPicPr>
            <a:picLocks noChangeAspect="1"/>
          </p:cNvPicPr>
          <p:nvPr/>
        </p:nvPicPr>
        <p:blipFill>
          <a:blip r:embed="rId2"/>
          <a:stretch>
            <a:fillRect/>
          </a:stretch>
        </p:blipFill>
        <p:spPr>
          <a:xfrm>
            <a:off x="0" y="0"/>
            <a:ext cx="7558636" cy="10738991"/>
          </a:xfrm>
          <a:prstGeom prst="rect">
            <a:avLst/>
          </a:prstGeom>
        </p:spPr>
      </p:pic>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576" y="3419502"/>
            <a:ext cx="1939663" cy="1091060"/>
          </a:xfrm>
          <a:prstGeom prst="rect">
            <a:avLst/>
          </a:prstGeom>
          <a:effectLst/>
          <a:scene3d>
            <a:camera prst="orthographicFront"/>
            <a:lightRig rig="threePt" dir="t"/>
          </a:scene3d>
          <a:sp3d>
            <a:bevelT w="12700"/>
            <a:bevelB w="12700"/>
          </a:sp3d>
        </p:spPr>
      </p:pic>
      <p:sp>
        <p:nvSpPr>
          <p:cNvPr id="6" name="テキスト ボックス 5"/>
          <p:cNvSpPr txBox="1"/>
          <p:nvPr/>
        </p:nvSpPr>
        <p:spPr>
          <a:xfrm>
            <a:off x="296366" y="1398840"/>
            <a:ext cx="7026926" cy="400110"/>
          </a:xfrm>
          <a:prstGeom prst="rect">
            <a:avLst/>
          </a:prstGeom>
          <a:solidFill>
            <a:srgbClr val="FFCCFF">
              <a:alpha val="69804"/>
            </a:srgbClr>
          </a:solidFill>
        </p:spPr>
        <p:txBody>
          <a:bodyPr wrap="square" rtlCol="0">
            <a:spAutoFit/>
          </a:bodyPr>
          <a:lstStyle/>
          <a:p>
            <a:pPr algn="ctr"/>
            <a:r>
              <a:rPr kumimoji="1" lang="ja-JP" altLang="en-US" sz="2000" b="1" dirty="0" smtClean="0">
                <a:solidFill>
                  <a:srgbClr val="FF0000"/>
                </a:solidFill>
                <a:latin typeface="メイリオ" panose="020B0604030504040204" pitchFamily="50" charset="-128"/>
                <a:ea typeface="メイリオ" panose="020B0604030504040204" pitchFamily="50" charset="-128"/>
              </a:rPr>
              <a:t>機械製品の設計業務に携わる技術を身に着けるコースです。</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2" name="角丸四角形吹き出し 1"/>
          <p:cNvSpPr/>
          <p:nvPr/>
        </p:nvSpPr>
        <p:spPr>
          <a:xfrm>
            <a:off x="446950" y="1906572"/>
            <a:ext cx="3269803" cy="1293971"/>
          </a:xfrm>
          <a:prstGeom prst="roundRect">
            <a:avLst/>
          </a:prstGeom>
          <a:solidFill>
            <a:srgbClr val="FFCCFF">
              <a:alpha val="69804"/>
            </a:srgbClr>
          </a:solidFill>
          <a:ln>
            <a:solidFill>
              <a:srgbClr val="FF66CC"/>
            </a:solidFill>
          </a:ln>
        </p:spPr>
        <p:txBody>
          <a:bodyPr wrap="square" rtlCol="0">
            <a:spAutoFit/>
          </a:bodyPr>
          <a:lstStyle/>
          <a:p>
            <a:r>
              <a:rPr kumimoji="1" lang="en-US" altLang="ja-JP" sz="1400" b="1" dirty="0" smtClean="0">
                <a:latin typeface="メイリオ" panose="020B0604030504040204" pitchFamily="50" charset="-128"/>
                <a:ea typeface="メイリオ" panose="020B0604030504040204" pitchFamily="50" charset="-128"/>
              </a:rPr>
              <a:t>Q</a:t>
            </a:r>
            <a:r>
              <a:rPr kumimoji="1" lang="ja-JP" altLang="en-US" sz="1400" b="1" dirty="0" err="1" smtClean="0">
                <a:latin typeface="メイリオ" panose="020B0604030504040204" pitchFamily="50" charset="-128"/>
                <a:ea typeface="メイリオ" panose="020B0604030504040204" pitchFamily="50" charset="-128"/>
              </a:rPr>
              <a:t>．</a:t>
            </a:r>
            <a:r>
              <a:rPr kumimoji="1" lang="ja-JP" altLang="en-US" sz="1400" b="1" dirty="0" smtClean="0">
                <a:latin typeface="メイリオ" panose="020B0604030504040204" pitchFamily="50" charset="-128"/>
                <a:ea typeface="メイリオ" panose="020B0604030504040204" pitchFamily="50" charset="-128"/>
              </a:rPr>
              <a:t>設計って具体的に何をするの？</a:t>
            </a:r>
            <a:endParaRPr kumimoji="1" lang="en-US" altLang="ja-JP" sz="1400" b="1" dirty="0" smtClean="0">
              <a:latin typeface="メイリオ" panose="020B0604030504040204" pitchFamily="50" charset="-128"/>
              <a:ea typeface="メイリオ" panose="020B0604030504040204" pitchFamily="50" charset="-128"/>
            </a:endParaRPr>
          </a:p>
          <a:p>
            <a:r>
              <a:rPr kumimoji="1" lang="en-US" altLang="ja-JP" sz="1400" b="1" dirty="0" smtClean="0">
                <a:latin typeface="メイリオ" panose="020B0604030504040204" pitchFamily="50" charset="-128"/>
                <a:ea typeface="メイリオ" panose="020B0604030504040204" pitchFamily="50" charset="-128"/>
              </a:rPr>
              <a:t>A</a:t>
            </a:r>
            <a:r>
              <a:rPr kumimoji="1" lang="ja-JP" altLang="en-US" sz="1400" b="1" dirty="0" err="1" smtClean="0">
                <a:latin typeface="メイリオ" panose="020B0604030504040204" pitchFamily="50" charset="-128"/>
                <a:ea typeface="メイリオ" panose="020B0604030504040204" pitchFamily="50" charset="-128"/>
              </a:rPr>
              <a:t>．</a:t>
            </a:r>
            <a:r>
              <a:rPr kumimoji="1" lang="ja-JP" altLang="en-US" sz="1400" b="1" dirty="0">
                <a:solidFill>
                  <a:srgbClr val="FF6699"/>
                </a:solidFill>
                <a:latin typeface="メイリオ" panose="020B0604030504040204" pitchFamily="50" charset="-128"/>
                <a:ea typeface="メイリオ" panose="020B0604030504040204" pitchFamily="50" charset="-128"/>
              </a:rPr>
              <a:t>機械</a:t>
            </a:r>
            <a:r>
              <a:rPr kumimoji="1" lang="ja-JP" altLang="en-US" sz="1400" b="1" dirty="0" smtClean="0">
                <a:solidFill>
                  <a:srgbClr val="FF6699"/>
                </a:solidFill>
                <a:latin typeface="メイリオ" panose="020B0604030504040204" pitchFamily="50" charset="-128"/>
                <a:ea typeface="メイリオ" panose="020B0604030504040204" pitchFamily="50" charset="-128"/>
              </a:rPr>
              <a:t>設計とは新たな</a:t>
            </a:r>
            <a:r>
              <a:rPr kumimoji="1" lang="ja-JP" altLang="en-US" sz="1400" b="1" dirty="0" smtClean="0">
                <a:solidFill>
                  <a:srgbClr val="00B050"/>
                </a:solidFill>
                <a:latin typeface="メイリオ" panose="020B0604030504040204" pitchFamily="50" charset="-128"/>
                <a:ea typeface="メイリオ" panose="020B0604030504040204" pitchFamily="50" charset="-128"/>
              </a:rPr>
              <a:t>機械製品を</a:t>
            </a:r>
            <a:r>
              <a:rPr kumimoji="1" lang="ja-JP" altLang="en-US" sz="1400" b="1" dirty="0">
                <a:solidFill>
                  <a:srgbClr val="00B050"/>
                </a:solidFill>
                <a:latin typeface="メイリオ" panose="020B0604030504040204" pitchFamily="50" charset="-128"/>
                <a:ea typeface="メイリオ" panose="020B0604030504040204" pitchFamily="50" charset="-128"/>
              </a:rPr>
              <a:t>創造</a:t>
            </a:r>
            <a:r>
              <a:rPr kumimoji="1" lang="ja-JP" altLang="en-US" sz="1400" b="1" dirty="0" smtClean="0">
                <a:solidFill>
                  <a:srgbClr val="00B050"/>
                </a:solidFill>
                <a:latin typeface="メイリオ" panose="020B0604030504040204" pitchFamily="50" charset="-128"/>
                <a:ea typeface="メイリオ" panose="020B0604030504040204" pitchFamily="50" charset="-128"/>
              </a:rPr>
              <a:t>する仕事</a:t>
            </a:r>
            <a:r>
              <a:rPr kumimoji="1" lang="ja-JP" altLang="en-US" sz="1400" b="1" dirty="0" smtClean="0">
                <a:solidFill>
                  <a:srgbClr val="FF6699"/>
                </a:solidFill>
                <a:latin typeface="メイリオ" panose="020B0604030504040204" pitchFamily="50" charset="-128"/>
                <a:ea typeface="メイリオ" panose="020B0604030504040204" pitchFamily="50" charset="-128"/>
              </a:rPr>
              <a:t>です。その過程で、試作品等を作成・検証し、最終的に製品の設計図（図面）を作成します。</a:t>
            </a:r>
            <a:endParaRPr kumimoji="1" lang="ja-JP" altLang="en-US" sz="1400" b="1" dirty="0">
              <a:solidFill>
                <a:srgbClr val="FF6699"/>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411873" y="6399136"/>
            <a:ext cx="6852335" cy="3718399"/>
          </a:xfrm>
          <a:prstGeom prst="rect">
            <a:avLst/>
          </a:prstGeom>
          <a:noFill/>
        </p:spPr>
        <p:txBody>
          <a:bodyPr wrap="square" rtlCol="0">
            <a:noAutofit/>
          </a:bodyPr>
          <a:lstStyle/>
          <a:p>
            <a:r>
              <a:rPr kumimoji="1" lang="ja-JP" altLang="en-US" sz="1400" dirty="0">
                <a:latin typeface="メイリオ" panose="020B0604030504040204" pitchFamily="50" charset="-128"/>
                <a:ea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わたしたちの身の回りにある自動車や家電製品、文房具、ロボット・飛行機等の物を作るときには必ず</a:t>
            </a:r>
            <a:r>
              <a:rPr kumimoji="1" lang="ja-JP" altLang="en-US" sz="1400" b="1" dirty="0">
                <a:solidFill>
                  <a:srgbClr val="FF0000"/>
                </a:solidFill>
                <a:latin typeface="メイリオ" panose="020B0604030504040204" pitchFamily="50" charset="-128"/>
                <a:ea typeface="メイリオ" panose="020B0604030504040204" pitchFamily="50" charset="-128"/>
              </a:rPr>
              <a:t>設計図（＝図面）</a:t>
            </a:r>
            <a:r>
              <a:rPr kumimoji="1" lang="ja-JP" altLang="en-US" sz="1400" dirty="0">
                <a:latin typeface="メイリオ" panose="020B0604030504040204" pitchFamily="50" charset="-128"/>
                <a:ea typeface="メイリオ" panose="020B0604030504040204" pitchFamily="50" charset="-128"/>
              </a:rPr>
              <a:t>が必要です。</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ja-JP" altLang="en-US"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昔</a:t>
            </a:r>
            <a:r>
              <a:rPr kumimoji="1" lang="ja-JP" altLang="en-US" sz="1400" dirty="0" smtClean="0">
                <a:latin typeface="メイリオ" panose="020B0604030504040204" pitchFamily="50" charset="-128"/>
                <a:ea typeface="メイリオ" panose="020B0604030504040204" pitchFamily="50" charset="-128"/>
              </a:rPr>
              <a:t>は、紙</a:t>
            </a:r>
            <a:r>
              <a:rPr kumimoji="1" lang="ja-JP" altLang="en-US" sz="1400" dirty="0">
                <a:latin typeface="メイリオ" panose="020B0604030504040204" pitchFamily="50" charset="-128"/>
                <a:ea typeface="メイリオ" panose="020B0604030504040204" pitchFamily="50" charset="-128"/>
              </a:rPr>
              <a:t>と鉛筆を</a:t>
            </a:r>
            <a:r>
              <a:rPr kumimoji="1" lang="ja-JP" altLang="en-US" sz="1400" dirty="0" smtClean="0">
                <a:latin typeface="メイリオ" panose="020B0604030504040204" pitchFamily="50" charset="-128"/>
                <a:ea typeface="メイリオ" panose="020B0604030504040204" pitchFamily="50" charset="-128"/>
              </a:rPr>
              <a:t>用いて１本</a:t>
            </a:r>
            <a:r>
              <a:rPr kumimoji="1" lang="ja-JP" altLang="en-US" sz="1400" dirty="0">
                <a:latin typeface="メイリオ" panose="020B0604030504040204" pitchFamily="50" charset="-128"/>
                <a:ea typeface="メイリオ" panose="020B0604030504040204" pitchFamily="50" charset="-128"/>
              </a:rPr>
              <a:t>１本線を引いて図面を描いて</a:t>
            </a:r>
            <a:r>
              <a:rPr kumimoji="1" lang="ja-JP" altLang="en-US" sz="1400" dirty="0" smtClean="0">
                <a:latin typeface="メイリオ" panose="020B0604030504040204" pitchFamily="50" charset="-128"/>
                <a:ea typeface="メイリオ" panose="020B0604030504040204" pitchFamily="50" charset="-128"/>
              </a:rPr>
              <a:t>いきました。現在</a:t>
            </a:r>
            <a:r>
              <a:rPr kumimoji="1" lang="ja-JP" altLang="en-US" sz="1400" dirty="0">
                <a:latin typeface="メイリオ" panose="020B0604030504040204" pitchFamily="50" charset="-128"/>
                <a:ea typeface="メイリオ" panose="020B0604030504040204" pitchFamily="50" charset="-128"/>
              </a:rPr>
              <a:t>では、コンピュータ上</a:t>
            </a:r>
            <a:r>
              <a:rPr kumimoji="1" lang="ja-JP" altLang="en-US" sz="1400" dirty="0" smtClean="0">
                <a:latin typeface="メイリオ" panose="020B0604030504040204" pitchFamily="50" charset="-128"/>
                <a:ea typeface="メイリオ" panose="020B0604030504040204" pitchFamily="50" charset="-128"/>
              </a:rPr>
              <a:t>でマウス</a:t>
            </a:r>
            <a:r>
              <a:rPr kumimoji="1" lang="ja-JP" altLang="en-US" sz="1400" dirty="0">
                <a:latin typeface="メイリオ" panose="020B0604030504040204" pitchFamily="50" charset="-128"/>
                <a:ea typeface="メイリオ" panose="020B0604030504040204" pitchFamily="50" charset="-128"/>
              </a:rPr>
              <a:t>やキーボードを用いて図面を</a:t>
            </a:r>
            <a:r>
              <a:rPr kumimoji="1" lang="ja-JP" altLang="en-US" sz="1400" dirty="0" smtClean="0">
                <a:latin typeface="メイリオ" panose="020B0604030504040204" pitchFamily="50" charset="-128"/>
                <a:ea typeface="メイリオ" panose="020B0604030504040204" pitchFamily="50" charset="-128"/>
              </a:rPr>
              <a:t>描いていきます。この</a:t>
            </a:r>
            <a:r>
              <a:rPr kumimoji="1" lang="ja-JP" altLang="en-US" sz="1400" dirty="0">
                <a:latin typeface="メイリオ" panose="020B0604030504040204" pitchFamily="50" charset="-128"/>
                <a:ea typeface="メイリオ" panose="020B0604030504040204" pitchFamily="50" charset="-128"/>
              </a:rPr>
              <a:t>とき用いるソフトウェアのこと</a:t>
            </a:r>
            <a:r>
              <a:rPr kumimoji="1" lang="ja-JP" altLang="en-US" sz="1400" dirty="0" smtClean="0">
                <a:latin typeface="メイリオ" panose="020B0604030504040204" pitchFamily="50" charset="-128"/>
                <a:ea typeface="メイリオ" panose="020B0604030504040204" pitchFamily="50" charset="-128"/>
              </a:rPr>
              <a:t>を</a:t>
            </a:r>
            <a:r>
              <a:rPr kumimoji="1" lang="en-US" altLang="ja-JP" sz="1400" b="1" dirty="0" smtClean="0">
                <a:solidFill>
                  <a:srgbClr val="00B050"/>
                </a:solidFill>
                <a:latin typeface="メイリオ" panose="020B0604030504040204" pitchFamily="50" charset="-128"/>
                <a:ea typeface="メイリオ" panose="020B0604030504040204" pitchFamily="50" charset="-128"/>
              </a:rPr>
              <a:t>2</a:t>
            </a:r>
            <a:r>
              <a:rPr kumimoji="1" lang="ja-JP" altLang="en-US" sz="1400" b="1" dirty="0" smtClean="0">
                <a:solidFill>
                  <a:srgbClr val="00B050"/>
                </a:solidFill>
                <a:latin typeface="メイリオ" panose="020B0604030504040204" pitchFamily="50" charset="-128"/>
                <a:ea typeface="メイリオ" panose="020B0604030504040204" pitchFamily="50" charset="-128"/>
              </a:rPr>
              <a:t>次元</a:t>
            </a:r>
            <a:r>
              <a:rPr kumimoji="1" lang="en-US" altLang="ja-JP" sz="1400" b="1" dirty="0" smtClean="0">
                <a:solidFill>
                  <a:srgbClr val="00B050"/>
                </a:solidFill>
                <a:latin typeface="メイリオ" panose="020B0604030504040204" pitchFamily="50" charset="-128"/>
                <a:ea typeface="メイリオ" panose="020B0604030504040204" pitchFamily="50" charset="-128"/>
              </a:rPr>
              <a:t>CAD</a:t>
            </a:r>
            <a:r>
              <a:rPr kumimoji="1" lang="ja-JP" altLang="en-US" sz="1400" dirty="0">
                <a:latin typeface="メイリオ" panose="020B0604030504040204" pitchFamily="50" charset="-128"/>
                <a:ea typeface="メイリオ" panose="020B0604030504040204" pitchFamily="50" charset="-128"/>
              </a:rPr>
              <a:t>と言います</a:t>
            </a:r>
            <a:r>
              <a:rPr kumimoji="1" lang="ja-JP" altLang="en-US" sz="1400" dirty="0" smtClean="0">
                <a:latin typeface="メイリオ" panose="020B0604030504040204" pitchFamily="50" charset="-128"/>
                <a:ea typeface="メイリオ" panose="020B0604030504040204" pitchFamily="50" charset="-128"/>
              </a:rPr>
              <a:t>。</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r>
              <a:rPr kumimoji="1" lang="ja-JP" altLang="en-US" sz="1400" dirty="0" smtClean="0">
                <a:latin typeface="メイリオ" panose="020B0604030504040204" pitchFamily="50" charset="-128"/>
                <a:ea typeface="メイリオ" panose="020B0604030504040204" pitchFamily="50" charset="-128"/>
              </a:rPr>
              <a:t>また設計段階で試作品の作成を行う場合、過去は実際にモノとして作っていましたが、現在ではコンピュータの中で仮想的に部品を作り、組立て、動かすことができます。ここで用いるソフトウェアが</a:t>
            </a:r>
            <a:r>
              <a:rPr kumimoji="1" lang="en-US" altLang="ja-JP" sz="1400" b="1" dirty="0" smtClean="0">
                <a:solidFill>
                  <a:srgbClr val="00B050"/>
                </a:solidFill>
                <a:latin typeface="メイリオ" panose="020B0604030504040204" pitchFamily="50" charset="-128"/>
                <a:ea typeface="メイリオ" panose="020B0604030504040204" pitchFamily="50" charset="-128"/>
              </a:rPr>
              <a:t>3</a:t>
            </a:r>
            <a:r>
              <a:rPr kumimoji="1" lang="ja-JP" altLang="en-US" sz="1400" b="1" dirty="0" smtClean="0">
                <a:solidFill>
                  <a:srgbClr val="00B050"/>
                </a:solidFill>
                <a:latin typeface="メイリオ" panose="020B0604030504040204" pitchFamily="50" charset="-128"/>
                <a:ea typeface="メイリオ" panose="020B0604030504040204" pitchFamily="50" charset="-128"/>
              </a:rPr>
              <a:t>次元</a:t>
            </a:r>
            <a:r>
              <a:rPr kumimoji="1" lang="en-US" altLang="ja-JP" sz="1400" b="1" dirty="0" smtClean="0">
                <a:solidFill>
                  <a:srgbClr val="00B050"/>
                </a:solidFill>
                <a:latin typeface="メイリオ" panose="020B0604030504040204" pitchFamily="50" charset="-128"/>
                <a:ea typeface="メイリオ" panose="020B0604030504040204" pitchFamily="50" charset="-128"/>
              </a:rPr>
              <a:t>CAD</a:t>
            </a:r>
            <a:r>
              <a:rPr kumimoji="1" lang="ja-JP" altLang="en-US" sz="1400" dirty="0" smtClean="0">
                <a:latin typeface="メイリオ" panose="020B0604030504040204" pitchFamily="50" charset="-128"/>
                <a:ea typeface="メイリオ" panose="020B0604030504040204" pitchFamily="50" charset="-128"/>
              </a:rPr>
              <a:t>です。</a:t>
            </a:r>
            <a:endParaRPr kumimoji="1" lang="ja-JP" altLang="en-US"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当科の</a:t>
            </a:r>
            <a:r>
              <a:rPr kumimoji="1" lang="ja-JP" altLang="en-US" sz="1400" dirty="0" smtClean="0">
                <a:latin typeface="メイリオ" panose="020B0604030504040204" pitchFamily="50" charset="-128"/>
                <a:ea typeface="メイリオ" panose="020B0604030504040204" pitchFamily="50" charset="-128"/>
              </a:rPr>
              <a:t>訓練では、</a:t>
            </a:r>
            <a:r>
              <a:rPr kumimoji="1" lang="en-US" altLang="ja-JP" sz="1400" dirty="0" smtClean="0">
                <a:solidFill>
                  <a:srgbClr val="FF0000"/>
                </a:solidFill>
                <a:latin typeface="メイリオ" panose="020B0604030504040204" pitchFamily="50" charset="-128"/>
                <a:ea typeface="メイリオ" panose="020B0604030504040204" pitchFamily="50" charset="-128"/>
              </a:rPr>
              <a:t>『</a:t>
            </a:r>
            <a:r>
              <a:rPr kumimoji="1" lang="en-US" altLang="ja-JP" sz="1400" b="1" dirty="0" smtClean="0">
                <a:solidFill>
                  <a:srgbClr val="FF0000"/>
                </a:solidFill>
                <a:latin typeface="メイリオ" panose="020B0604030504040204" pitchFamily="50" charset="-128"/>
                <a:ea typeface="メイリオ" panose="020B0604030504040204" pitchFamily="50" charset="-128"/>
              </a:rPr>
              <a:t>2</a:t>
            </a:r>
            <a:r>
              <a:rPr kumimoji="1" lang="ja-JP" altLang="en-US" sz="1400" b="1" dirty="0" smtClean="0">
                <a:solidFill>
                  <a:srgbClr val="FF0000"/>
                </a:solidFill>
                <a:latin typeface="メイリオ" panose="020B0604030504040204" pitchFamily="50" charset="-128"/>
                <a:ea typeface="メイリオ" panose="020B0604030504040204" pitchFamily="50" charset="-128"/>
              </a:rPr>
              <a:t>次元</a:t>
            </a:r>
            <a:r>
              <a:rPr kumimoji="1" lang="en-US" altLang="ja-JP" sz="1400" b="1" dirty="0" smtClean="0">
                <a:solidFill>
                  <a:srgbClr val="FF0000"/>
                </a:solidFill>
                <a:latin typeface="メイリオ" panose="020B0604030504040204" pitchFamily="50" charset="-128"/>
                <a:ea typeface="メイリオ" panose="020B0604030504040204" pitchFamily="50" charset="-128"/>
              </a:rPr>
              <a:t>CAD</a:t>
            </a:r>
            <a:r>
              <a:rPr kumimoji="1" lang="ja-JP" altLang="en-US" sz="1400" b="1" dirty="0">
                <a:solidFill>
                  <a:srgbClr val="FF0000"/>
                </a:solidFill>
                <a:latin typeface="メイリオ" panose="020B0604030504040204" pitchFamily="50" charset="-128"/>
                <a:ea typeface="メイリオ" panose="020B0604030504040204" pitchFamily="50" charset="-128"/>
              </a:rPr>
              <a:t>を</a:t>
            </a:r>
            <a:r>
              <a:rPr kumimoji="1" lang="ja-JP" altLang="en-US" sz="1400" b="1" dirty="0" smtClean="0">
                <a:solidFill>
                  <a:srgbClr val="FF0000"/>
                </a:solidFill>
                <a:latin typeface="メイリオ" panose="020B0604030504040204" pitchFamily="50" charset="-128"/>
                <a:ea typeface="メイリオ" panose="020B0604030504040204" pitchFamily="50" charset="-128"/>
              </a:rPr>
              <a:t>用いた図面</a:t>
            </a:r>
            <a:r>
              <a:rPr kumimoji="1" lang="ja-JP" altLang="en-US" sz="1400" b="1" dirty="0">
                <a:solidFill>
                  <a:srgbClr val="FF0000"/>
                </a:solidFill>
                <a:latin typeface="メイリオ" panose="020B0604030504040204" pitchFamily="50" charset="-128"/>
                <a:ea typeface="メイリオ" panose="020B0604030504040204" pitchFamily="50" charset="-128"/>
              </a:rPr>
              <a:t>の</a:t>
            </a:r>
            <a:r>
              <a:rPr kumimoji="1" lang="ja-JP" altLang="en-US" sz="1400" b="1" dirty="0" smtClean="0">
                <a:solidFill>
                  <a:srgbClr val="FF0000"/>
                </a:solidFill>
                <a:latin typeface="メイリオ" panose="020B0604030504040204" pitchFamily="50" charset="-128"/>
                <a:ea typeface="メイリオ" panose="020B0604030504040204" pitchFamily="50" charset="-128"/>
              </a:rPr>
              <a:t>作成</a:t>
            </a:r>
            <a:r>
              <a:rPr kumimoji="1" lang="en-US" altLang="ja-JP" sz="1400"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smtClean="0">
                <a:solidFill>
                  <a:srgbClr val="FF0000"/>
                </a:solidFill>
                <a:latin typeface="メイリオ" panose="020B0604030504040204" pitchFamily="50" charset="-128"/>
                <a:ea typeface="メイリオ" panose="020B0604030504040204" pitchFamily="50" charset="-128"/>
              </a:rPr>
              <a:t>・</a:t>
            </a:r>
            <a:r>
              <a:rPr kumimoji="1" lang="en-US" altLang="ja-JP" sz="1400" dirty="0" smtClean="0">
                <a:solidFill>
                  <a:srgbClr val="FF0000"/>
                </a:solidFill>
                <a:latin typeface="メイリオ" panose="020B0604030504040204" pitchFamily="50" charset="-128"/>
                <a:ea typeface="メイリオ" panose="020B0604030504040204" pitchFamily="50" charset="-128"/>
              </a:rPr>
              <a:t>『</a:t>
            </a:r>
            <a:r>
              <a:rPr kumimoji="1" lang="en-US" altLang="ja-JP" sz="1400" b="1" dirty="0" smtClean="0">
                <a:solidFill>
                  <a:srgbClr val="FF0000"/>
                </a:solidFill>
                <a:latin typeface="メイリオ" panose="020B0604030504040204" pitchFamily="50" charset="-128"/>
                <a:ea typeface="メイリオ" panose="020B0604030504040204" pitchFamily="50" charset="-128"/>
              </a:rPr>
              <a:t>3</a:t>
            </a:r>
            <a:r>
              <a:rPr kumimoji="1" lang="ja-JP" altLang="en-US" sz="1400" b="1" dirty="0" smtClean="0">
                <a:solidFill>
                  <a:srgbClr val="FF0000"/>
                </a:solidFill>
                <a:latin typeface="メイリオ" panose="020B0604030504040204" pitchFamily="50" charset="-128"/>
                <a:ea typeface="メイリオ" panose="020B0604030504040204" pitchFamily="50" charset="-128"/>
              </a:rPr>
              <a:t>次元</a:t>
            </a:r>
            <a:r>
              <a:rPr kumimoji="1" lang="en-US" altLang="ja-JP" sz="1400" b="1" dirty="0" smtClean="0">
                <a:solidFill>
                  <a:srgbClr val="FF0000"/>
                </a:solidFill>
                <a:latin typeface="メイリオ" panose="020B0604030504040204" pitchFamily="50" charset="-128"/>
                <a:ea typeface="メイリオ" panose="020B0604030504040204" pitchFamily="50" charset="-128"/>
              </a:rPr>
              <a:t>CAD</a:t>
            </a:r>
            <a:r>
              <a:rPr kumimoji="1" lang="ja-JP" altLang="en-US" sz="1400" b="1" dirty="0" smtClean="0">
                <a:solidFill>
                  <a:srgbClr val="FF0000"/>
                </a:solidFill>
                <a:latin typeface="メイリオ" panose="020B0604030504040204" pitchFamily="50" charset="-128"/>
                <a:ea typeface="メイリオ" panose="020B0604030504040204" pitchFamily="50" charset="-128"/>
              </a:rPr>
              <a:t>を用いた試作検討</a:t>
            </a:r>
            <a:r>
              <a:rPr kumimoji="1" lang="en-US" altLang="ja-JP" sz="1400"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smtClean="0">
                <a:solidFill>
                  <a:srgbClr val="FF0000"/>
                </a:solidFill>
                <a:latin typeface="メイリオ" panose="020B0604030504040204" pitchFamily="50" charset="-128"/>
                <a:ea typeface="メイリオ" panose="020B0604030504040204" pitchFamily="50" charset="-128"/>
              </a:rPr>
              <a:t>・</a:t>
            </a:r>
            <a:r>
              <a:rPr kumimoji="1" lang="en-US" altLang="ja-JP" sz="1400"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smtClean="0">
                <a:solidFill>
                  <a:srgbClr val="FF0000"/>
                </a:solidFill>
                <a:latin typeface="メイリオ" panose="020B0604030504040204" pitchFamily="50" charset="-128"/>
                <a:ea typeface="メイリオ" panose="020B0604030504040204" pitchFamily="50" charset="-128"/>
              </a:rPr>
              <a:t>初歩的な機械設計</a:t>
            </a:r>
            <a:r>
              <a:rPr kumimoji="1" lang="en-US" altLang="ja-JP" sz="1400" dirty="0" smtClean="0">
                <a:solidFill>
                  <a:srgbClr val="FF0000"/>
                </a:solidFill>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等の知識・技能を身</a:t>
            </a:r>
            <a:r>
              <a:rPr kumimoji="1" lang="ja-JP" altLang="en-US" sz="1400" dirty="0">
                <a:latin typeface="メイリオ" panose="020B0604030504040204" pitchFamily="50" charset="-128"/>
                <a:ea typeface="メイリオ" panose="020B0604030504040204" pitchFamily="50" charset="-128"/>
              </a:rPr>
              <a:t>に付け、就職することを目的としています</a:t>
            </a:r>
            <a:r>
              <a:rPr kumimoji="1" lang="ja-JP" altLang="en-US" sz="1400" dirty="0" smtClean="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3836986" y="510778"/>
            <a:ext cx="2321740" cy="719153"/>
          </a:xfrm>
          <a:prstGeom prst="rect">
            <a:avLst/>
          </a:prstGeom>
          <a:noFill/>
        </p:spPr>
        <p:txBody>
          <a:bodyPr wrap="square" rtlCol="0">
            <a:noAutofit/>
          </a:bodyPr>
          <a:lstStyle/>
          <a:p>
            <a:r>
              <a:rPr kumimoji="1" lang="ja-JP" altLang="en-US" sz="1100" dirty="0">
                <a:latin typeface="メイリオ" panose="020B0604030504040204" pitchFamily="50" charset="-128"/>
                <a:ea typeface="メイリオ" panose="020B0604030504040204" pitchFamily="50" charset="-128"/>
              </a:rPr>
              <a:t>　　　</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a:t>
            </a:r>
            <a:r>
              <a:rPr kumimoji="1" lang="ja-JP" altLang="en-US" sz="1400" dirty="0">
                <a:solidFill>
                  <a:schemeClr val="bg1"/>
                </a:solidFill>
                <a:latin typeface="メイリオ" panose="020B0604030504040204" pitchFamily="50" charset="-128"/>
                <a:ea typeface="メイリオ" panose="020B0604030504040204" pitchFamily="50" charset="-128"/>
              </a:rPr>
              <a:t>開講月　</a:t>
            </a:r>
            <a:r>
              <a:rPr kumimoji="1" lang="en-US" altLang="ja-JP" sz="1400" dirty="0">
                <a:solidFill>
                  <a:schemeClr val="bg1"/>
                </a:solidFill>
                <a:latin typeface="メイリオ" panose="020B0604030504040204" pitchFamily="50" charset="-128"/>
                <a:ea typeface="メイリオ" panose="020B0604030504040204" pitchFamily="50" charset="-128"/>
              </a:rPr>
              <a:t>5</a:t>
            </a:r>
            <a:r>
              <a:rPr kumimoji="1" lang="ja-JP" altLang="en-US" sz="1400" dirty="0">
                <a:solidFill>
                  <a:schemeClr val="bg1"/>
                </a:solidFill>
                <a:latin typeface="メイリオ" panose="020B0604030504040204" pitchFamily="50" charset="-128"/>
                <a:ea typeface="メイリオ" panose="020B0604030504040204" pitchFamily="50" charset="-128"/>
              </a:rPr>
              <a:t>月・</a:t>
            </a:r>
            <a:r>
              <a:rPr kumimoji="1" lang="en-US" altLang="ja-JP" sz="1400" dirty="0">
                <a:solidFill>
                  <a:schemeClr val="bg1"/>
                </a:solidFill>
                <a:latin typeface="メイリオ" panose="020B0604030504040204" pitchFamily="50" charset="-128"/>
                <a:ea typeface="メイリオ" panose="020B0604030504040204" pitchFamily="50" charset="-128"/>
              </a:rPr>
              <a:t>11</a:t>
            </a:r>
            <a:r>
              <a:rPr kumimoji="1" lang="ja-JP" altLang="en-US" sz="1400" dirty="0">
                <a:solidFill>
                  <a:schemeClr val="bg1"/>
                </a:solidFill>
                <a:latin typeface="メイリオ" panose="020B0604030504040204" pitchFamily="50" charset="-128"/>
                <a:ea typeface="メイリオ" panose="020B0604030504040204" pitchFamily="50" charset="-128"/>
              </a:rPr>
              <a:t>月</a:t>
            </a:r>
            <a:endParaRPr kumimoji="1" lang="en-US" altLang="ja-JP" sz="1400" dirty="0">
              <a:solidFill>
                <a:schemeClr val="bg1"/>
              </a:solidFill>
              <a:latin typeface="メイリオ" panose="020B0604030504040204" pitchFamily="50" charset="-128"/>
              <a:ea typeface="メイリオ" panose="020B0604030504040204" pitchFamily="50" charset="-128"/>
            </a:endParaRPr>
          </a:p>
          <a:p>
            <a:r>
              <a:rPr kumimoji="1" lang="ja-JP" altLang="en-US" sz="1400" dirty="0">
                <a:solidFill>
                  <a:schemeClr val="bg1"/>
                </a:solidFill>
                <a:latin typeface="メイリオ" panose="020B0604030504040204" pitchFamily="50" charset="-128"/>
                <a:ea typeface="メイリオ" panose="020B0604030504040204" pitchFamily="50" charset="-128"/>
              </a:rPr>
              <a:t>　  定員　</a:t>
            </a:r>
            <a:r>
              <a:rPr kumimoji="1" lang="en-US" altLang="ja-JP" sz="1400" dirty="0" smtClean="0">
                <a:solidFill>
                  <a:schemeClr val="bg1"/>
                </a:solidFill>
                <a:latin typeface="メイリオ" panose="020B0604030504040204" pitchFamily="50" charset="-128"/>
                <a:ea typeface="メイリオ" panose="020B0604030504040204" pitchFamily="50" charset="-128"/>
              </a:rPr>
              <a:t>2</a:t>
            </a:r>
            <a:r>
              <a:rPr kumimoji="1" lang="ja-JP" altLang="en-US" sz="1400" dirty="0" smtClean="0">
                <a:solidFill>
                  <a:schemeClr val="bg1"/>
                </a:solidFill>
                <a:latin typeface="メイリオ" panose="020B0604030504040204" pitchFamily="50" charset="-128"/>
                <a:ea typeface="メイリオ" panose="020B0604030504040204" pitchFamily="50" charset="-128"/>
              </a:rPr>
              <a:t>０名</a:t>
            </a:r>
            <a:endParaRPr kumimoji="1" lang="ja-JP" altLang="en-US" sz="1400" dirty="0">
              <a:solidFill>
                <a:schemeClr val="bg1"/>
              </a:solidFill>
              <a:latin typeface="メイリオ" panose="020B0604030504040204" pitchFamily="50" charset="-128"/>
              <a:ea typeface="メイリオ" panose="020B0604030504040204" pitchFamily="50" charset="-128"/>
            </a:endParaRPr>
          </a:p>
          <a:p>
            <a:r>
              <a:rPr kumimoji="1" lang="ja-JP" altLang="en-US" sz="1400" dirty="0">
                <a:solidFill>
                  <a:schemeClr val="bg1"/>
                </a:solidFill>
                <a:latin typeface="メイリオ" panose="020B0604030504040204" pitchFamily="50" charset="-128"/>
                <a:ea typeface="メイリオ" panose="020B0604030504040204" pitchFamily="50" charset="-128"/>
              </a:rPr>
              <a:t> </a:t>
            </a:r>
          </a:p>
        </p:txBody>
      </p:sp>
      <p:sp>
        <p:nvSpPr>
          <p:cNvPr id="25" name="テキスト ボックス 24"/>
          <p:cNvSpPr txBox="1"/>
          <p:nvPr/>
        </p:nvSpPr>
        <p:spPr>
          <a:xfrm>
            <a:off x="862253" y="159354"/>
            <a:ext cx="3763206" cy="400110"/>
          </a:xfrm>
          <a:prstGeom prst="rect">
            <a:avLst/>
          </a:prstGeom>
          <a:noFill/>
        </p:spPr>
        <p:txBody>
          <a:bodyPr wrap="square" rtlCol="0">
            <a:spAutoFit/>
          </a:bodyPr>
          <a:lstStyle/>
          <a:p>
            <a:r>
              <a:rPr kumimoji="1" lang="ja-JP" altLang="en-US" b="1" i="1" u="sng" dirty="0">
                <a:solidFill>
                  <a:schemeClr val="bg1"/>
                </a:solidFill>
                <a:latin typeface="メイリオ" panose="020B0604030504040204" pitchFamily="50" charset="-128"/>
                <a:ea typeface="メイリオ" panose="020B0604030504040204" pitchFamily="50" charset="-128"/>
              </a:rPr>
              <a:t>動</a:t>
            </a:r>
            <a:r>
              <a:rPr kumimoji="1" lang="ja-JP" altLang="en-US" sz="1400" b="1" i="1" u="sng" dirty="0">
                <a:solidFill>
                  <a:schemeClr val="bg1"/>
                </a:solidFill>
                <a:latin typeface="メイリオ" panose="020B0604030504040204" pitchFamily="50" charset="-128"/>
                <a:ea typeface="メイリオ" panose="020B0604030504040204" pitchFamily="50" charset="-128"/>
              </a:rPr>
              <a:t>けば</a:t>
            </a:r>
            <a:r>
              <a:rPr kumimoji="1" lang="ja-JP" altLang="en-US" b="1" i="1" u="sng" dirty="0">
                <a:solidFill>
                  <a:schemeClr val="bg1"/>
                </a:solidFill>
                <a:latin typeface="メイリオ" panose="020B0604030504040204" pitchFamily="50" charset="-128"/>
                <a:ea typeface="メイリオ" panose="020B0604030504040204" pitchFamily="50" charset="-128"/>
              </a:rPr>
              <a:t>変</a:t>
            </a:r>
            <a:r>
              <a:rPr kumimoji="1" lang="ja-JP" altLang="en-US" sz="1400" b="1" i="1" u="sng" dirty="0">
                <a:solidFill>
                  <a:schemeClr val="bg1"/>
                </a:solidFill>
                <a:latin typeface="メイリオ" panose="020B0604030504040204" pitchFamily="50" charset="-128"/>
                <a:ea typeface="メイリオ" panose="020B0604030504040204" pitchFamily="50" charset="-128"/>
              </a:rPr>
              <a:t>わる</a:t>
            </a:r>
            <a:r>
              <a:rPr kumimoji="1" lang="ja-JP" altLang="en-US" b="1" i="1" u="sng" dirty="0">
                <a:solidFill>
                  <a:schemeClr val="bg1"/>
                </a:solidFill>
                <a:latin typeface="メイリオ" panose="020B0604030504040204" pitchFamily="50" charset="-128"/>
                <a:ea typeface="メイリオ" panose="020B0604030504040204" pitchFamily="50" charset="-128"/>
              </a:rPr>
              <a:t>、</a:t>
            </a:r>
            <a:r>
              <a:rPr kumimoji="1" lang="ja-JP" altLang="en-US" sz="2000" b="1" i="1" u="sng" dirty="0">
                <a:solidFill>
                  <a:schemeClr val="bg1"/>
                </a:solidFill>
                <a:latin typeface="メイリオ" panose="020B0604030504040204" pitchFamily="50" charset="-128"/>
                <a:ea typeface="メイリオ" panose="020B0604030504040204" pitchFamily="50" charset="-128"/>
              </a:rPr>
              <a:t>あなた</a:t>
            </a:r>
            <a:r>
              <a:rPr kumimoji="1" lang="ja-JP" altLang="en-US" sz="1400" b="1" i="1" u="sng" dirty="0">
                <a:solidFill>
                  <a:schemeClr val="bg1"/>
                </a:solidFill>
                <a:latin typeface="メイリオ" panose="020B0604030504040204" pitchFamily="50" charset="-128"/>
                <a:ea typeface="メイリオ" panose="020B0604030504040204" pitchFamily="50" charset="-128"/>
              </a:rPr>
              <a:t>の</a:t>
            </a:r>
            <a:r>
              <a:rPr kumimoji="1" lang="ja-JP" altLang="en-US" sz="2000" b="1" i="1" u="sng" dirty="0">
                <a:solidFill>
                  <a:schemeClr val="bg1"/>
                </a:solidFill>
                <a:latin typeface="メイリオ" panose="020B0604030504040204" pitchFamily="50" charset="-128"/>
                <a:ea typeface="メイリオ" panose="020B0604030504040204" pitchFamily="50" charset="-128"/>
              </a:rPr>
              <a:t>未来</a:t>
            </a:r>
          </a:p>
        </p:txBody>
      </p:sp>
      <p:sp>
        <p:nvSpPr>
          <p:cNvPr id="28" name="角丸四角形吹き出し 27"/>
          <p:cNvSpPr/>
          <p:nvPr/>
        </p:nvSpPr>
        <p:spPr>
          <a:xfrm>
            <a:off x="1498356" y="4852543"/>
            <a:ext cx="3008997" cy="1293971"/>
          </a:xfrm>
          <a:prstGeom prst="roundRect">
            <a:avLst/>
          </a:prstGeom>
          <a:solidFill>
            <a:srgbClr val="FFCCFF">
              <a:alpha val="69804"/>
            </a:srgbClr>
          </a:solidFill>
          <a:ln>
            <a:solidFill>
              <a:srgbClr val="FF66CC"/>
            </a:solidFill>
          </a:ln>
        </p:spPr>
        <p:txBody>
          <a:bodyPr wrap="square" rtlCol="0">
            <a:spAutoFit/>
          </a:bodyPr>
          <a:lstStyle/>
          <a:p>
            <a:r>
              <a:rPr kumimoji="1" lang="en-US" altLang="ja-JP" sz="1400" b="1" dirty="0" smtClean="0">
                <a:latin typeface="メイリオ" panose="020B0604030504040204" pitchFamily="50" charset="-128"/>
                <a:ea typeface="メイリオ" panose="020B0604030504040204" pitchFamily="50" charset="-128"/>
              </a:rPr>
              <a:t>Q</a:t>
            </a:r>
            <a:r>
              <a:rPr kumimoji="1" lang="ja-JP" altLang="en-US" sz="1400" b="1" dirty="0" err="1" smtClean="0">
                <a:latin typeface="メイリオ" panose="020B0604030504040204" pitchFamily="50" charset="-128"/>
                <a:ea typeface="メイリオ" panose="020B0604030504040204" pitchFamily="50" charset="-128"/>
              </a:rPr>
              <a:t>．</a:t>
            </a:r>
            <a:r>
              <a:rPr kumimoji="1" lang="ja-JP" altLang="en-US" sz="1400" b="1" dirty="0" smtClean="0">
                <a:latin typeface="メイリオ" panose="020B0604030504040204" pitchFamily="50" charset="-128"/>
                <a:ea typeface="メイリオ" panose="020B0604030504040204" pitchFamily="50" charset="-128"/>
              </a:rPr>
              <a:t>全く</a:t>
            </a:r>
            <a:r>
              <a:rPr kumimoji="1" lang="ja-JP" altLang="en-US" sz="1400" b="1" dirty="0">
                <a:latin typeface="メイリオ" panose="020B0604030504040204" pitchFamily="50" charset="-128"/>
                <a:ea typeface="メイリオ" panose="020B0604030504040204" pitchFamily="50" charset="-128"/>
              </a:rPr>
              <a:t>経験</a:t>
            </a:r>
            <a:r>
              <a:rPr kumimoji="1" lang="ja-JP" altLang="en-US" sz="1400" b="1" dirty="0" smtClean="0">
                <a:latin typeface="メイリオ" panose="020B0604030504040204" pitchFamily="50" charset="-128"/>
                <a:ea typeface="メイリオ" panose="020B0604030504040204" pitchFamily="50" charset="-128"/>
              </a:rPr>
              <a:t>がないけど大丈夫？</a:t>
            </a:r>
            <a:endParaRPr kumimoji="1" lang="en-US" altLang="ja-JP" sz="1400" b="1" dirty="0" smtClean="0">
              <a:latin typeface="メイリオ" panose="020B0604030504040204" pitchFamily="50" charset="-128"/>
              <a:ea typeface="メイリオ" panose="020B0604030504040204" pitchFamily="50" charset="-128"/>
            </a:endParaRPr>
          </a:p>
          <a:p>
            <a:r>
              <a:rPr kumimoji="1" lang="en-US" altLang="ja-JP" sz="1400" b="1" dirty="0" smtClean="0">
                <a:latin typeface="メイリオ" panose="020B0604030504040204" pitchFamily="50" charset="-128"/>
                <a:ea typeface="メイリオ" panose="020B0604030504040204" pitchFamily="50" charset="-128"/>
              </a:rPr>
              <a:t>A</a:t>
            </a:r>
            <a:r>
              <a:rPr kumimoji="1" lang="ja-JP" altLang="en-US" sz="1400" b="1" dirty="0" err="1" smtClean="0">
                <a:latin typeface="メイリオ" panose="020B0604030504040204" pitchFamily="50" charset="-128"/>
                <a:ea typeface="メイリオ" panose="020B0604030504040204" pitchFamily="50" charset="-128"/>
              </a:rPr>
              <a:t>．</a:t>
            </a:r>
            <a:r>
              <a:rPr kumimoji="1" lang="ja-JP" altLang="en-US" sz="1400" b="1" dirty="0" smtClean="0">
                <a:solidFill>
                  <a:srgbClr val="FF6699"/>
                </a:solidFill>
                <a:latin typeface="メイリオ" panose="020B0604030504040204" pitchFamily="50" charset="-128"/>
                <a:ea typeface="メイリオ" panose="020B0604030504040204" pitchFamily="50" charset="-128"/>
              </a:rPr>
              <a:t>大丈夫です。</a:t>
            </a:r>
            <a:r>
              <a:rPr kumimoji="1" lang="ja-JP" altLang="en-US" sz="1400" b="1" dirty="0" smtClean="0">
                <a:solidFill>
                  <a:srgbClr val="00B050"/>
                </a:solidFill>
                <a:latin typeface="メイリオ" panose="020B0604030504040204" pitchFamily="50" charset="-128"/>
                <a:ea typeface="メイリオ" panose="020B0604030504040204" pitchFamily="50" charset="-128"/>
              </a:rPr>
              <a:t>未経験で入所されてくる方がほとんど</a:t>
            </a:r>
            <a:r>
              <a:rPr kumimoji="1" lang="ja-JP" altLang="en-US" sz="1400" b="1" dirty="0" smtClean="0">
                <a:solidFill>
                  <a:srgbClr val="FF6699"/>
                </a:solidFill>
                <a:latin typeface="メイリオ" panose="020B0604030504040204" pitchFamily="50" charset="-128"/>
                <a:ea typeface="メイリオ" panose="020B0604030504040204" pitchFamily="50" charset="-128"/>
              </a:rPr>
              <a:t>です。それらの方々も設計業務に携わる職種へ就職し活躍しています。</a:t>
            </a:r>
            <a:endParaRPr kumimoji="1" lang="en-US" altLang="ja-JP" sz="1400" b="1" dirty="0">
              <a:solidFill>
                <a:srgbClr val="FF6699"/>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stretch>
            <a:fillRect/>
          </a:stretch>
        </p:blipFill>
        <p:spPr>
          <a:xfrm>
            <a:off x="1095589" y="4039280"/>
            <a:ext cx="681025" cy="813263"/>
          </a:xfrm>
          <a:prstGeom prst="rect">
            <a:avLst/>
          </a:prstGeom>
        </p:spPr>
      </p:pic>
      <p:grpSp>
        <p:nvGrpSpPr>
          <p:cNvPr id="32" name="グループ化 31"/>
          <p:cNvGrpSpPr/>
          <p:nvPr/>
        </p:nvGrpSpPr>
        <p:grpSpPr>
          <a:xfrm>
            <a:off x="489408" y="3116180"/>
            <a:ext cx="1530675" cy="901298"/>
            <a:chOff x="238789" y="4562477"/>
            <a:chExt cx="1411366" cy="831046"/>
          </a:xfrm>
        </p:grpSpPr>
        <p:sp>
          <p:nvSpPr>
            <p:cNvPr id="37" name="雲形吹き出し 36"/>
            <p:cNvSpPr/>
            <p:nvPr/>
          </p:nvSpPr>
          <p:spPr>
            <a:xfrm rot="501367">
              <a:off x="1007217" y="4837013"/>
              <a:ext cx="642938" cy="55651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a:t>
              </a:r>
            </a:p>
          </p:txBody>
        </p:sp>
        <p:sp>
          <p:nvSpPr>
            <p:cNvPr id="38" name="雲形吹き出し 37"/>
            <p:cNvSpPr/>
            <p:nvPr/>
          </p:nvSpPr>
          <p:spPr>
            <a:xfrm rot="21306080">
              <a:off x="238789" y="4562477"/>
              <a:ext cx="830470" cy="688505"/>
            </a:xfrm>
            <a:prstGeom prst="cloudCallout">
              <a:avLst>
                <a:gd name="adj1" fmla="val 20023"/>
                <a:gd name="adj2" fmla="val 802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0"/>
                <a:solidFill>
                  <a:schemeClr val="tx1"/>
                </a:solidFill>
                <a:effectLst>
                  <a:outerShdw blurRad="38100" dist="19050" dir="2700000" algn="tl" rotWithShape="0">
                    <a:schemeClr val="dk1">
                      <a:alpha val="40000"/>
                    </a:schemeClr>
                  </a:outerShdw>
                </a:effectLst>
              </a:endParaRPr>
            </a:p>
          </p:txBody>
        </p:sp>
        <p:pic>
          <p:nvPicPr>
            <p:cNvPr id="39" name="図 38"/>
            <p:cNvPicPr>
              <a:picLocks noChangeAspect="1"/>
            </p:cNvPicPr>
            <p:nvPr/>
          </p:nvPicPr>
          <p:blipFill rotWithShape="1">
            <a:blip r:embed="rId5"/>
            <a:srcRect l="18623" t="22938" r="6944" b="38221"/>
            <a:stretch/>
          </p:blipFill>
          <p:spPr>
            <a:xfrm>
              <a:off x="394945" y="4736358"/>
              <a:ext cx="527950" cy="307588"/>
            </a:xfrm>
            <a:prstGeom prst="rect">
              <a:avLst/>
            </a:prstGeom>
          </p:spPr>
        </p:pic>
      </p:grpSp>
      <p:pic>
        <p:nvPicPr>
          <p:cNvPr id="11" name="図 10">
            <a:extLst>
              <a:ext uri="{FF2B5EF4-FFF2-40B4-BE49-F238E27FC236}">
                <a16:creationId xmlns:a16="http://schemas.microsoft.com/office/drawing/2014/main" id="{09550019-6AC4-4EFE-9291-3358FAF1E193}"/>
              </a:ext>
            </a:extLst>
          </p:cNvPr>
          <p:cNvPicPr>
            <a:picLocks noChangeAspect="1"/>
          </p:cNvPicPr>
          <p:nvPr/>
        </p:nvPicPr>
        <p:blipFill>
          <a:blip r:embed="rId6"/>
          <a:stretch>
            <a:fillRect/>
          </a:stretch>
        </p:blipFill>
        <p:spPr>
          <a:xfrm>
            <a:off x="339815" y="7160919"/>
            <a:ext cx="1228997" cy="936075"/>
          </a:xfrm>
          <a:prstGeom prst="rect">
            <a:avLst/>
          </a:prstGeom>
        </p:spPr>
      </p:pic>
      <p:pic>
        <p:nvPicPr>
          <p:cNvPr id="26" name="図 25">
            <a:extLst>
              <a:ext uri="{FF2B5EF4-FFF2-40B4-BE49-F238E27FC236}">
                <a16:creationId xmlns:a16="http://schemas.microsoft.com/office/drawing/2014/main" id="{FE52A2F1-6E2A-49AD-9E50-AC7A7D6BDBD8}"/>
              </a:ext>
            </a:extLst>
          </p:cNvPr>
          <p:cNvPicPr>
            <a:picLocks noChangeAspect="1"/>
          </p:cNvPicPr>
          <p:nvPr/>
        </p:nvPicPr>
        <p:blipFill>
          <a:blip r:embed="rId7"/>
          <a:stretch>
            <a:fillRect/>
          </a:stretch>
        </p:blipFill>
        <p:spPr>
          <a:xfrm>
            <a:off x="5988383" y="7058615"/>
            <a:ext cx="1152029" cy="962715"/>
          </a:xfrm>
          <a:prstGeom prst="rect">
            <a:avLst/>
          </a:prstGeom>
        </p:spPr>
      </p:pic>
      <p:pic>
        <p:nvPicPr>
          <p:cNvPr id="33" name="図 32">
            <a:extLst>
              <a:ext uri="{FF2B5EF4-FFF2-40B4-BE49-F238E27FC236}">
                <a16:creationId xmlns:a16="http://schemas.microsoft.com/office/drawing/2014/main" id="{0ABD1172-FDA9-4FE1-ABCB-363E9D475979}"/>
              </a:ext>
            </a:extLst>
          </p:cNvPr>
          <p:cNvPicPr>
            <a:picLocks noChangeAspect="1"/>
          </p:cNvPicPr>
          <p:nvPr/>
        </p:nvPicPr>
        <p:blipFill>
          <a:blip r:embed="rId8"/>
          <a:stretch>
            <a:fillRect/>
          </a:stretch>
        </p:blipFill>
        <p:spPr>
          <a:xfrm>
            <a:off x="4456291" y="7058615"/>
            <a:ext cx="1398590" cy="1094396"/>
          </a:xfrm>
          <a:prstGeom prst="rect">
            <a:avLst/>
          </a:prstGeom>
        </p:spPr>
      </p:pic>
      <p:pic>
        <p:nvPicPr>
          <p:cNvPr id="35" name="図 34">
            <a:extLst>
              <a:ext uri="{FF2B5EF4-FFF2-40B4-BE49-F238E27FC236}">
                <a16:creationId xmlns:a16="http://schemas.microsoft.com/office/drawing/2014/main" id="{469989B4-BE77-4F35-90DB-60106D21FDB8}"/>
              </a:ext>
            </a:extLst>
          </p:cNvPr>
          <p:cNvPicPr>
            <a:picLocks noChangeAspect="1"/>
          </p:cNvPicPr>
          <p:nvPr/>
        </p:nvPicPr>
        <p:blipFill>
          <a:blip r:embed="rId9"/>
          <a:stretch>
            <a:fillRect/>
          </a:stretch>
        </p:blipFill>
        <p:spPr>
          <a:xfrm>
            <a:off x="3148989" y="7226862"/>
            <a:ext cx="1015004" cy="747611"/>
          </a:xfrm>
          <a:prstGeom prst="rect">
            <a:avLst/>
          </a:prstGeom>
        </p:spPr>
      </p:pic>
      <p:pic>
        <p:nvPicPr>
          <p:cNvPr id="40" name="図 39">
            <a:extLst>
              <a:ext uri="{FF2B5EF4-FFF2-40B4-BE49-F238E27FC236}">
                <a16:creationId xmlns:a16="http://schemas.microsoft.com/office/drawing/2014/main" id="{744CE09C-ACF8-45FF-8614-57E21A1031A3}"/>
              </a:ext>
            </a:extLst>
          </p:cNvPr>
          <p:cNvPicPr>
            <a:picLocks noChangeAspect="1"/>
          </p:cNvPicPr>
          <p:nvPr/>
        </p:nvPicPr>
        <p:blipFill>
          <a:blip r:embed="rId10"/>
          <a:stretch>
            <a:fillRect/>
          </a:stretch>
        </p:blipFill>
        <p:spPr>
          <a:xfrm>
            <a:off x="1846052" y="7194035"/>
            <a:ext cx="1015003" cy="813263"/>
          </a:xfrm>
          <a:prstGeom prst="rect">
            <a:avLst/>
          </a:prstGeom>
        </p:spPr>
      </p:pic>
      <p:grpSp>
        <p:nvGrpSpPr>
          <p:cNvPr id="4" name="グループ化 3"/>
          <p:cNvGrpSpPr/>
          <p:nvPr/>
        </p:nvGrpSpPr>
        <p:grpSpPr>
          <a:xfrm>
            <a:off x="589190" y="5268061"/>
            <a:ext cx="806537" cy="1115310"/>
            <a:chOff x="8562252" y="1132813"/>
            <a:chExt cx="806537" cy="1115310"/>
          </a:xfrm>
        </p:grpSpPr>
        <p:sp>
          <p:nvSpPr>
            <p:cNvPr id="22" name="角丸四角形 21"/>
            <p:cNvSpPr/>
            <p:nvPr/>
          </p:nvSpPr>
          <p:spPr>
            <a:xfrm>
              <a:off x="8562252" y="1132813"/>
              <a:ext cx="806537" cy="1115310"/>
            </a:xfrm>
            <a:prstGeom prst="roundRect">
              <a:avLst/>
            </a:prstGeom>
            <a:solidFill>
              <a:schemeClr val="bg1"/>
            </a:solidFill>
            <a:ln w="57150">
              <a:solidFill>
                <a:srgbClr val="FFDB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050" b="1" dirty="0" smtClean="0">
                  <a:solidFill>
                    <a:sysClr val="windowText" lastClr="000000"/>
                  </a:solidFill>
                </a:rPr>
                <a:t>動画は</a:t>
              </a:r>
              <a:endParaRPr kumimoji="1" lang="en-US" altLang="ja-JP" sz="1050" b="1" dirty="0" smtClean="0">
                <a:solidFill>
                  <a:sysClr val="windowText" lastClr="000000"/>
                </a:solidFill>
              </a:endParaRPr>
            </a:p>
            <a:p>
              <a:pPr algn="ctr"/>
              <a:r>
                <a:rPr kumimoji="1" lang="ja-JP" altLang="en-US" sz="1050" b="1" dirty="0" smtClean="0">
                  <a:solidFill>
                    <a:sysClr val="windowText" lastClr="000000"/>
                  </a:solidFill>
                </a:rPr>
                <a:t>こちら！</a:t>
              </a:r>
              <a:endParaRPr kumimoji="1" lang="ja-JP" altLang="en-US" sz="1050" b="1" dirty="0">
                <a:solidFill>
                  <a:sysClr val="windowText" lastClr="000000"/>
                </a:solidFill>
              </a:endParaRPr>
            </a:p>
          </p:txBody>
        </p:sp>
        <p:pic>
          <p:nvPicPr>
            <p:cNvPr id="23" name="図 22" descr="C:\Users\KNVC031\Desktop\CAD.png"/>
            <p:cNvPicPr/>
            <p:nvPr/>
          </p:nvPicPr>
          <p:blipFill>
            <a:blip r:embed="rId11">
              <a:extLst>
                <a:ext uri="{28A0092B-C50C-407E-A947-70E740481C1C}">
                  <a14:useLocalDpi xmlns:a14="http://schemas.microsoft.com/office/drawing/2010/main" val="0"/>
                </a:ext>
              </a:extLst>
            </a:blip>
            <a:srcRect/>
            <a:stretch>
              <a:fillRect/>
            </a:stretch>
          </p:blipFill>
          <p:spPr bwMode="auto">
            <a:xfrm>
              <a:off x="8703872" y="1607820"/>
              <a:ext cx="523936" cy="523936"/>
            </a:xfrm>
            <a:prstGeom prst="rect">
              <a:avLst/>
            </a:prstGeom>
            <a:noFill/>
            <a:ln>
              <a:noFill/>
            </a:ln>
          </p:spPr>
        </p:pic>
      </p:grpSp>
      <p:sp>
        <p:nvSpPr>
          <p:cNvPr id="27" name="角丸四角形吹き出し 27"/>
          <p:cNvSpPr/>
          <p:nvPr/>
        </p:nvSpPr>
        <p:spPr>
          <a:xfrm>
            <a:off x="3594991" y="3381858"/>
            <a:ext cx="3592790" cy="817245"/>
          </a:xfrm>
          <a:prstGeom prst="roundRect">
            <a:avLst/>
          </a:prstGeom>
          <a:solidFill>
            <a:srgbClr val="FFCCFF">
              <a:alpha val="69804"/>
            </a:srgbClr>
          </a:solidFill>
          <a:ln>
            <a:solidFill>
              <a:srgbClr val="FF66CC"/>
            </a:solidFill>
          </a:ln>
        </p:spPr>
        <p:txBody>
          <a:bodyPr wrap="square" rtlCol="0">
            <a:spAutoFit/>
          </a:bodyPr>
          <a:lstStyle/>
          <a:p>
            <a:r>
              <a:rPr kumimoji="1" lang="en-US" altLang="ja-JP" sz="1400" b="1" dirty="0" smtClean="0">
                <a:latin typeface="メイリオ" panose="020B0604030504040204" pitchFamily="50" charset="-128"/>
                <a:ea typeface="メイリオ" panose="020B0604030504040204" pitchFamily="50" charset="-128"/>
              </a:rPr>
              <a:t>Q</a:t>
            </a:r>
            <a:r>
              <a:rPr kumimoji="1" lang="ja-JP" altLang="en-US" sz="1400" b="1" dirty="0" err="1" smtClean="0">
                <a:latin typeface="メイリオ" panose="020B0604030504040204" pitchFamily="50" charset="-128"/>
                <a:ea typeface="メイリオ" panose="020B0604030504040204" pitchFamily="50" charset="-128"/>
              </a:rPr>
              <a:t>．</a:t>
            </a:r>
            <a:r>
              <a:rPr kumimoji="1" lang="ja-JP" altLang="en-US" sz="1400" b="1" dirty="0" smtClean="0">
                <a:latin typeface="メイリオ" panose="020B0604030504040204" pitchFamily="50" charset="-128"/>
                <a:ea typeface="メイリオ" panose="020B0604030504040204" pitchFamily="50" charset="-128"/>
              </a:rPr>
              <a:t>どんな職種で就職できるの？</a:t>
            </a:r>
            <a:endParaRPr kumimoji="1" lang="en-US" altLang="ja-JP" sz="1400" b="1" dirty="0" smtClean="0">
              <a:latin typeface="メイリオ" panose="020B0604030504040204" pitchFamily="50" charset="-128"/>
              <a:ea typeface="メイリオ" panose="020B0604030504040204" pitchFamily="50" charset="-128"/>
            </a:endParaRPr>
          </a:p>
          <a:p>
            <a:r>
              <a:rPr kumimoji="1" lang="en-US" altLang="ja-JP" sz="1400" b="1" dirty="0" smtClean="0">
                <a:latin typeface="メイリオ" panose="020B0604030504040204" pitchFamily="50" charset="-128"/>
                <a:ea typeface="メイリオ" panose="020B0604030504040204" pitchFamily="50" charset="-128"/>
              </a:rPr>
              <a:t>A</a:t>
            </a:r>
            <a:r>
              <a:rPr kumimoji="1" lang="ja-JP" altLang="en-US" sz="1400" b="1" dirty="0" err="1" smtClean="0">
                <a:latin typeface="メイリオ" panose="020B0604030504040204" pitchFamily="50" charset="-128"/>
                <a:ea typeface="メイリオ" panose="020B0604030504040204" pitchFamily="50" charset="-128"/>
              </a:rPr>
              <a:t>．</a:t>
            </a:r>
            <a:r>
              <a:rPr kumimoji="1" lang="ja-JP" altLang="en-US" sz="1400" b="1" dirty="0" smtClean="0">
                <a:solidFill>
                  <a:srgbClr val="00B050"/>
                </a:solidFill>
                <a:latin typeface="メイリオ" panose="020B0604030504040204" pitchFamily="50" charset="-128"/>
                <a:ea typeface="メイリオ" panose="020B0604030504040204" pitchFamily="50" charset="-128"/>
              </a:rPr>
              <a:t>機械設計</a:t>
            </a:r>
            <a:r>
              <a:rPr kumimoji="1" lang="ja-JP" altLang="en-US" sz="1400" b="1" dirty="0" smtClean="0">
                <a:solidFill>
                  <a:srgbClr val="FF6699"/>
                </a:solidFill>
                <a:latin typeface="メイリオ" panose="020B0604030504040204" pitchFamily="50" charset="-128"/>
                <a:ea typeface="メイリオ" panose="020B0604030504040204" pitchFamily="50" charset="-128"/>
              </a:rPr>
              <a:t>や機械設計補助、</a:t>
            </a:r>
            <a:r>
              <a:rPr kumimoji="1" lang="en-US" altLang="ja-JP" sz="1400" b="1" dirty="0" smtClean="0">
                <a:solidFill>
                  <a:srgbClr val="FF6699"/>
                </a:solidFill>
                <a:latin typeface="メイリオ" panose="020B0604030504040204" pitchFamily="50" charset="-128"/>
                <a:ea typeface="メイリオ" panose="020B0604030504040204" pitchFamily="50" charset="-128"/>
              </a:rPr>
              <a:t>2</a:t>
            </a:r>
            <a:r>
              <a:rPr kumimoji="1" lang="ja-JP" altLang="en-US" sz="1400" b="1" dirty="0" smtClean="0">
                <a:solidFill>
                  <a:srgbClr val="FF6699"/>
                </a:solidFill>
                <a:latin typeface="メイリオ" panose="020B0604030504040204" pitchFamily="50" charset="-128"/>
                <a:ea typeface="メイリオ" panose="020B0604030504040204" pitchFamily="50" charset="-128"/>
              </a:rPr>
              <a:t>次元・</a:t>
            </a:r>
            <a:r>
              <a:rPr kumimoji="1" lang="en-US" altLang="ja-JP" sz="1400" b="1" dirty="0" smtClean="0">
                <a:solidFill>
                  <a:srgbClr val="FF6699"/>
                </a:solidFill>
                <a:latin typeface="メイリオ" panose="020B0604030504040204" pitchFamily="50" charset="-128"/>
                <a:ea typeface="メイリオ" panose="020B0604030504040204" pitchFamily="50" charset="-128"/>
              </a:rPr>
              <a:t>3</a:t>
            </a:r>
            <a:r>
              <a:rPr kumimoji="1" lang="ja-JP" altLang="en-US" sz="1400" b="1" dirty="0" smtClean="0">
                <a:solidFill>
                  <a:srgbClr val="FF6699"/>
                </a:solidFill>
                <a:latin typeface="メイリオ" panose="020B0604030504040204" pitchFamily="50" charset="-128"/>
                <a:ea typeface="メイリオ" panose="020B0604030504040204" pitchFamily="50" charset="-128"/>
              </a:rPr>
              <a:t>次元</a:t>
            </a:r>
            <a:r>
              <a:rPr kumimoji="1" lang="en-US" altLang="ja-JP" sz="1400" b="1" dirty="0" smtClean="0">
                <a:solidFill>
                  <a:srgbClr val="00B050"/>
                </a:solidFill>
                <a:latin typeface="メイリオ" panose="020B0604030504040204" pitchFamily="50" charset="-128"/>
                <a:ea typeface="メイリオ" panose="020B0604030504040204" pitchFamily="50" charset="-128"/>
              </a:rPr>
              <a:t>CAD</a:t>
            </a:r>
            <a:r>
              <a:rPr kumimoji="1" lang="ja-JP" altLang="en-US" sz="1400" b="1" dirty="0" smtClean="0">
                <a:solidFill>
                  <a:srgbClr val="00B050"/>
                </a:solidFill>
                <a:latin typeface="メイリオ" panose="020B0604030504040204" pitchFamily="50" charset="-128"/>
                <a:ea typeface="メイリオ" panose="020B0604030504040204" pitchFamily="50" charset="-128"/>
              </a:rPr>
              <a:t>オペレータ</a:t>
            </a:r>
            <a:r>
              <a:rPr kumimoji="1" lang="ja-JP" altLang="en-US" sz="1400" b="1" dirty="0" smtClean="0">
                <a:solidFill>
                  <a:srgbClr val="FF6699"/>
                </a:solidFill>
                <a:latin typeface="メイリオ" panose="020B0604030504040204" pitchFamily="50" charset="-128"/>
                <a:ea typeface="メイリオ" panose="020B0604030504040204" pitchFamily="50" charset="-128"/>
              </a:rPr>
              <a:t>等が目指せます。</a:t>
            </a:r>
            <a:endParaRPr kumimoji="1" lang="en-US" altLang="ja-JP" sz="1400" b="1" dirty="0">
              <a:solidFill>
                <a:srgbClr val="FF6699"/>
              </a:solidFill>
              <a:latin typeface="メイリオ" panose="020B0604030504040204" pitchFamily="50" charset="-128"/>
              <a:ea typeface="メイリオ" panose="020B0604030504040204" pitchFamily="50" charset="-128"/>
            </a:endParaRPr>
          </a:p>
        </p:txBody>
      </p:sp>
      <p:pic>
        <p:nvPicPr>
          <p:cNvPr id="29" name="図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90174" y="2072244"/>
            <a:ext cx="2150238" cy="1209675"/>
          </a:xfrm>
          <a:prstGeom prst="rect">
            <a:avLst/>
          </a:prstGeom>
        </p:spPr>
      </p:pic>
      <p:pic>
        <p:nvPicPr>
          <p:cNvPr id="30" name="図 29">
            <a:extLst>
              <a:ext uri="{FF2B5EF4-FFF2-40B4-BE49-F238E27FC236}">
                <a16:creationId xmlns:a16="http://schemas.microsoft.com/office/drawing/2014/main" id="{AA003145-F571-44CE-806B-08AE9CCC1097}"/>
              </a:ext>
            </a:extLst>
          </p:cNvPr>
          <p:cNvPicPr>
            <a:picLocks noChangeAspect="1"/>
          </p:cNvPicPr>
          <p:nvPr/>
        </p:nvPicPr>
        <p:blipFill>
          <a:blip r:embed="rId13"/>
          <a:stretch>
            <a:fillRect/>
          </a:stretch>
        </p:blipFill>
        <p:spPr>
          <a:xfrm>
            <a:off x="3854564" y="1987514"/>
            <a:ext cx="1452251" cy="1028805"/>
          </a:xfrm>
          <a:prstGeom prst="rect">
            <a:avLst/>
          </a:prstGeom>
          <a:ln>
            <a:solidFill>
              <a:schemeClr val="tx1"/>
            </a:solidFill>
          </a:ln>
        </p:spPr>
      </p:pic>
      <p:pic>
        <p:nvPicPr>
          <p:cNvPr id="7" name="図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34590" y="4338055"/>
            <a:ext cx="1386222" cy="1745270"/>
          </a:xfrm>
          <a:prstGeom prst="rect">
            <a:avLst/>
          </a:prstGeom>
        </p:spPr>
      </p:pic>
      <p:pic>
        <p:nvPicPr>
          <p:cNvPr id="5" name="図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5400000">
            <a:off x="5458487" y="4854748"/>
            <a:ext cx="1872077" cy="1404058"/>
          </a:xfrm>
          <a:prstGeom prst="rect">
            <a:avLst/>
          </a:prstGeom>
        </p:spPr>
      </p:pic>
      <p:sp>
        <p:nvSpPr>
          <p:cNvPr id="10" name="正方形/長方形 9"/>
          <p:cNvSpPr/>
          <p:nvPr/>
        </p:nvSpPr>
        <p:spPr>
          <a:xfrm>
            <a:off x="6642100" y="609600"/>
            <a:ext cx="622108" cy="620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31233" y="602876"/>
            <a:ext cx="639518" cy="639518"/>
          </a:xfrm>
          <a:prstGeom prst="rect">
            <a:avLst/>
          </a:prstGeom>
        </p:spPr>
      </p:pic>
    </p:spTree>
    <p:extLst>
      <p:ext uri="{BB962C8B-B14F-4D97-AF65-F5344CB8AC3E}">
        <p14:creationId xmlns:p14="http://schemas.microsoft.com/office/powerpoint/2010/main" val="25288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077BD51F-1A80-804B-A1CD-49FF9D8E89C4}"/>
              </a:ext>
            </a:extLst>
          </p:cNvPr>
          <p:cNvPicPr>
            <a:picLocks noChangeAspect="1"/>
          </p:cNvPicPr>
          <p:nvPr/>
        </p:nvPicPr>
        <p:blipFill rotWithShape="1">
          <a:blip r:embed="rId2"/>
          <a:srcRect t="13185"/>
          <a:stretch/>
        </p:blipFill>
        <p:spPr>
          <a:xfrm>
            <a:off x="-1" y="640292"/>
            <a:ext cx="7529087" cy="10051521"/>
          </a:xfrm>
          <a:prstGeom prst="rect">
            <a:avLst/>
          </a:prstGeom>
        </p:spPr>
      </p:pic>
      <p:pic>
        <p:nvPicPr>
          <p:cNvPr id="24" name="図 23" descr="P1030553"/>
          <p:cNvPicPr>
            <a:picLocks noChangeAspect="1"/>
          </p:cNvPicPr>
          <p:nvPr/>
        </p:nvPicPr>
        <p:blipFill>
          <a:blip r:embed="rId3" cstate="print">
            <a:extLst>
              <a:ext uri="{BEBA8EAE-BF5A-486C-A8C5-ECC9F3942E4B}">
                <a14:imgProps xmlns:a14="http://schemas.microsoft.com/office/drawing/2010/main">
                  <a14:imgLayer r:embed="rId4">
                    <a14:imgEffect>
                      <a14:artisticCrisscrossEtching trans="50000"/>
                    </a14:imgEffect>
                  </a14:imgLayer>
                </a14:imgProps>
              </a:ext>
              <a:ext uri="{28A0092B-C50C-407E-A947-70E740481C1C}">
                <a14:useLocalDpi xmlns:a14="http://schemas.microsoft.com/office/drawing/2010/main" val="0"/>
              </a:ext>
            </a:extLst>
          </a:blip>
          <a:srcRect l="12880" r="15692"/>
          <a:stretch>
            <a:fillRect/>
          </a:stretch>
        </p:blipFill>
        <p:spPr bwMode="auto">
          <a:xfrm>
            <a:off x="252735" y="803573"/>
            <a:ext cx="6925985" cy="4810416"/>
          </a:xfrm>
          <a:prstGeom prst="rect">
            <a:avLst/>
          </a:prstGeom>
          <a:noFill/>
          <a:ln w="9525">
            <a:solidFill>
              <a:srgbClr val="000000"/>
            </a:solidFill>
            <a:miter lim="800000"/>
            <a:headEnd/>
            <a:tailEnd/>
          </a:ln>
          <a:effectLst/>
        </p:spPr>
      </p:pic>
      <p:graphicFrame>
        <p:nvGraphicFramePr>
          <p:cNvPr id="2" name="図表 1"/>
          <p:cNvGraphicFramePr/>
          <p:nvPr>
            <p:extLst>
              <p:ext uri="{D42A27DB-BD31-4B8C-83A1-F6EECF244321}">
                <p14:modId xmlns:p14="http://schemas.microsoft.com/office/powerpoint/2010/main" val="861698122"/>
              </p:ext>
            </p:extLst>
          </p:nvPr>
        </p:nvGraphicFramePr>
        <p:xfrm>
          <a:off x="204886" y="717136"/>
          <a:ext cx="7134553" cy="50173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テキスト ボックス 4"/>
          <p:cNvSpPr txBox="1"/>
          <p:nvPr/>
        </p:nvSpPr>
        <p:spPr>
          <a:xfrm>
            <a:off x="252736" y="363293"/>
            <a:ext cx="6967842" cy="276999"/>
          </a:xfrm>
          <a:prstGeom prst="rect">
            <a:avLst/>
          </a:prstGeom>
          <a:solidFill>
            <a:srgbClr val="FFCCFF">
              <a:alpha val="69804"/>
            </a:srgbClr>
          </a:solidFill>
        </p:spPr>
        <p:txBody>
          <a:bodyPr wrap="square" rtlCol="0">
            <a:spAutoFit/>
          </a:bodyPr>
          <a:lstStyle/>
          <a:p>
            <a:r>
              <a:rPr kumimoji="1" lang="ja-JP" altLang="en-US" sz="1200" b="1" dirty="0">
                <a:solidFill>
                  <a:srgbClr val="FF6699"/>
                </a:solidFill>
                <a:latin typeface="メイリオ" panose="020B0604030504040204" pitchFamily="50" charset="-128"/>
                <a:ea typeface="メイリオ" panose="020B0604030504040204" pitchFamily="50" charset="-128"/>
              </a:rPr>
              <a:t>訓練概要</a:t>
            </a:r>
            <a:r>
              <a:rPr kumimoji="1" lang="en-US" altLang="ja-JP" sz="1200" b="1" dirty="0">
                <a:solidFill>
                  <a:srgbClr val="FF6699"/>
                </a:solidFill>
                <a:latin typeface="メイリオ" panose="020B0604030504040204" pitchFamily="50" charset="-128"/>
                <a:ea typeface="メイリオ" panose="020B0604030504040204" pitchFamily="50" charset="-128"/>
              </a:rPr>
              <a:t>(</a:t>
            </a:r>
            <a:r>
              <a:rPr kumimoji="1" lang="ja-JP" altLang="en-US" sz="1200" b="1" dirty="0">
                <a:solidFill>
                  <a:srgbClr val="FF6699"/>
                </a:solidFill>
                <a:latin typeface="メイリオ" panose="020B0604030504040204" pitchFamily="50" charset="-128"/>
                <a:ea typeface="メイリオ" panose="020B0604030504040204" pitchFamily="50" charset="-128"/>
              </a:rPr>
              <a:t>訓練期間  </a:t>
            </a:r>
            <a:r>
              <a:rPr kumimoji="1" lang="en-US" altLang="ja-JP" sz="1200" b="1" dirty="0">
                <a:solidFill>
                  <a:srgbClr val="FF6699"/>
                </a:solidFill>
                <a:latin typeface="メイリオ" panose="020B0604030504040204" pitchFamily="50" charset="-128"/>
                <a:ea typeface="メイリオ" panose="020B0604030504040204" pitchFamily="50" charset="-128"/>
              </a:rPr>
              <a:t>6</a:t>
            </a:r>
            <a:r>
              <a:rPr kumimoji="1" lang="ja-JP" altLang="en-US" sz="1200" b="1" dirty="0">
                <a:solidFill>
                  <a:srgbClr val="FF6699"/>
                </a:solidFill>
                <a:latin typeface="メイリオ" panose="020B0604030504040204" pitchFamily="50" charset="-128"/>
                <a:ea typeface="メイリオ" panose="020B0604030504040204" pitchFamily="50" charset="-128"/>
              </a:rPr>
              <a:t>か月</a:t>
            </a:r>
            <a:r>
              <a:rPr kumimoji="1" lang="en-US" altLang="ja-JP" sz="1200" b="1" dirty="0">
                <a:solidFill>
                  <a:srgbClr val="FF6699"/>
                </a:solidFill>
                <a:latin typeface="メイリオ" panose="020B0604030504040204" pitchFamily="50" charset="-128"/>
                <a:ea typeface="メイリオ" panose="020B0604030504040204" pitchFamily="50" charset="-128"/>
              </a:rPr>
              <a:t>)</a:t>
            </a:r>
            <a:endParaRPr kumimoji="1" lang="ja-JP" altLang="en-US" sz="1200" b="1" dirty="0">
              <a:solidFill>
                <a:srgbClr val="FF6699"/>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210879" y="7402136"/>
            <a:ext cx="6967842" cy="276999"/>
          </a:xfrm>
          <a:prstGeom prst="rect">
            <a:avLst/>
          </a:prstGeom>
          <a:solidFill>
            <a:srgbClr val="FFCCFF">
              <a:alpha val="69804"/>
            </a:srgbClr>
          </a:solidFill>
        </p:spPr>
        <p:txBody>
          <a:bodyPr wrap="square" rtlCol="0">
            <a:spAutoFit/>
          </a:bodyPr>
          <a:lstStyle/>
          <a:p>
            <a:r>
              <a:rPr kumimoji="1" lang="ja-JP" altLang="en-US" sz="1200" b="1" dirty="0">
                <a:solidFill>
                  <a:srgbClr val="FF6699"/>
                </a:solidFill>
                <a:latin typeface="メイリオ" panose="020B0604030504040204" pitchFamily="50" charset="-128"/>
                <a:ea typeface="メイリオ" panose="020B0604030504040204" pitchFamily="50" charset="-128"/>
              </a:rPr>
              <a:t>どんな人が訓練を受けているの？就職先は？</a:t>
            </a:r>
          </a:p>
        </p:txBody>
      </p:sp>
      <p:graphicFrame>
        <p:nvGraphicFramePr>
          <p:cNvPr id="32" name="表 31"/>
          <p:cNvGraphicFramePr>
            <a:graphicFrameLocks noGrp="1"/>
          </p:cNvGraphicFramePr>
          <p:nvPr>
            <p:extLst>
              <p:ext uri="{D42A27DB-BD31-4B8C-83A1-F6EECF244321}">
                <p14:modId xmlns:p14="http://schemas.microsoft.com/office/powerpoint/2010/main" val="3922764011"/>
              </p:ext>
            </p:extLst>
          </p:nvPr>
        </p:nvGraphicFramePr>
        <p:xfrm>
          <a:off x="401910" y="7984629"/>
          <a:ext cx="6211701" cy="2080645"/>
        </p:xfrm>
        <a:graphic>
          <a:graphicData uri="http://schemas.openxmlformats.org/drawingml/2006/table">
            <a:tbl>
              <a:tblPr firstRow="1" bandRow="1">
                <a:tableStyleId>{5C22544A-7EE6-4342-B048-85BDC9FD1C3A}</a:tableStyleId>
              </a:tblPr>
              <a:tblGrid>
                <a:gridCol w="1179634">
                  <a:extLst>
                    <a:ext uri="{9D8B030D-6E8A-4147-A177-3AD203B41FA5}">
                      <a16:colId xmlns:a16="http://schemas.microsoft.com/office/drawing/2014/main" val="1275376576"/>
                    </a:ext>
                  </a:extLst>
                </a:gridCol>
                <a:gridCol w="1201544">
                  <a:extLst>
                    <a:ext uri="{9D8B030D-6E8A-4147-A177-3AD203B41FA5}">
                      <a16:colId xmlns:a16="http://schemas.microsoft.com/office/drawing/2014/main" val="2341572025"/>
                    </a:ext>
                  </a:extLst>
                </a:gridCol>
                <a:gridCol w="900000">
                  <a:extLst>
                    <a:ext uri="{9D8B030D-6E8A-4147-A177-3AD203B41FA5}">
                      <a16:colId xmlns:a16="http://schemas.microsoft.com/office/drawing/2014/main" val="3823632779"/>
                    </a:ext>
                  </a:extLst>
                </a:gridCol>
                <a:gridCol w="509992">
                  <a:extLst>
                    <a:ext uri="{9D8B030D-6E8A-4147-A177-3AD203B41FA5}">
                      <a16:colId xmlns:a16="http://schemas.microsoft.com/office/drawing/2014/main" val="487626497"/>
                    </a:ext>
                  </a:extLst>
                </a:gridCol>
                <a:gridCol w="1520531">
                  <a:extLst>
                    <a:ext uri="{9D8B030D-6E8A-4147-A177-3AD203B41FA5}">
                      <a16:colId xmlns:a16="http://schemas.microsoft.com/office/drawing/2014/main" val="2797982948"/>
                    </a:ext>
                  </a:extLst>
                </a:gridCol>
                <a:gridCol w="900000">
                  <a:extLst>
                    <a:ext uri="{9D8B030D-6E8A-4147-A177-3AD203B41FA5}">
                      <a16:colId xmlns:a16="http://schemas.microsoft.com/office/drawing/2014/main" val="3117814136"/>
                    </a:ext>
                  </a:extLst>
                </a:gridCol>
              </a:tblGrid>
              <a:tr h="297235">
                <a:tc>
                  <a:txBody>
                    <a:bodyPr/>
                    <a:lstStyle/>
                    <a:p>
                      <a:pPr algn="ctr"/>
                      <a:r>
                        <a:rPr kumimoji="1" lang="ja-JP" altLang="en-US" sz="1100" dirty="0">
                          <a:solidFill>
                            <a:schemeClr val="bg1"/>
                          </a:solidFill>
                        </a:rPr>
                        <a:t>年齢・性別</a:t>
                      </a:r>
                    </a:p>
                  </a:txBody>
                  <a:tcPr anchor="ctr"/>
                </a:tc>
                <a:tc>
                  <a:txBody>
                    <a:bodyPr/>
                    <a:lstStyle/>
                    <a:p>
                      <a:pPr algn="ctr"/>
                      <a:r>
                        <a:rPr kumimoji="1" lang="ja-JP" altLang="en-US" sz="1100" dirty="0">
                          <a:solidFill>
                            <a:schemeClr val="bg1"/>
                          </a:solidFill>
                        </a:rPr>
                        <a:t>前職</a:t>
                      </a:r>
                    </a:p>
                  </a:txBody>
                  <a:tcPr anchor="ctr"/>
                </a:tc>
                <a:tc>
                  <a:txBody>
                    <a:bodyPr/>
                    <a:lstStyle/>
                    <a:p>
                      <a:pPr algn="ctr"/>
                      <a:r>
                        <a:rPr kumimoji="1" lang="ja-JP" altLang="en-US" sz="1100" dirty="0">
                          <a:solidFill>
                            <a:schemeClr val="bg1"/>
                          </a:solidFill>
                        </a:rPr>
                        <a:t>雇用形態</a:t>
                      </a:r>
                    </a:p>
                  </a:txBody>
                  <a:tcPr anchor="ctr"/>
                </a:tc>
                <a:tc>
                  <a:txBody>
                    <a:bodyPr/>
                    <a:lstStyle/>
                    <a:p>
                      <a:pPr algn="ctr"/>
                      <a:endParaRPr kumimoji="1" lang="ja-JP" altLang="en-US" sz="1100" dirty="0">
                        <a:solidFill>
                          <a:schemeClr val="bg1"/>
                        </a:solidFill>
                      </a:endParaRPr>
                    </a:p>
                  </a:txBody>
                  <a:tcPr anchor="ctr">
                    <a:noFill/>
                  </a:tcPr>
                </a:tc>
                <a:tc>
                  <a:txBody>
                    <a:bodyPr/>
                    <a:lstStyle/>
                    <a:p>
                      <a:pPr algn="ctr"/>
                      <a:r>
                        <a:rPr kumimoji="1" lang="ja-JP" altLang="en-US" sz="1100" dirty="0">
                          <a:solidFill>
                            <a:schemeClr val="bg1"/>
                          </a:solidFill>
                        </a:rPr>
                        <a:t>職種</a:t>
                      </a:r>
                    </a:p>
                  </a:txBody>
                  <a:tcPr anchor="ctr"/>
                </a:tc>
                <a:tc>
                  <a:txBody>
                    <a:bodyPr/>
                    <a:lstStyle/>
                    <a:p>
                      <a:pPr algn="ctr"/>
                      <a:r>
                        <a:rPr kumimoji="1" lang="ja-JP" altLang="en-US" sz="1100" dirty="0">
                          <a:solidFill>
                            <a:schemeClr val="bg1"/>
                          </a:solidFill>
                        </a:rPr>
                        <a:t>雇用形態</a:t>
                      </a:r>
                    </a:p>
                  </a:txBody>
                  <a:tcPr anchor="ctr"/>
                </a:tc>
                <a:extLst>
                  <a:ext uri="{0D108BD9-81ED-4DB2-BD59-A6C34878D82A}">
                    <a16:rowId xmlns:a16="http://schemas.microsoft.com/office/drawing/2014/main" val="2854440725"/>
                  </a:ext>
                </a:extLst>
              </a:tr>
              <a:tr h="297235">
                <a:tc>
                  <a:txBody>
                    <a:bodyPr/>
                    <a:lstStyle/>
                    <a:p>
                      <a:pPr algn="ctr"/>
                      <a:r>
                        <a:rPr kumimoji="1" lang="en-US" altLang="ja-JP" sz="1100" dirty="0"/>
                        <a:t>30</a:t>
                      </a:r>
                      <a:r>
                        <a:rPr kumimoji="1" lang="ja-JP" altLang="en-US" sz="1100" dirty="0"/>
                        <a:t>代・男性</a:t>
                      </a:r>
                    </a:p>
                  </a:txBody>
                  <a:tcPr anchor="ctr"/>
                </a:tc>
                <a:tc>
                  <a:txBody>
                    <a:bodyPr/>
                    <a:lstStyle/>
                    <a:p>
                      <a:pPr algn="ctr"/>
                      <a:r>
                        <a:rPr kumimoji="1" lang="ja-JP" altLang="en-US" sz="1100" dirty="0"/>
                        <a:t>自動車整備</a:t>
                      </a:r>
                    </a:p>
                  </a:txBody>
                  <a:tcPr anchor="ctr"/>
                </a:tc>
                <a:tc>
                  <a:txBody>
                    <a:bodyPr/>
                    <a:lstStyle/>
                    <a:p>
                      <a:pPr algn="ctr"/>
                      <a:r>
                        <a:rPr kumimoji="1" lang="ja-JP" altLang="en-US" sz="1100" dirty="0"/>
                        <a:t>正社員</a:t>
                      </a:r>
                      <a:endParaRPr kumimoji="1" lang="en-US" altLang="ja-JP" sz="1100" dirty="0"/>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txBody>
                  <a:tcPr anchor="ctr">
                    <a:noFill/>
                  </a:tcPr>
                </a:tc>
                <a:tc>
                  <a:txBody>
                    <a:bodyPr/>
                    <a:lstStyle/>
                    <a:p>
                      <a:pPr algn="ctr"/>
                      <a:r>
                        <a:rPr kumimoji="1" lang="ja-JP" altLang="en-US" sz="1100" dirty="0"/>
                        <a:t>組立・機械設計</a:t>
                      </a:r>
                    </a:p>
                  </a:txBody>
                  <a:tcPr anchor="ctr"/>
                </a:tc>
                <a:tc>
                  <a:txBody>
                    <a:bodyPr/>
                    <a:lstStyle/>
                    <a:p>
                      <a:pPr algn="ctr"/>
                      <a:r>
                        <a:rPr kumimoji="1" lang="ja-JP" altLang="en-US" sz="1100" dirty="0"/>
                        <a:t>正社員</a:t>
                      </a:r>
                    </a:p>
                  </a:txBody>
                  <a:tcPr anchor="ctr"/>
                </a:tc>
                <a:extLst>
                  <a:ext uri="{0D108BD9-81ED-4DB2-BD59-A6C34878D82A}">
                    <a16:rowId xmlns:a16="http://schemas.microsoft.com/office/drawing/2014/main" val="2359486135"/>
                  </a:ext>
                </a:extLst>
              </a:tr>
              <a:tr h="297235">
                <a:tc>
                  <a:txBody>
                    <a:bodyPr/>
                    <a:lstStyle/>
                    <a:p>
                      <a:pPr algn="ctr"/>
                      <a:r>
                        <a:rPr kumimoji="1" lang="en-US" altLang="ja-JP" sz="1100" dirty="0"/>
                        <a:t>40</a:t>
                      </a:r>
                      <a:r>
                        <a:rPr kumimoji="1" lang="ja-JP" altLang="en-US" sz="1100" dirty="0"/>
                        <a:t>代・男性</a:t>
                      </a:r>
                    </a:p>
                  </a:txBody>
                  <a:tcPr anchor="ctr"/>
                </a:tc>
                <a:tc>
                  <a:txBody>
                    <a:bodyPr/>
                    <a:lstStyle/>
                    <a:p>
                      <a:pPr algn="ctr"/>
                      <a:r>
                        <a:rPr kumimoji="1" lang="ja-JP" altLang="en-US" sz="1100" dirty="0"/>
                        <a:t>販売</a:t>
                      </a:r>
                    </a:p>
                  </a:txBody>
                  <a:tcPr anchor="ctr"/>
                </a:tc>
                <a:tc>
                  <a:txBody>
                    <a:bodyPr/>
                    <a:lstStyle/>
                    <a:p>
                      <a:pPr algn="ctr"/>
                      <a:r>
                        <a:rPr kumimoji="1" lang="ja-JP" altLang="en-US" sz="1100" dirty="0"/>
                        <a:t>アルバイト</a:t>
                      </a:r>
                      <a:endParaRPr kumimoji="1" lang="en-US" altLang="ja-JP" sz="1100" dirty="0"/>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txBody>
                  <a:tcPr anchor="ctr">
                    <a:noFill/>
                  </a:tcPr>
                </a:tc>
                <a:tc>
                  <a:txBody>
                    <a:bodyPr/>
                    <a:lstStyle/>
                    <a:p>
                      <a:pPr algn="ctr"/>
                      <a:r>
                        <a:rPr kumimoji="1" lang="ja-JP" altLang="en-US" sz="1100" dirty="0"/>
                        <a:t>機械設計</a:t>
                      </a:r>
                    </a:p>
                  </a:txBody>
                  <a:tcPr anchor="ctr"/>
                </a:tc>
                <a:tc>
                  <a:txBody>
                    <a:bodyPr/>
                    <a:lstStyle/>
                    <a:p>
                      <a:pPr algn="ctr"/>
                      <a:r>
                        <a:rPr kumimoji="1" lang="ja-JP" altLang="en-US" sz="1100" dirty="0"/>
                        <a:t>正社員</a:t>
                      </a:r>
                    </a:p>
                  </a:txBody>
                  <a:tcPr anchor="ctr"/>
                </a:tc>
                <a:extLst>
                  <a:ext uri="{0D108BD9-81ED-4DB2-BD59-A6C34878D82A}">
                    <a16:rowId xmlns:a16="http://schemas.microsoft.com/office/drawing/2014/main" val="124102005"/>
                  </a:ext>
                </a:extLst>
              </a:tr>
              <a:tr h="297235">
                <a:tc>
                  <a:txBody>
                    <a:bodyPr/>
                    <a:lstStyle/>
                    <a:p>
                      <a:pPr algn="ctr"/>
                      <a:r>
                        <a:rPr kumimoji="1" lang="en-US" altLang="ja-JP" sz="1100" dirty="0"/>
                        <a:t>50</a:t>
                      </a:r>
                      <a:r>
                        <a:rPr kumimoji="1" lang="ja-JP" altLang="en-US" sz="1100" dirty="0"/>
                        <a:t>代・男性</a:t>
                      </a:r>
                    </a:p>
                  </a:txBody>
                  <a:tcPr anchor="ctr"/>
                </a:tc>
                <a:tc>
                  <a:txBody>
                    <a:bodyPr/>
                    <a:lstStyle/>
                    <a:p>
                      <a:pPr algn="ctr"/>
                      <a:r>
                        <a:rPr kumimoji="1" lang="ja-JP" altLang="en-US" sz="1100" dirty="0"/>
                        <a:t>電気回路設計</a:t>
                      </a:r>
                    </a:p>
                  </a:txBody>
                  <a:tcPr anchor="ctr"/>
                </a:tc>
                <a:tc>
                  <a:txBody>
                    <a:bodyPr/>
                    <a:lstStyle/>
                    <a:p>
                      <a:pPr algn="ctr"/>
                      <a:r>
                        <a:rPr kumimoji="1" lang="ja-JP" altLang="en-US" sz="1100" dirty="0"/>
                        <a:t>派遣</a:t>
                      </a:r>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txBody>
                  <a:tcPr anchor="ctr">
                    <a:noFill/>
                  </a:tcPr>
                </a:tc>
                <a:tc>
                  <a:txBody>
                    <a:bodyPr/>
                    <a:lstStyle/>
                    <a:p>
                      <a:pPr algn="ctr"/>
                      <a:r>
                        <a:rPr kumimoji="1" lang="ja-JP" altLang="en-US" sz="1100" dirty="0"/>
                        <a:t>機械設計</a:t>
                      </a:r>
                    </a:p>
                  </a:txBody>
                  <a:tcPr anchor="ctr"/>
                </a:tc>
                <a:tc>
                  <a:txBody>
                    <a:bodyPr/>
                    <a:lstStyle/>
                    <a:p>
                      <a:pPr algn="ctr"/>
                      <a:r>
                        <a:rPr kumimoji="1" lang="ja-JP" altLang="en-US" sz="1100" dirty="0"/>
                        <a:t>正社員</a:t>
                      </a:r>
                    </a:p>
                  </a:txBody>
                  <a:tcPr anchor="ctr"/>
                </a:tc>
                <a:extLst>
                  <a:ext uri="{0D108BD9-81ED-4DB2-BD59-A6C34878D82A}">
                    <a16:rowId xmlns:a16="http://schemas.microsoft.com/office/drawing/2014/main" val="3455766160"/>
                  </a:ext>
                </a:extLst>
              </a:tr>
              <a:tr h="297235">
                <a:tc>
                  <a:txBody>
                    <a:bodyPr/>
                    <a:lstStyle/>
                    <a:p>
                      <a:pPr algn="ctr"/>
                      <a:r>
                        <a:rPr kumimoji="1" lang="en-US" altLang="ja-JP" sz="1100" dirty="0"/>
                        <a:t>20</a:t>
                      </a:r>
                      <a:r>
                        <a:rPr kumimoji="1" lang="ja-JP" altLang="en-US" sz="1100" dirty="0"/>
                        <a:t>代・女性</a:t>
                      </a:r>
                    </a:p>
                  </a:txBody>
                  <a:tcPr anchor="ctr"/>
                </a:tc>
                <a:tc>
                  <a:txBody>
                    <a:bodyPr/>
                    <a:lstStyle/>
                    <a:p>
                      <a:pPr algn="ctr"/>
                      <a:r>
                        <a:rPr kumimoji="1" lang="ja-JP" altLang="en-US" sz="1100" dirty="0"/>
                        <a:t>食品製造</a:t>
                      </a:r>
                    </a:p>
                  </a:txBody>
                  <a:tcPr anchor="ctr"/>
                </a:tc>
                <a:tc>
                  <a:txBody>
                    <a:bodyPr/>
                    <a:lstStyle/>
                    <a:p>
                      <a:pPr algn="ctr"/>
                      <a:r>
                        <a:rPr kumimoji="1" lang="ja-JP" altLang="en-US" sz="1100" dirty="0"/>
                        <a:t>アルバイト</a:t>
                      </a:r>
                      <a:endParaRPr kumimoji="1" lang="en-US" altLang="ja-JP" sz="1100" dirty="0"/>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txBody>
                  <a:tcPr anchor="ctr">
                    <a:noFill/>
                  </a:tcPr>
                </a:tc>
                <a:tc>
                  <a:txBody>
                    <a:bodyPr/>
                    <a:lstStyle/>
                    <a:p>
                      <a:pPr algn="ctr"/>
                      <a:r>
                        <a:rPr kumimoji="1" lang="ja-JP" altLang="en-US" sz="1100" dirty="0"/>
                        <a:t>プラント設計</a:t>
                      </a:r>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ja-JP" altLang="en-US" sz="1100" dirty="0"/>
                        <a:t>正社員</a:t>
                      </a:r>
                    </a:p>
                  </a:txBody>
                  <a:tcPr anchor="ctr"/>
                </a:tc>
                <a:extLst>
                  <a:ext uri="{0D108BD9-81ED-4DB2-BD59-A6C34878D82A}">
                    <a16:rowId xmlns:a16="http://schemas.microsoft.com/office/drawing/2014/main" val="1879905864"/>
                  </a:ext>
                </a:extLst>
              </a:tr>
              <a:tr h="297235">
                <a:tc>
                  <a:txBody>
                    <a:bodyPr/>
                    <a:lstStyle/>
                    <a:p>
                      <a:pPr algn="ctr"/>
                      <a:r>
                        <a:rPr kumimoji="1" lang="en-US" altLang="ja-JP" sz="1100" dirty="0"/>
                        <a:t>30</a:t>
                      </a:r>
                      <a:r>
                        <a:rPr kumimoji="1" lang="ja-JP" altLang="en-US" sz="1100" dirty="0"/>
                        <a:t>代・女性</a:t>
                      </a:r>
                    </a:p>
                  </a:txBody>
                  <a:tcPr anchor="ctr"/>
                </a:tc>
                <a:tc>
                  <a:txBody>
                    <a:bodyPr/>
                    <a:lstStyle/>
                    <a:p>
                      <a:pPr algn="ctr"/>
                      <a:r>
                        <a:rPr kumimoji="1" lang="ja-JP" altLang="en-US" sz="1100" dirty="0"/>
                        <a:t>事務</a:t>
                      </a:r>
                    </a:p>
                  </a:txBody>
                  <a:tcPr anchor="ctr"/>
                </a:tc>
                <a:tc>
                  <a:txBody>
                    <a:bodyPr/>
                    <a:lstStyle/>
                    <a:p>
                      <a:pPr algn="ctr"/>
                      <a:r>
                        <a:rPr kumimoji="1" lang="ja-JP" altLang="en-US" sz="1100" dirty="0"/>
                        <a:t>派遣</a:t>
                      </a:r>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lt"/>
                          <a:ea typeface="+mn-ea"/>
                          <a:cs typeface="+mn-cs"/>
                        </a:rPr>
                        <a:t>⇒</a:t>
                      </a:r>
                    </a:p>
                  </a:txBody>
                  <a:tcPr anchor="ctr">
                    <a:noFill/>
                  </a:tcPr>
                </a:tc>
                <a:tc>
                  <a:txBody>
                    <a:bodyPr/>
                    <a:lstStyle/>
                    <a:p>
                      <a:pPr algn="ctr"/>
                      <a:r>
                        <a:rPr kumimoji="1" lang="ja-JP" altLang="en-US" sz="1100" dirty="0"/>
                        <a:t>事務・</a:t>
                      </a:r>
                      <a:r>
                        <a:rPr kumimoji="1" lang="en-US" altLang="ja-JP" sz="1100" dirty="0"/>
                        <a:t>CAD</a:t>
                      </a:r>
                      <a:r>
                        <a:rPr kumimoji="1" lang="ja-JP" altLang="en-US" sz="1100" dirty="0"/>
                        <a:t>ｵﾍﾟﾚｰﾀ</a:t>
                      </a:r>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ja-JP" altLang="en-US" sz="1100" dirty="0"/>
                        <a:t>正社員</a:t>
                      </a:r>
                    </a:p>
                  </a:txBody>
                  <a:tcPr anchor="ctr"/>
                </a:tc>
                <a:extLst>
                  <a:ext uri="{0D108BD9-81ED-4DB2-BD59-A6C34878D82A}">
                    <a16:rowId xmlns:a16="http://schemas.microsoft.com/office/drawing/2014/main" val="673887111"/>
                  </a:ext>
                </a:extLst>
              </a:tr>
              <a:tr h="297235">
                <a:tc>
                  <a:txBody>
                    <a:bodyPr/>
                    <a:lstStyle/>
                    <a:p>
                      <a:pPr algn="ctr"/>
                      <a:r>
                        <a:rPr kumimoji="1" lang="en-US" altLang="ja-JP" sz="1100" dirty="0"/>
                        <a:t>40</a:t>
                      </a:r>
                      <a:r>
                        <a:rPr kumimoji="1" lang="ja-JP" altLang="en-US" sz="1100" dirty="0"/>
                        <a:t>代・女性</a:t>
                      </a:r>
                    </a:p>
                  </a:txBody>
                  <a:tcPr anchor="ctr"/>
                </a:tc>
                <a:tc>
                  <a:txBody>
                    <a:bodyPr/>
                    <a:lstStyle/>
                    <a:p>
                      <a:pPr algn="ctr"/>
                      <a:r>
                        <a:rPr kumimoji="1" lang="ja-JP" altLang="en-US" sz="1100" dirty="0"/>
                        <a:t>接客</a:t>
                      </a:r>
                    </a:p>
                  </a:txBody>
                  <a:tcPr anchor="ctr"/>
                </a:tc>
                <a:tc>
                  <a:txBody>
                    <a:bodyPr/>
                    <a:lstStyle/>
                    <a:p>
                      <a:pPr algn="ctr"/>
                      <a:r>
                        <a:rPr kumimoji="1" lang="ja-JP" altLang="en-US" sz="1100" dirty="0"/>
                        <a:t>アルバイト</a:t>
                      </a:r>
                      <a:endParaRPr kumimoji="1" lang="en-US" altLang="ja-JP" sz="1100" dirty="0"/>
                    </a:p>
                  </a:txBody>
                  <a:tcPr anchor="ct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txBody>
                  <a:tcPr anchor="ctr">
                    <a:noFill/>
                  </a:tcPr>
                </a:tc>
                <a:tc>
                  <a:txBody>
                    <a:bodyPr/>
                    <a:lstStyle/>
                    <a:p>
                      <a:pPr algn="ctr"/>
                      <a:r>
                        <a:rPr kumimoji="1" lang="ja-JP" altLang="en-US" sz="1100" dirty="0"/>
                        <a:t>機械設計補助</a:t>
                      </a:r>
                    </a:p>
                  </a:txBody>
                  <a:tcPr anchor="ctr"/>
                </a:tc>
                <a:tc>
                  <a:txBody>
                    <a:bodyPr/>
                    <a:lstStyle/>
                    <a:p>
                      <a:pPr algn="ctr"/>
                      <a:r>
                        <a:rPr kumimoji="1" lang="ja-JP" altLang="en-US" sz="1100" dirty="0"/>
                        <a:t>正社員</a:t>
                      </a:r>
                    </a:p>
                  </a:txBody>
                  <a:tcPr anchor="ctr"/>
                </a:tc>
                <a:extLst>
                  <a:ext uri="{0D108BD9-81ED-4DB2-BD59-A6C34878D82A}">
                    <a16:rowId xmlns:a16="http://schemas.microsoft.com/office/drawing/2014/main" val="4074692973"/>
                  </a:ext>
                </a:extLst>
              </a:tr>
            </a:tbl>
          </a:graphicData>
        </a:graphic>
      </p:graphicFrame>
      <p:sp>
        <p:nvSpPr>
          <p:cNvPr id="34" name="テキスト ボックス 33"/>
          <p:cNvSpPr txBox="1"/>
          <p:nvPr/>
        </p:nvSpPr>
        <p:spPr>
          <a:xfrm>
            <a:off x="210879" y="7703505"/>
            <a:ext cx="6790690" cy="355214"/>
          </a:xfrm>
          <a:prstGeom prst="rect">
            <a:avLst/>
          </a:prstGeom>
          <a:noFill/>
        </p:spPr>
        <p:txBody>
          <a:bodyPr wrap="square" rtlCol="0">
            <a:noAutofit/>
          </a:bodyPr>
          <a:lstStyle/>
          <a:p>
            <a:r>
              <a:rPr kumimoji="1" lang="ja-JP" altLang="en-US" sz="1100" dirty="0">
                <a:latin typeface="メイリオ" panose="020B0604030504040204" pitchFamily="50" charset="-128"/>
                <a:ea typeface="メイリオ" panose="020B0604030504040204" pitchFamily="50" charset="-128"/>
              </a:rPr>
              <a:t>　男女比は半々程度となることが多いです。前職では様々な業種を経験されている方が受講されています。</a:t>
            </a:r>
            <a:endParaRPr kumimoji="1" lang="en-US" altLang="ja-JP" sz="1100"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210879" y="5734482"/>
            <a:ext cx="6967842" cy="276999"/>
          </a:xfrm>
          <a:prstGeom prst="rect">
            <a:avLst/>
          </a:prstGeom>
          <a:solidFill>
            <a:srgbClr val="FFCCFF">
              <a:alpha val="69804"/>
            </a:srgbClr>
          </a:solidFill>
        </p:spPr>
        <p:txBody>
          <a:bodyPr wrap="square" rtlCol="0">
            <a:spAutoFit/>
          </a:bodyPr>
          <a:lstStyle/>
          <a:p>
            <a:r>
              <a:rPr kumimoji="1" lang="ja-JP" altLang="en-US" sz="1200" b="1" dirty="0">
                <a:solidFill>
                  <a:srgbClr val="FF6699"/>
                </a:solidFill>
                <a:latin typeface="メイリオ" panose="020B0604030504040204" pitchFamily="50" charset="-128"/>
                <a:ea typeface="メイリオ" panose="020B0604030504040204" pitchFamily="50" charset="-128"/>
              </a:rPr>
              <a:t>訓練を受けた感想は？</a:t>
            </a:r>
          </a:p>
        </p:txBody>
      </p:sp>
      <p:sp>
        <p:nvSpPr>
          <p:cNvPr id="36" name="テキスト ボックス 35"/>
          <p:cNvSpPr txBox="1"/>
          <p:nvPr/>
        </p:nvSpPr>
        <p:spPr>
          <a:xfrm>
            <a:off x="210879" y="6063933"/>
            <a:ext cx="7052360" cy="1319431"/>
          </a:xfrm>
          <a:prstGeom prst="rect">
            <a:avLst/>
          </a:prstGeom>
          <a:noFill/>
        </p:spPr>
        <p:txBody>
          <a:bodyPr wrap="square" rtlCol="0">
            <a:noAutofit/>
          </a:bodyPr>
          <a:lstStyle/>
          <a:p>
            <a:r>
              <a:rPr kumimoji="1" lang="ja-JP" altLang="en-US" sz="1100" dirty="0">
                <a:latin typeface="メイリオ" panose="020B0604030504040204" pitchFamily="50" charset="-128"/>
                <a:ea typeface="メイリオ" panose="020B0604030504040204" pitchFamily="50" charset="-128"/>
              </a:rPr>
              <a:t>・機械部品などの実物を見ながらの授業は理解が深まりました。受講できて本当に良かったと感じています。</a:t>
            </a:r>
            <a:endParaRPr kumimoji="1"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・総合製作を通して設計やグループワークの楽しさを感じました。良い仲間とも出会い充実した内容でした。</a:t>
            </a:r>
            <a:endParaRPr kumimoji="1"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・まったくの初心者でも丁寧に教えていただきました。最後まで夢中で受講させていただきました。</a:t>
            </a:r>
            <a:endParaRPr kumimoji="1"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・様々な年代の方がいるクラスでしたが、私と同じく異業種から転職を目指される方が多く心強い存在でした。</a:t>
            </a:r>
            <a:endParaRPr kumimoji="1"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p:txBody>
      </p:sp>
      <p:pic>
        <p:nvPicPr>
          <p:cNvPr id="30" name="図 29"/>
          <p:cNvPicPr>
            <a:picLocks noChangeAspect="1"/>
          </p:cNvPicPr>
          <p:nvPr/>
        </p:nvPicPr>
        <p:blipFill rotWithShape="1">
          <a:blip r:embed="rId10">
            <a:extLst>
              <a:ext uri="{28A0092B-C50C-407E-A947-70E740481C1C}">
                <a14:useLocalDpi xmlns:a14="http://schemas.microsoft.com/office/drawing/2010/main" val="0"/>
              </a:ext>
            </a:extLst>
          </a:blip>
          <a:srcRect l="84211" t="54114" r="8315" b="33681"/>
          <a:stretch/>
        </p:blipFill>
        <p:spPr>
          <a:xfrm>
            <a:off x="6613611" y="4842032"/>
            <a:ext cx="479762" cy="553549"/>
          </a:xfrm>
          <a:prstGeom prst="rect">
            <a:avLst/>
          </a:prstGeom>
        </p:spPr>
      </p:pic>
      <p:pic>
        <p:nvPicPr>
          <p:cNvPr id="29" name="図 28"/>
          <p:cNvPicPr>
            <a:picLocks noChangeAspect="1"/>
          </p:cNvPicPr>
          <p:nvPr/>
        </p:nvPicPr>
        <p:blipFill rotWithShape="1">
          <a:blip r:embed="rId10">
            <a:extLst>
              <a:ext uri="{28A0092B-C50C-407E-A947-70E740481C1C}">
                <a14:useLocalDpi xmlns:a14="http://schemas.microsoft.com/office/drawing/2010/main" val="0"/>
              </a:ext>
            </a:extLst>
          </a:blip>
          <a:srcRect l="9514" t="67400" r="82578" b="22327"/>
          <a:stretch/>
        </p:blipFill>
        <p:spPr>
          <a:xfrm>
            <a:off x="1048709" y="4865276"/>
            <a:ext cx="592225" cy="543578"/>
          </a:xfrm>
          <a:prstGeom prst="rect">
            <a:avLst/>
          </a:prstGeom>
        </p:spPr>
      </p:pic>
    </p:spTree>
    <p:extLst>
      <p:ext uri="{BB962C8B-B14F-4D97-AF65-F5344CB8AC3E}">
        <p14:creationId xmlns:p14="http://schemas.microsoft.com/office/powerpoint/2010/main" val="30151363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1494</TotalTime>
  <Words>775</Words>
  <Application>Microsoft Office PowerPoint</Application>
  <PresentationFormat>ユーザー設定</PresentationFormat>
  <Paragraphs>85</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堀 沙紀世</dc:creator>
  <cp:lastModifiedBy>Administrator</cp:lastModifiedBy>
  <cp:revision>187</cp:revision>
  <cp:lastPrinted>2024-09-13T07:08:30Z</cp:lastPrinted>
  <dcterms:created xsi:type="dcterms:W3CDTF">2021-12-14T03:06:23Z</dcterms:created>
  <dcterms:modified xsi:type="dcterms:W3CDTF">2025-01-31T02:46:58Z</dcterms:modified>
</cp:coreProperties>
</file>