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sldIdLst>
    <p:sldId id="256" r:id="rId2"/>
    <p:sldId id="257" r:id="rId3"/>
  </p:sldIdLst>
  <p:sldSz cx="7559675" cy="1069181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E5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43"/>
    <p:restoredTop sz="94694"/>
  </p:normalViewPr>
  <p:slideViewPr>
    <p:cSldViewPr snapToGrid="0" snapToObjects="1">
      <p:cViewPr>
        <p:scale>
          <a:sx n="150" d="100"/>
          <a:sy n="150" d="100"/>
        </p:scale>
        <p:origin x="942" y="-25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ja-JP" altLang="en-US"/>
              <a:t>マスター タイトルの書式設定</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DD7BAD5-8494-2E4F-8B56-19F5A24D7F37}" type="datetimeFigureOut">
              <a:rPr kumimoji="1" lang="ja-JP" altLang="en-US" smtClean="0"/>
              <a:t>2025/9/26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CE2AAEB-4D84-4A47-AFB8-C3DB8D9B2079}" type="slidenum">
              <a:rPr kumimoji="1" lang="ja-JP" altLang="en-US" smtClean="0"/>
              <a:t>‹#›</a:t>
            </a:fld>
            <a:endParaRPr kumimoji="1" lang="ja-JP" altLang="en-US"/>
          </a:p>
        </p:txBody>
      </p:sp>
    </p:spTree>
    <p:extLst>
      <p:ext uri="{BB962C8B-B14F-4D97-AF65-F5344CB8AC3E}">
        <p14:creationId xmlns:p14="http://schemas.microsoft.com/office/powerpoint/2010/main" val="3542020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DD7BAD5-8494-2E4F-8B56-19F5A24D7F37}" type="datetimeFigureOut">
              <a:rPr kumimoji="1" lang="ja-JP" altLang="en-US" smtClean="0"/>
              <a:t>2025/9/26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CE2AAEB-4D84-4A47-AFB8-C3DB8D9B2079}" type="slidenum">
              <a:rPr kumimoji="1" lang="ja-JP" altLang="en-US" smtClean="0"/>
              <a:t>‹#›</a:t>
            </a:fld>
            <a:endParaRPr kumimoji="1" lang="ja-JP" altLang="en-US"/>
          </a:p>
        </p:txBody>
      </p:sp>
    </p:spTree>
    <p:extLst>
      <p:ext uri="{BB962C8B-B14F-4D97-AF65-F5344CB8AC3E}">
        <p14:creationId xmlns:p14="http://schemas.microsoft.com/office/powerpoint/2010/main" val="135881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DD7BAD5-8494-2E4F-8B56-19F5A24D7F37}" type="datetimeFigureOut">
              <a:rPr kumimoji="1" lang="ja-JP" altLang="en-US" smtClean="0"/>
              <a:t>2025/9/26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CE2AAEB-4D84-4A47-AFB8-C3DB8D9B2079}" type="slidenum">
              <a:rPr kumimoji="1" lang="ja-JP" altLang="en-US" smtClean="0"/>
              <a:t>‹#›</a:t>
            </a:fld>
            <a:endParaRPr kumimoji="1" lang="ja-JP" altLang="en-US"/>
          </a:p>
        </p:txBody>
      </p:sp>
    </p:spTree>
    <p:extLst>
      <p:ext uri="{BB962C8B-B14F-4D97-AF65-F5344CB8AC3E}">
        <p14:creationId xmlns:p14="http://schemas.microsoft.com/office/powerpoint/2010/main" val="2388326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DD7BAD5-8494-2E4F-8B56-19F5A24D7F37}" type="datetimeFigureOut">
              <a:rPr kumimoji="1" lang="ja-JP" altLang="en-US" smtClean="0"/>
              <a:t>2025/9/26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CE2AAEB-4D84-4A47-AFB8-C3DB8D9B2079}" type="slidenum">
              <a:rPr kumimoji="1" lang="ja-JP" altLang="en-US" smtClean="0"/>
              <a:t>‹#›</a:t>
            </a:fld>
            <a:endParaRPr kumimoji="1" lang="ja-JP" altLang="en-US"/>
          </a:p>
        </p:txBody>
      </p:sp>
    </p:spTree>
    <p:extLst>
      <p:ext uri="{BB962C8B-B14F-4D97-AF65-F5344CB8AC3E}">
        <p14:creationId xmlns:p14="http://schemas.microsoft.com/office/powerpoint/2010/main" val="2977744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DD7BAD5-8494-2E4F-8B56-19F5A24D7F37}" type="datetimeFigureOut">
              <a:rPr kumimoji="1" lang="ja-JP" altLang="en-US" smtClean="0"/>
              <a:t>2025/9/26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CE2AAEB-4D84-4A47-AFB8-C3DB8D9B2079}" type="slidenum">
              <a:rPr kumimoji="1" lang="ja-JP" altLang="en-US" smtClean="0"/>
              <a:t>‹#›</a:t>
            </a:fld>
            <a:endParaRPr kumimoji="1" lang="ja-JP" altLang="en-US"/>
          </a:p>
        </p:txBody>
      </p:sp>
    </p:spTree>
    <p:extLst>
      <p:ext uri="{BB962C8B-B14F-4D97-AF65-F5344CB8AC3E}">
        <p14:creationId xmlns:p14="http://schemas.microsoft.com/office/powerpoint/2010/main" val="3473662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DD7BAD5-8494-2E4F-8B56-19F5A24D7F37}" type="datetimeFigureOut">
              <a:rPr kumimoji="1" lang="ja-JP" altLang="en-US" smtClean="0"/>
              <a:t>2025/9/26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CE2AAEB-4D84-4A47-AFB8-C3DB8D9B2079}" type="slidenum">
              <a:rPr kumimoji="1" lang="ja-JP" altLang="en-US" smtClean="0"/>
              <a:t>‹#›</a:t>
            </a:fld>
            <a:endParaRPr kumimoji="1" lang="ja-JP" altLang="en-US"/>
          </a:p>
        </p:txBody>
      </p:sp>
    </p:spTree>
    <p:extLst>
      <p:ext uri="{BB962C8B-B14F-4D97-AF65-F5344CB8AC3E}">
        <p14:creationId xmlns:p14="http://schemas.microsoft.com/office/powerpoint/2010/main" val="3338836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ja-JP" altLang="en-US"/>
              <a:t>マスター テキストの書式設定</a:t>
            </a:r>
          </a:p>
        </p:txBody>
      </p:sp>
      <p:sp>
        <p:nvSpPr>
          <p:cNvPr id="4" name="Content Placeholder 3"/>
          <p:cNvSpPr>
            <a:spLocks noGrp="1"/>
          </p:cNvSpPr>
          <p:nvPr>
            <p:ph sz="half" idx="2"/>
          </p:nvPr>
        </p:nvSpPr>
        <p:spPr>
          <a:xfrm>
            <a:off x="520713" y="3905482"/>
            <a:ext cx="3198096"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ja-JP" altLang="en-US"/>
              <a:t>マスター テキストの書式設定</a:t>
            </a:r>
          </a:p>
        </p:txBody>
      </p:sp>
      <p:sp>
        <p:nvSpPr>
          <p:cNvPr id="6" name="Content Placeholder 5"/>
          <p:cNvSpPr>
            <a:spLocks noGrp="1"/>
          </p:cNvSpPr>
          <p:nvPr>
            <p:ph sz="quarter" idx="4"/>
          </p:nvPr>
        </p:nvSpPr>
        <p:spPr>
          <a:xfrm>
            <a:off x="3827086" y="3905482"/>
            <a:ext cx="3213847"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DD7BAD5-8494-2E4F-8B56-19F5A24D7F37}" type="datetimeFigureOut">
              <a:rPr kumimoji="1" lang="ja-JP" altLang="en-US" smtClean="0"/>
              <a:t>2025/9/26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CE2AAEB-4D84-4A47-AFB8-C3DB8D9B2079}" type="slidenum">
              <a:rPr kumimoji="1" lang="ja-JP" altLang="en-US" smtClean="0"/>
              <a:t>‹#›</a:t>
            </a:fld>
            <a:endParaRPr kumimoji="1" lang="ja-JP" altLang="en-US"/>
          </a:p>
        </p:txBody>
      </p:sp>
    </p:spTree>
    <p:extLst>
      <p:ext uri="{BB962C8B-B14F-4D97-AF65-F5344CB8AC3E}">
        <p14:creationId xmlns:p14="http://schemas.microsoft.com/office/powerpoint/2010/main" val="433018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DD7BAD5-8494-2E4F-8B56-19F5A24D7F37}" type="datetimeFigureOut">
              <a:rPr kumimoji="1" lang="ja-JP" altLang="en-US" smtClean="0"/>
              <a:t>2025/9/26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CE2AAEB-4D84-4A47-AFB8-C3DB8D9B2079}" type="slidenum">
              <a:rPr kumimoji="1" lang="ja-JP" altLang="en-US" smtClean="0"/>
              <a:t>‹#›</a:t>
            </a:fld>
            <a:endParaRPr kumimoji="1" lang="ja-JP" altLang="en-US"/>
          </a:p>
        </p:txBody>
      </p:sp>
    </p:spTree>
    <p:extLst>
      <p:ext uri="{BB962C8B-B14F-4D97-AF65-F5344CB8AC3E}">
        <p14:creationId xmlns:p14="http://schemas.microsoft.com/office/powerpoint/2010/main" val="2010402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D7BAD5-8494-2E4F-8B56-19F5A24D7F37}" type="datetimeFigureOut">
              <a:rPr kumimoji="1" lang="ja-JP" altLang="en-US" smtClean="0"/>
              <a:t>2025/9/26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CE2AAEB-4D84-4A47-AFB8-C3DB8D9B2079}" type="slidenum">
              <a:rPr kumimoji="1" lang="ja-JP" altLang="en-US" smtClean="0"/>
              <a:t>‹#›</a:t>
            </a:fld>
            <a:endParaRPr kumimoji="1" lang="ja-JP" altLang="en-US"/>
          </a:p>
        </p:txBody>
      </p:sp>
    </p:spTree>
    <p:extLst>
      <p:ext uri="{BB962C8B-B14F-4D97-AF65-F5344CB8AC3E}">
        <p14:creationId xmlns:p14="http://schemas.microsoft.com/office/powerpoint/2010/main" val="3317743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ja-JP" altLang="en-US"/>
              <a:t>マスター タイトルの書式設定</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DD7BAD5-8494-2E4F-8B56-19F5A24D7F37}" type="datetimeFigureOut">
              <a:rPr kumimoji="1" lang="ja-JP" altLang="en-US" smtClean="0"/>
              <a:t>2025/9/26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CE2AAEB-4D84-4A47-AFB8-C3DB8D9B2079}" type="slidenum">
              <a:rPr kumimoji="1" lang="ja-JP" altLang="en-US" smtClean="0"/>
              <a:t>‹#›</a:t>
            </a:fld>
            <a:endParaRPr kumimoji="1" lang="ja-JP" altLang="en-US"/>
          </a:p>
        </p:txBody>
      </p:sp>
    </p:spTree>
    <p:extLst>
      <p:ext uri="{BB962C8B-B14F-4D97-AF65-F5344CB8AC3E}">
        <p14:creationId xmlns:p14="http://schemas.microsoft.com/office/powerpoint/2010/main" val="4162142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DD7BAD5-8494-2E4F-8B56-19F5A24D7F37}" type="datetimeFigureOut">
              <a:rPr kumimoji="1" lang="ja-JP" altLang="en-US" smtClean="0"/>
              <a:t>2025/9/26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CE2AAEB-4D84-4A47-AFB8-C3DB8D9B2079}" type="slidenum">
              <a:rPr kumimoji="1" lang="ja-JP" altLang="en-US" smtClean="0"/>
              <a:t>‹#›</a:t>
            </a:fld>
            <a:endParaRPr kumimoji="1" lang="ja-JP" altLang="en-US"/>
          </a:p>
        </p:txBody>
      </p:sp>
    </p:spTree>
    <p:extLst>
      <p:ext uri="{BB962C8B-B14F-4D97-AF65-F5344CB8AC3E}">
        <p14:creationId xmlns:p14="http://schemas.microsoft.com/office/powerpoint/2010/main" val="2103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0DD7BAD5-8494-2E4F-8B56-19F5A24D7F37}" type="datetimeFigureOut">
              <a:rPr kumimoji="1" lang="ja-JP" altLang="en-US" smtClean="0"/>
              <a:t>2025/9/26</a:t>
            </a:fld>
            <a:endParaRPr kumimoji="1" lang="ja-JP" altLang="en-US"/>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FCE2AAEB-4D84-4A47-AFB8-C3DB8D9B2079}" type="slidenum">
              <a:rPr kumimoji="1" lang="ja-JP" altLang="en-US" smtClean="0"/>
              <a:t>‹#›</a:t>
            </a:fld>
            <a:endParaRPr kumimoji="1" lang="ja-JP" altLang="en-US"/>
          </a:p>
        </p:txBody>
      </p:sp>
    </p:spTree>
    <p:extLst>
      <p:ext uri="{BB962C8B-B14F-4D97-AF65-F5344CB8AC3E}">
        <p14:creationId xmlns:p14="http://schemas.microsoft.com/office/powerpoint/2010/main" val="7799358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755934" rtl="0" eaLnBrk="1" latinLnBrk="0" hangingPunct="1">
        <a:lnSpc>
          <a:spcPct val="90000"/>
        </a:lnSpc>
        <a:spcBef>
          <a:spcPct val="0"/>
        </a:spcBef>
        <a:buNone/>
        <a:defRPr kumimoji="1"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kumimoji="1"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p:bodyStyle>
    <p:otherStyle>
      <a:defPPr>
        <a:defRPr lang="en-US"/>
      </a:defPPr>
      <a:lvl1pPr marL="0" algn="l" defTabSz="755934" rtl="0" eaLnBrk="1" latinLnBrk="0" hangingPunct="1">
        <a:defRPr kumimoji="1" sz="1488" kern="1200">
          <a:solidFill>
            <a:schemeClr val="tx1"/>
          </a:solidFill>
          <a:latin typeface="+mn-lt"/>
          <a:ea typeface="+mn-ea"/>
          <a:cs typeface="+mn-cs"/>
        </a:defRPr>
      </a:lvl1pPr>
      <a:lvl2pPr marL="377967" algn="l" defTabSz="755934" rtl="0" eaLnBrk="1" latinLnBrk="0" hangingPunct="1">
        <a:defRPr kumimoji="1" sz="1488" kern="1200">
          <a:solidFill>
            <a:schemeClr val="tx1"/>
          </a:solidFill>
          <a:latin typeface="+mn-lt"/>
          <a:ea typeface="+mn-ea"/>
          <a:cs typeface="+mn-cs"/>
        </a:defRPr>
      </a:lvl2pPr>
      <a:lvl3pPr marL="755934" algn="l" defTabSz="755934" rtl="0" eaLnBrk="1" latinLnBrk="0" hangingPunct="1">
        <a:defRPr kumimoji="1" sz="1488" kern="1200">
          <a:solidFill>
            <a:schemeClr val="tx1"/>
          </a:solidFill>
          <a:latin typeface="+mn-lt"/>
          <a:ea typeface="+mn-ea"/>
          <a:cs typeface="+mn-cs"/>
        </a:defRPr>
      </a:lvl3pPr>
      <a:lvl4pPr marL="1133902" algn="l" defTabSz="755934" rtl="0" eaLnBrk="1" latinLnBrk="0" hangingPunct="1">
        <a:defRPr kumimoji="1" sz="1488" kern="1200">
          <a:solidFill>
            <a:schemeClr val="tx1"/>
          </a:solidFill>
          <a:latin typeface="+mn-lt"/>
          <a:ea typeface="+mn-ea"/>
          <a:cs typeface="+mn-cs"/>
        </a:defRPr>
      </a:lvl4pPr>
      <a:lvl5pPr marL="1511869" algn="l" defTabSz="755934" rtl="0" eaLnBrk="1" latinLnBrk="0" hangingPunct="1">
        <a:defRPr kumimoji="1" sz="1488" kern="1200">
          <a:solidFill>
            <a:schemeClr val="tx1"/>
          </a:solidFill>
          <a:latin typeface="+mn-lt"/>
          <a:ea typeface="+mn-ea"/>
          <a:cs typeface="+mn-cs"/>
        </a:defRPr>
      </a:lvl5pPr>
      <a:lvl6pPr marL="1889836" algn="l" defTabSz="755934" rtl="0" eaLnBrk="1" latinLnBrk="0" hangingPunct="1">
        <a:defRPr kumimoji="1" sz="1488" kern="1200">
          <a:solidFill>
            <a:schemeClr val="tx1"/>
          </a:solidFill>
          <a:latin typeface="+mn-lt"/>
          <a:ea typeface="+mn-ea"/>
          <a:cs typeface="+mn-cs"/>
        </a:defRPr>
      </a:lvl6pPr>
      <a:lvl7pPr marL="2267803" algn="l" defTabSz="755934" rtl="0" eaLnBrk="1" latinLnBrk="0" hangingPunct="1">
        <a:defRPr kumimoji="1" sz="1488" kern="1200">
          <a:solidFill>
            <a:schemeClr val="tx1"/>
          </a:solidFill>
          <a:latin typeface="+mn-lt"/>
          <a:ea typeface="+mn-ea"/>
          <a:cs typeface="+mn-cs"/>
        </a:defRPr>
      </a:lvl7pPr>
      <a:lvl8pPr marL="2645771" algn="l" defTabSz="755934" rtl="0" eaLnBrk="1" latinLnBrk="0" hangingPunct="1">
        <a:defRPr kumimoji="1" sz="1488" kern="1200">
          <a:solidFill>
            <a:schemeClr val="tx1"/>
          </a:solidFill>
          <a:latin typeface="+mn-lt"/>
          <a:ea typeface="+mn-ea"/>
          <a:cs typeface="+mn-cs"/>
        </a:defRPr>
      </a:lvl8pPr>
      <a:lvl9pPr marL="3023738" algn="l" defTabSz="755934" rtl="0" eaLnBrk="1" latinLnBrk="0" hangingPunct="1">
        <a:defRPr kumimoji="1"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JP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806C183C-1075-3B43-B85A-3A104C978CFF}"/>
              </a:ext>
            </a:extLst>
          </p:cNvPr>
          <p:cNvPicPr>
            <a:picLocks noChangeAspect="1"/>
          </p:cNvPicPr>
          <p:nvPr/>
        </p:nvPicPr>
        <p:blipFill>
          <a:blip r:embed="rId2"/>
          <a:stretch>
            <a:fillRect/>
          </a:stretch>
        </p:blipFill>
        <p:spPr>
          <a:xfrm>
            <a:off x="1039" y="0"/>
            <a:ext cx="7558636" cy="10691813"/>
          </a:xfrm>
          <a:prstGeom prst="rect">
            <a:avLst/>
          </a:prstGeom>
        </p:spPr>
      </p:pic>
      <p:sp>
        <p:nvSpPr>
          <p:cNvPr id="8" name="角丸四角形 7"/>
          <p:cNvSpPr/>
          <p:nvPr/>
        </p:nvSpPr>
        <p:spPr>
          <a:xfrm>
            <a:off x="172763" y="5902265"/>
            <a:ext cx="3098471" cy="313493"/>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b="1" dirty="0" smtClean="0"/>
              <a:t>　</a:t>
            </a:r>
            <a:r>
              <a:rPr kumimoji="1" lang="ja-JP" altLang="en-US" sz="1400" b="1" dirty="0" smtClean="0"/>
              <a:t>開講時期・訓練・資格について</a:t>
            </a:r>
            <a:endParaRPr kumimoji="1" lang="ja-JP" altLang="en-US" sz="1400" b="1" dirty="0"/>
          </a:p>
        </p:txBody>
      </p:sp>
      <p:sp>
        <p:nvSpPr>
          <p:cNvPr id="11" name="角丸四角形 10"/>
          <p:cNvSpPr/>
          <p:nvPr/>
        </p:nvSpPr>
        <p:spPr>
          <a:xfrm>
            <a:off x="172763" y="3636193"/>
            <a:ext cx="2609074" cy="305964"/>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400" b="1" dirty="0" smtClean="0"/>
              <a:t>企業実習付コースについて</a:t>
            </a:r>
            <a:endParaRPr kumimoji="1" lang="ja-JP" altLang="en-US" sz="1400" b="1" dirty="0"/>
          </a:p>
        </p:txBody>
      </p:sp>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0" y="6395102"/>
            <a:ext cx="7422662" cy="3096000"/>
          </a:xfrm>
          <a:prstGeom prst="rect">
            <a:avLst/>
          </a:prstGeom>
        </p:spPr>
      </p:pic>
      <p:sp>
        <p:nvSpPr>
          <p:cNvPr id="15" name="テキスト ボックス 14"/>
          <p:cNvSpPr txBox="1"/>
          <p:nvPr/>
        </p:nvSpPr>
        <p:spPr>
          <a:xfrm>
            <a:off x="172763" y="3985354"/>
            <a:ext cx="7053425" cy="461665"/>
          </a:xfrm>
          <a:prstGeom prst="rect">
            <a:avLst/>
          </a:prstGeom>
          <a:noFill/>
        </p:spPr>
        <p:txBody>
          <a:bodyPr wrap="square" rtlCol="0">
            <a:spAutoFit/>
          </a:bodyPr>
          <a:lstStyle/>
          <a:p>
            <a:r>
              <a:rPr lang="ja-JP" altLang="en-US" sz="1200" dirty="0" smtClean="0"/>
              <a:t>　</a:t>
            </a:r>
            <a:r>
              <a:rPr lang="ja-JP" altLang="ja-JP" sz="1200" dirty="0" smtClean="0"/>
              <a:t>おおむね５</a:t>
            </a:r>
            <a:r>
              <a:rPr lang="ja-JP" altLang="en-US" sz="1200" dirty="0" smtClean="0"/>
              <a:t>５</a:t>
            </a:r>
            <a:r>
              <a:rPr lang="ja-JP" altLang="ja-JP" sz="1200" dirty="0" smtClean="0"/>
              <a:t>歳未満の方</a:t>
            </a:r>
            <a:r>
              <a:rPr lang="ja-JP" altLang="ja-JP" sz="1200" dirty="0"/>
              <a:t>を対象としたコースです</a:t>
            </a:r>
            <a:r>
              <a:rPr lang="ja-JP" altLang="ja-JP" sz="1200" dirty="0" smtClean="0"/>
              <a:t>。</a:t>
            </a:r>
            <a:endParaRPr lang="en-US" altLang="ja-JP" sz="1200" dirty="0" smtClean="0"/>
          </a:p>
          <a:p>
            <a:r>
              <a:rPr lang="ja-JP" altLang="en-US" sz="1200" dirty="0" smtClean="0"/>
              <a:t>　</a:t>
            </a:r>
            <a:r>
              <a:rPr lang="ja-JP" altLang="ja-JP" sz="1200" dirty="0" smtClean="0"/>
              <a:t>就職</a:t>
            </a:r>
            <a:r>
              <a:rPr lang="ja-JP" altLang="ja-JP" sz="1200" dirty="0"/>
              <a:t>をするために基礎的訓練を通してビル</a:t>
            </a:r>
            <a:r>
              <a:rPr lang="ja-JP" altLang="ja-JP" sz="1200" dirty="0" smtClean="0"/>
              <a:t>管理</a:t>
            </a:r>
            <a:r>
              <a:rPr lang="ja-JP" altLang="en-US" sz="1200" dirty="0" smtClean="0"/>
              <a:t>の</a:t>
            </a:r>
            <a:r>
              <a:rPr lang="ja-JP" altLang="ja-JP" sz="1200" dirty="0" smtClean="0"/>
              <a:t>知識</a:t>
            </a:r>
            <a:r>
              <a:rPr lang="ja-JP" altLang="en-US" sz="1200" dirty="0" smtClean="0"/>
              <a:t>を</a:t>
            </a:r>
            <a:r>
              <a:rPr lang="ja-JP" altLang="ja-JP" sz="1200" dirty="0" smtClean="0"/>
              <a:t>習得します。</a:t>
            </a:r>
            <a:endParaRPr lang="ja-JP" altLang="ja-JP" sz="1200" dirty="0"/>
          </a:p>
        </p:txBody>
      </p:sp>
      <p:graphicFrame>
        <p:nvGraphicFramePr>
          <p:cNvPr id="6" name="表 5"/>
          <p:cNvGraphicFramePr>
            <a:graphicFrameLocks noGrp="1"/>
          </p:cNvGraphicFramePr>
          <p:nvPr>
            <p:extLst>
              <p:ext uri="{D42A27DB-BD31-4B8C-83A1-F6EECF244321}">
                <p14:modId xmlns:p14="http://schemas.microsoft.com/office/powerpoint/2010/main" val="941634164"/>
              </p:ext>
            </p:extLst>
          </p:nvPr>
        </p:nvGraphicFramePr>
        <p:xfrm>
          <a:off x="211772" y="4461362"/>
          <a:ext cx="7053424" cy="574188"/>
        </p:xfrm>
        <a:graphic>
          <a:graphicData uri="http://schemas.openxmlformats.org/drawingml/2006/table">
            <a:tbl>
              <a:tblPr firstRow="1" bandRow="1">
                <a:tableStyleId>{5C22544A-7EE6-4342-B048-85BDC9FD1C3A}</a:tableStyleId>
              </a:tblPr>
              <a:tblGrid>
                <a:gridCol w="1088444">
                  <a:extLst>
                    <a:ext uri="{9D8B030D-6E8A-4147-A177-3AD203B41FA5}">
                      <a16:colId xmlns:a16="http://schemas.microsoft.com/office/drawing/2014/main" val="3885036948"/>
                    </a:ext>
                  </a:extLst>
                </a:gridCol>
                <a:gridCol w="5964980">
                  <a:extLst>
                    <a:ext uri="{9D8B030D-6E8A-4147-A177-3AD203B41FA5}">
                      <a16:colId xmlns:a16="http://schemas.microsoft.com/office/drawing/2014/main" val="2556010286"/>
                    </a:ext>
                  </a:extLst>
                </a:gridCol>
              </a:tblGrid>
              <a:tr h="574188">
                <a:tc>
                  <a:txBody>
                    <a:bodyPr/>
                    <a:lstStyle/>
                    <a:p>
                      <a:pPr algn="ctr"/>
                      <a:r>
                        <a:rPr kumimoji="1" lang="ja-JP" altLang="en-US" sz="1200" b="1" dirty="0" smtClean="0">
                          <a:solidFill>
                            <a:schemeClr val="tx1"/>
                          </a:solidFill>
                        </a:rPr>
                        <a:t>橋渡し訓練</a:t>
                      </a:r>
                      <a:endParaRPr kumimoji="1" lang="en-US" altLang="ja-JP" sz="1200" b="1" dirty="0" smtClean="0">
                        <a:solidFill>
                          <a:schemeClr val="tx1"/>
                        </a:solidFill>
                      </a:endParaRPr>
                    </a:p>
                    <a:p>
                      <a:pPr algn="ctr"/>
                      <a:r>
                        <a:rPr kumimoji="1" lang="ja-JP" altLang="en-US" sz="1200" b="1" dirty="0" smtClean="0">
                          <a:solidFill>
                            <a:schemeClr val="tx1"/>
                          </a:solidFill>
                        </a:rPr>
                        <a:t>（</a:t>
                      </a:r>
                      <a:r>
                        <a:rPr kumimoji="1" lang="en-US" altLang="ja-JP" sz="1200" b="1" dirty="0" smtClean="0">
                          <a:solidFill>
                            <a:schemeClr val="tx1"/>
                          </a:solidFill>
                        </a:rPr>
                        <a:t>1</a:t>
                      </a:r>
                      <a:r>
                        <a:rPr kumimoji="1" lang="ja-JP" altLang="en-US" sz="1200" b="1" dirty="0" smtClean="0">
                          <a:solidFill>
                            <a:schemeClr val="tx1"/>
                          </a:solidFill>
                        </a:rPr>
                        <a:t>ヶ月間）</a:t>
                      </a:r>
                      <a:endParaRPr kumimoji="1" lang="ja-JP" altLang="en-US" sz="12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E5D6"/>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rPr>
                        <a:t>社会人としての基礎力の向上を目指します。</a:t>
                      </a:r>
                      <a:endParaRPr lang="en-US" altLang="ja-JP" sz="1200" b="0" dirty="0" smtClean="0">
                        <a:solidFill>
                          <a:schemeClr val="tx1"/>
                        </a:solidFill>
                      </a:endParaRPr>
                    </a:p>
                    <a:p>
                      <a:r>
                        <a:rPr lang="ja-JP" altLang="en-US" sz="1200" b="0" dirty="0" smtClean="0">
                          <a:solidFill>
                            <a:schemeClr val="tx1"/>
                          </a:solidFill>
                        </a:rPr>
                        <a:t>（職業理解、ビジネスマナー、自己アピール、職場におけるコミュニケーション）</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1017482443"/>
                  </a:ext>
                </a:extLst>
              </a:tr>
            </a:tbl>
          </a:graphicData>
        </a:graphic>
      </p:graphicFrame>
      <p:graphicFrame>
        <p:nvGraphicFramePr>
          <p:cNvPr id="18" name="表 17"/>
          <p:cNvGraphicFramePr>
            <a:graphicFrameLocks noGrp="1"/>
          </p:cNvGraphicFramePr>
          <p:nvPr>
            <p:extLst>
              <p:ext uri="{D42A27DB-BD31-4B8C-83A1-F6EECF244321}">
                <p14:modId xmlns:p14="http://schemas.microsoft.com/office/powerpoint/2010/main" val="300017633"/>
              </p:ext>
            </p:extLst>
          </p:nvPr>
        </p:nvGraphicFramePr>
        <p:xfrm>
          <a:off x="210864" y="5156200"/>
          <a:ext cx="7053424" cy="552450"/>
        </p:xfrm>
        <a:graphic>
          <a:graphicData uri="http://schemas.openxmlformats.org/drawingml/2006/table">
            <a:tbl>
              <a:tblPr firstRow="1" bandRow="1">
                <a:tableStyleId>{5C22544A-7EE6-4342-B048-85BDC9FD1C3A}</a:tableStyleId>
              </a:tblPr>
              <a:tblGrid>
                <a:gridCol w="1088444">
                  <a:extLst>
                    <a:ext uri="{9D8B030D-6E8A-4147-A177-3AD203B41FA5}">
                      <a16:colId xmlns:a16="http://schemas.microsoft.com/office/drawing/2014/main" val="3885036948"/>
                    </a:ext>
                  </a:extLst>
                </a:gridCol>
                <a:gridCol w="5964980">
                  <a:extLst>
                    <a:ext uri="{9D8B030D-6E8A-4147-A177-3AD203B41FA5}">
                      <a16:colId xmlns:a16="http://schemas.microsoft.com/office/drawing/2014/main" val="2556010286"/>
                    </a:ext>
                  </a:extLst>
                </a:gridCol>
              </a:tblGrid>
              <a:tr h="552450">
                <a:tc>
                  <a:txBody>
                    <a:bodyPr/>
                    <a:lstStyle/>
                    <a:p>
                      <a:pPr algn="ctr"/>
                      <a:r>
                        <a:rPr lang="ja-JP" altLang="en-US" sz="1200" dirty="0" smtClean="0">
                          <a:solidFill>
                            <a:schemeClr val="tx1"/>
                          </a:solidFill>
                        </a:rPr>
                        <a:t>企業実習（</a:t>
                      </a:r>
                      <a:r>
                        <a:rPr lang="en-US" altLang="ja-JP" sz="1200" dirty="0" smtClean="0">
                          <a:solidFill>
                            <a:schemeClr val="tx1"/>
                          </a:solidFill>
                        </a:rPr>
                        <a:t>18</a:t>
                      </a:r>
                      <a:r>
                        <a:rPr lang="ja-JP" altLang="en-US" sz="1200" dirty="0" smtClean="0">
                          <a:solidFill>
                            <a:schemeClr val="tx1"/>
                          </a:solidFill>
                        </a:rPr>
                        <a:t>日間）</a:t>
                      </a:r>
                      <a:endParaRPr kumimoji="1" lang="ja-JP" altLang="en-US" sz="12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E5D6"/>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rPr>
                        <a:t>実際の現場において、実践的なビル管理に関する知識を習得します。</a:t>
                      </a:r>
                      <a:endParaRPr lang="en-US" altLang="ja-JP" sz="1200" b="0" dirty="0" smtClean="0">
                        <a:solidFill>
                          <a:schemeClr val="tx1"/>
                        </a:solidFill>
                      </a:endParaRPr>
                    </a:p>
                    <a:p>
                      <a:pPr marL="0" marR="0" lvl="0" indent="0" algn="l" defTabSz="755934"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rPr>
                        <a:t>企業実習先にそのまま採用されることもあります。</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1017482443"/>
                  </a:ext>
                </a:extLst>
              </a:tr>
            </a:tbl>
          </a:graphicData>
        </a:graphic>
      </p:graphicFrame>
      <p:sp>
        <p:nvSpPr>
          <p:cNvPr id="19" name="角丸四角形 18"/>
          <p:cNvSpPr/>
          <p:nvPr/>
        </p:nvSpPr>
        <p:spPr>
          <a:xfrm>
            <a:off x="238079" y="1463371"/>
            <a:ext cx="2160000" cy="368299"/>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400" b="1" dirty="0" smtClean="0"/>
              <a:t>ビル管理のお仕事</a:t>
            </a:r>
            <a:endParaRPr kumimoji="1" lang="ja-JP" altLang="en-US" sz="1400" b="1" dirty="0"/>
          </a:p>
        </p:txBody>
      </p:sp>
      <p:sp>
        <p:nvSpPr>
          <p:cNvPr id="21" name="テキスト ボックス 20"/>
          <p:cNvSpPr txBox="1"/>
          <p:nvPr/>
        </p:nvSpPr>
        <p:spPr>
          <a:xfrm>
            <a:off x="341631" y="1908414"/>
            <a:ext cx="6677356" cy="1569660"/>
          </a:xfrm>
          <a:prstGeom prst="rect">
            <a:avLst/>
          </a:prstGeom>
          <a:noFill/>
        </p:spPr>
        <p:txBody>
          <a:bodyPr wrap="square" rtlCol="0">
            <a:spAutoFit/>
          </a:bodyPr>
          <a:lstStyle/>
          <a:p>
            <a:r>
              <a:rPr kumimoji="1" lang="ja-JP" altLang="en-US" sz="1200" dirty="0"/>
              <a:t>ビルを利用される多くのお客様に心地よい空間を提供する仕事です</a:t>
            </a:r>
            <a:r>
              <a:rPr kumimoji="1" lang="ja-JP" altLang="en-US" sz="1200" dirty="0" smtClean="0"/>
              <a:t>。</a:t>
            </a:r>
            <a:endParaRPr kumimoji="1" lang="en-US" altLang="ja-JP" sz="1200" dirty="0" smtClean="0"/>
          </a:p>
          <a:p>
            <a:r>
              <a:rPr kumimoji="1" lang="ja-JP" altLang="en-US" sz="1200" dirty="0" smtClean="0"/>
              <a:t>人</a:t>
            </a:r>
            <a:r>
              <a:rPr kumimoji="1" lang="ja-JP" altLang="en-US" sz="1200" dirty="0"/>
              <a:t>が快適で安心できるビル環境は電気・空調・給排水設備等の</a:t>
            </a:r>
            <a:r>
              <a:rPr kumimoji="1" lang="ja-JP" altLang="en-US" sz="1200" dirty="0" smtClean="0"/>
              <a:t>適切に管理</a:t>
            </a:r>
            <a:r>
              <a:rPr kumimoji="1" lang="ja-JP" altLang="en-US" sz="1200" dirty="0"/>
              <a:t>されたメンテナンスがあってこそ生まれるものです。</a:t>
            </a:r>
          </a:p>
          <a:p>
            <a:r>
              <a:rPr lang="ja-JP" altLang="ja-JP" sz="1200" dirty="0"/>
              <a:t>ビル建物には、快適な居住環境を維持するために受変電、照明および動力等の電気設備をはじめ、熱源・空調設備、給水・排水設備等が不可欠です。そしてこれらのビル建物等では、諸設備の適切な運転・維持管理ができる専門的な技術を有する人材が必要とされて</a:t>
            </a:r>
            <a:r>
              <a:rPr lang="ja-JP" altLang="ja-JP" sz="1200" dirty="0" smtClean="0"/>
              <a:t>います</a:t>
            </a:r>
            <a:r>
              <a:rPr lang="ja-JP" altLang="en-US" sz="1200" dirty="0" smtClean="0"/>
              <a:t>。</a:t>
            </a:r>
            <a:endParaRPr kumimoji="1" lang="en-US" altLang="ja-JP" sz="1200" dirty="0" smtClean="0"/>
          </a:p>
          <a:p>
            <a:r>
              <a:rPr kumimoji="1" lang="ja-JP" altLang="en-US" sz="1200" dirty="0" smtClean="0"/>
              <a:t>また</a:t>
            </a:r>
            <a:r>
              <a:rPr kumimoji="1" lang="ja-JP" altLang="en-US" sz="1200" dirty="0"/>
              <a:t>、ビル設備管理はテナント、オーナーおよび工事業者など</a:t>
            </a:r>
            <a:r>
              <a:rPr kumimoji="1" lang="ja-JP" altLang="en-US" sz="1200" dirty="0" smtClean="0"/>
              <a:t>多くの方と</a:t>
            </a:r>
            <a:r>
              <a:rPr kumimoji="1" lang="ja-JP" altLang="en-US" sz="1200" dirty="0"/>
              <a:t>関わる仕事であり、「サービス業」としての一面も持って</a:t>
            </a:r>
            <a:r>
              <a:rPr kumimoji="1" lang="ja-JP" altLang="en-US" sz="1200" dirty="0" smtClean="0"/>
              <a:t>います。</a:t>
            </a:r>
            <a:endParaRPr kumimoji="1" lang="ja-JP" altLang="en-US" sz="1200" dirty="0"/>
          </a:p>
        </p:txBody>
      </p:sp>
      <p:pic>
        <p:nvPicPr>
          <p:cNvPr id="22" name="図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3349" y="5902265"/>
            <a:ext cx="1800000" cy="1200000"/>
          </a:xfrm>
          <a:prstGeom prst="rect">
            <a:avLst/>
          </a:prstGeom>
        </p:spPr>
      </p:pic>
      <p:pic>
        <p:nvPicPr>
          <p:cNvPr id="23" name="図 22"/>
          <p:cNvPicPr>
            <a:picLocks noChangeAspect="1"/>
          </p:cNvPicPr>
          <p:nvPr/>
        </p:nvPicPr>
        <p:blipFill>
          <a:blip r:embed="rId5">
            <a:extLst>
              <a:ext uri="{BEBA8EAE-BF5A-486C-A8C5-ECC9F3942E4B}">
                <a14:imgProps xmlns:a14="http://schemas.microsoft.com/office/drawing/2010/main">
                  <a14:imgLayer r:embed="rId6">
                    <a14:imgEffect>
                      <a14:saturation sat="107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a:off x="3652992" y="5909287"/>
            <a:ext cx="1800000" cy="1200000"/>
          </a:xfrm>
          <a:prstGeom prst="rect">
            <a:avLst/>
          </a:prstGeom>
        </p:spPr>
      </p:pic>
      <p:sp>
        <p:nvSpPr>
          <p:cNvPr id="17" name="角丸四角形吹き出し 16"/>
          <p:cNvSpPr/>
          <p:nvPr/>
        </p:nvSpPr>
        <p:spPr>
          <a:xfrm>
            <a:off x="1347184" y="9665823"/>
            <a:ext cx="3848099" cy="487221"/>
          </a:xfrm>
          <a:prstGeom prst="wedgeRoundRectCallout">
            <a:avLst>
              <a:gd name="adj1" fmla="val -8779"/>
              <a:gd name="adj2" fmla="val -83794"/>
              <a:gd name="adj3" fmla="val 16667"/>
            </a:avLst>
          </a:prstGeom>
          <a:noFill/>
          <a:ln w="34925" cmpd="thinThick">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smtClean="0">
                <a:solidFill>
                  <a:schemeClr val="accent2">
                    <a:lumMod val="50000"/>
                  </a:schemeClr>
                </a:solidFill>
              </a:rPr>
              <a:t>　</a:t>
            </a:r>
            <a:r>
              <a:rPr kumimoji="1" lang="en-US" altLang="ja-JP" b="1" dirty="0" smtClean="0">
                <a:solidFill>
                  <a:schemeClr val="accent2">
                    <a:lumMod val="50000"/>
                  </a:schemeClr>
                </a:solidFill>
              </a:rPr>
              <a:t>POINT</a:t>
            </a:r>
            <a:r>
              <a:rPr kumimoji="1" lang="ja-JP" altLang="en-US" b="1" dirty="0" smtClean="0">
                <a:solidFill>
                  <a:schemeClr val="accent2">
                    <a:lumMod val="50000"/>
                  </a:schemeClr>
                </a:solidFill>
              </a:rPr>
              <a:t>！　</a:t>
            </a:r>
            <a:r>
              <a:rPr kumimoji="1" lang="ja-JP" altLang="en-US" sz="1400" b="1" dirty="0" smtClean="0">
                <a:solidFill>
                  <a:schemeClr val="accent2">
                    <a:lumMod val="50000"/>
                  </a:schemeClr>
                </a:solidFill>
              </a:rPr>
              <a:t>資格に挑戦！</a:t>
            </a:r>
            <a:endParaRPr kumimoji="1" lang="en-US" altLang="ja-JP" sz="1400" b="1" dirty="0" smtClean="0">
              <a:solidFill>
                <a:schemeClr val="accent2">
                  <a:lumMod val="50000"/>
                </a:schemeClr>
              </a:solidFill>
            </a:endParaRPr>
          </a:p>
          <a:p>
            <a:pPr algn="ctr"/>
            <a:r>
              <a:rPr kumimoji="1" lang="ja-JP" altLang="en-US" sz="1000" b="1" dirty="0" smtClean="0">
                <a:solidFill>
                  <a:schemeClr val="accent2">
                    <a:lumMod val="50000"/>
                  </a:schemeClr>
                </a:solidFill>
              </a:rPr>
              <a:t>　　　　　　　　→　受講中に資格を取得される方もいます</a:t>
            </a:r>
            <a:endParaRPr kumimoji="1" lang="en-US" altLang="ja-JP" sz="1000" b="1" dirty="0" smtClean="0">
              <a:solidFill>
                <a:schemeClr val="accent2">
                  <a:lumMod val="50000"/>
                </a:schemeClr>
              </a:solidFill>
            </a:endParaRPr>
          </a:p>
        </p:txBody>
      </p:sp>
      <p:sp>
        <p:nvSpPr>
          <p:cNvPr id="20" name="正方形/長方形 19"/>
          <p:cNvSpPr/>
          <p:nvPr/>
        </p:nvSpPr>
        <p:spPr>
          <a:xfrm>
            <a:off x="5956368" y="8666694"/>
            <a:ext cx="761932" cy="713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4" name="グループ化 23"/>
          <p:cNvGrpSpPr/>
          <p:nvPr/>
        </p:nvGrpSpPr>
        <p:grpSpPr>
          <a:xfrm>
            <a:off x="4260709" y="771712"/>
            <a:ext cx="469106" cy="403669"/>
            <a:chOff x="5108785" y="769567"/>
            <a:chExt cx="469106" cy="403669"/>
          </a:xfrm>
        </p:grpSpPr>
        <p:sp>
          <p:nvSpPr>
            <p:cNvPr id="25" name="円形吹き出し 24"/>
            <p:cNvSpPr/>
            <p:nvPr/>
          </p:nvSpPr>
          <p:spPr>
            <a:xfrm>
              <a:off x="5143048" y="769567"/>
              <a:ext cx="404813" cy="403669"/>
            </a:xfrm>
            <a:prstGeom prst="wedgeEllipseCallout">
              <a:avLst>
                <a:gd name="adj1" fmla="val 54834"/>
                <a:gd name="adj2" fmla="val -250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600" b="1" dirty="0">
                <a:solidFill>
                  <a:schemeClr val="tx1"/>
                </a:solidFill>
              </a:endParaRPr>
            </a:p>
          </p:txBody>
        </p:sp>
        <p:sp>
          <p:nvSpPr>
            <p:cNvPr id="26" name="テキスト ボックス 23"/>
            <p:cNvSpPr txBox="1"/>
            <p:nvPr/>
          </p:nvSpPr>
          <p:spPr>
            <a:xfrm>
              <a:off x="5108785" y="832687"/>
              <a:ext cx="469106"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r>
                <a:rPr kumimoji="1" lang="ja-JP" altLang="en-US" sz="600" b="1" dirty="0">
                  <a:solidFill>
                    <a:prstClr val="black"/>
                  </a:solidFill>
                </a:rPr>
                <a:t>動画</a:t>
              </a:r>
              <a:r>
                <a:rPr kumimoji="1" lang="ja-JP" altLang="en-US" sz="600" b="1" dirty="0" smtClean="0">
                  <a:solidFill>
                    <a:prstClr val="black"/>
                  </a:solidFill>
                </a:rPr>
                <a:t>は</a:t>
              </a:r>
              <a:endParaRPr kumimoji="1" lang="en-US" altLang="ja-JP" sz="600" b="1" dirty="0" smtClean="0">
                <a:solidFill>
                  <a:prstClr val="black"/>
                </a:solidFill>
              </a:endParaRPr>
            </a:p>
            <a:p>
              <a:pPr lvl="0" algn="ctr"/>
              <a:r>
                <a:rPr kumimoji="1" lang="ja-JP" altLang="en-US" sz="600" b="1" dirty="0" smtClean="0">
                  <a:solidFill>
                    <a:prstClr val="black"/>
                  </a:solidFill>
                </a:rPr>
                <a:t>こちら</a:t>
              </a:r>
              <a:endParaRPr kumimoji="1" lang="ja-JP" altLang="en-US" sz="600" b="1" dirty="0">
                <a:solidFill>
                  <a:prstClr val="black"/>
                </a:solidFill>
              </a:endParaRPr>
            </a:p>
          </p:txBody>
        </p:sp>
      </p:grpSp>
      <p:sp>
        <p:nvSpPr>
          <p:cNvPr id="14" name="テキスト ボックス 13"/>
          <p:cNvSpPr txBox="1"/>
          <p:nvPr/>
        </p:nvSpPr>
        <p:spPr>
          <a:xfrm>
            <a:off x="900000" y="9085026"/>
            <a:ext cx="6366267" cy="461665"/>
          </a:xfrm>
          <a:prstGeom prst="rect">
            <a:avLst/>
          </a:prstGeom>
          <a:noFill/>
        </p:spPr>
        <p:txBody>
          <a:bodyPr wrap="square" rtlCol="0">
            <a:spAutoFit/>
          </a:bodyPr>
          <a:lstStyle/>
          <a:p>
            <a:r>
              <a:rPr lang="ja-JP" altLang="ja-JP" sz="1200" dirty="0"/>
              <a:t>※訓練カリキュラムのみで、各種資格試験の内容には十分な対応は出来ません</a:t>
            </a:r>
            <a:r>
              <a:rPr lang="ja-JP" altLang="ja-JP" sz="1200" dirty="0" smtClean="0"/>
              <a:t>。</a:t>
            </a:r>
            <a:endParaRPr lang="en-US" altLang="ja-JP" sz="1200" dirty="0" smtClean="0"/>
          </a:p>
          <a:p>
            <a:r>
              <a:rPr lang="ja-JP" altLang="ja-JP" sz="1200" dirty="0" smtClean="0"/>
              <a:t>各自</a:t>
            </a:r>
            <a:r>
              <a:rPr lang="ja-JP" altLang="ja-JP" sz="1200" dirty="0"/>
              <a:t>試験日程等を勘案して資格取得を目指して計画的に学習する必要があります。</a:t>
            </a:r>
            <a:endParaRPr kumimoji="1" lang="ja-JP" altLang="en-US" sz="1000" dirty="0"/>
          </a:p>
        </p:txBody>
      </p:sp>
      <p:pic>
        <p:nvPicPr>
          <p:cNvPr id="2" name="図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00889" y="582395"/>
            <a:ext cx="1666691" cy="715827"/>
          </a:xfrm>
          <a:prstGeom prst="rect">
            <a:avLst/>
          </a:prstGeom>
        </p:spPr>
      </p:pic>
      <p:sp>
        <p:nvSpPr>
          <p:cNvPr id="4" name="正方形/長方形 3"/>
          <p:cNvSpPr/>
          <p:nvPr/>
        </p:nvSpPr>
        <p:spPr>
          <a:xfrm>
            <a:off x="6088069" y="7200900"/>
            <a:ext cx="808031" cy="565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6644731" y="7136943"/>
            <a:ext cx="473620" cy="651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79449" y="612367"/>
            <a:ext cx="604493" cy="604493"/>
          </a:xfrm>
          <a:prstGeom prst="rect">
            <a:avLst/>
          </a:prstGeom>
        </p:spPr>
      </p:pic>
      <p:pic>
        <p:nvPicPr>
          <p:cNvPr id="7" name="図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34234" y="586470"/>
            <a:ext cx="774716" cy="774716"/>
          </a:xfrm>
          <a:prstGeom prst="rect">
            <a:avLst/>
          </a:prstGeom>
        </p:spPr>
      </p:pic>
    </p:spTree>
    <p:extLst>
      <p:ext uri="{BB962C8B-B14F-4D97-AF65-F5344CB8AC3E}">
        <p14:creationId xmlns:p14="http://schemas.microsoft.com/office/powerpoint/2010/main" val="2528878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13666" y="8393832"/>
            <a:ext cx="6258864" cy="584775"/>
          </a:xfrm>
          <a:prstGeom prst="rect">
            <a:avLst/>
          </a:prstGeom>
          <a:noFill/>
        </p:spPr>
        <p:txBody>
          <a:bodyPr wrap="square" lIns="91440" tIns="45720" rIns="91440" bIns="45720">
            <a:spAutoFit/>
          </a:bodyPr>
          <a:lstStyle/>
          <a:p>
            <a:pPr algn="ctr"/>
            <a:r>
              <a:rPr lang="ja-JP" altLang="en-US" sz="3200" b="1" spc="50" dirty="0" smtClean="0">
                <a:ln w="9525" cmpd="sng">
                  <a:solidFill>
                    <a:schemeClr val="accent2">
                      <a:lumMod val="75000"/>
                    </a:schemeClr>
                  </a:solidFill>
                  <a:prstDash val="sysDash"/>
                </a:ln>
                <a:solidFill>
                  <a:srgbClr val="70AD47">
                    <a:tint val="1000"/>
                  </a:srgbClr>
                </a:solidFill>
                <a:effectLst>
                  <a:glow rad="139700">
                    <a:schemeClr val="accent2">
                      <a:satMod val="175000"/>
                      <a:alpha val="40000"/>
                    </a:schemeClr>
                  </a:glow>
                </a:effectLst>
              </a:rPr>
              <a:t>動けば変わる、あなたの未来</a:t>
            </a:r>
            <a:endParaRPr lang="ja-JP" altLang="en-US" sz="3200" b="1" spc="50" dirty="0">
              <a:ln w="9525" cmpd="sng">
                <a:solidFill>
                  <a:schemeClr val="accent2">
                    <a:lumMod val="75000"/>
                  </a:schemeClr>
                </a:solidFill>
                <a:prstDash val="sysDash"/>
              </a:ln>
              <a:solidFill>
                <a:srgbClr val="70AD47">
                  <a:tint val="1000"/>
                </a:srgbClr>
              </a:solidFill>
              <a:effectLst>
                <a:glow rad="139700">
                  <a:schemeClr val="accent2">
                    <a:satMod val="175000"/>
                    <a:alpha val="40000"/>
                  </a:schemeClr>
                </a:glow>
              </a:effectLst>
            </a:endParaRPr>
          </a:p>
        </p:txBody>
      </p:sp>
      <p:sp>
        <p:nvSpPr>
          <p:cNvPr id="34" name="Line 26"/>
          <p:cNvSpPr>
            <a:spLocks noChangeShapeType="1"/>
          </p:cNvSpPr>
          <p:nvPr/>
        </p:nvSpPr>
        <p:spPr bwMode="auto">
          <a:xfrm>
            <a:off x="331358" y="10001540"/>
            <a:ext cx="3960000" cy="0"/>
          </a:xfrm>
          <a:prstGeom prst="line">
            <a:avLst/>
          </a:prstGeom>
          <a:noFill/>
          <a:ln w="12700">
            <a:solidFill>
              <a:srgbClr val="0E3192"/>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35" name="Group 13"/>
          <p:cNvGrpSpPr>
            <a:grpSpLocks noChangeAspect="1"/>
          </p:cNvGrpSpPr>
          <p:nvPr/>
        </p:nvGrpSpPr>
        <p:grpSpPr bwMode="auto">
          <a:xfrm>
            <a:off x="356095" y="9265148"/>
            <a:ext cx="889873" cy="669013"/>
            <a:chOff x="1847" y="2187"/>
            <a:chExt cx="5653" cy="4257"/>
          </a:xfrm>
        </p:grpSpPr>
        <p:sp>
          <p:nvSpPr>
            <p:cNvPr id="36" name="Rectangle 25"/>
            <p:cNvSpPr>
              <a:spLocks noChangeAspect="1" noChangeArrowheads="1"/>
            </p:cNvSpPr>
            <p:nvPr/>
          </p:nvSpPr>
          <p:spPr bwMode="auto">
            <a:xfrm>
              <a:off x="1847" y="2187"/>
              <a:ext cx="5653" cy="4257"/>
            </a:xfrm>
            <a:prstGeom prst="rect">
              <a:avLst/>
            </a:prstGeom>
            <a:solidFill>
              <a:srgbClr val="0E31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endParaRPr lang="ja-JP" altLang="en-US"/>
            </a:p>
          </p:txBody>
        </p:sp>
        <p:grpSp>
          <p:nvGrpSpPr>
            <p:cNvPr id="37" name="Group 14"/>
            <p:cNvGrpSpPr>
              <a:grpSpLocks noChangeAspect="1"/>
            </p:cNvGrpSpPr>
            <p:nvPr/>
          </p:nvGrpSpPr>
          <p:grpSpPr bwMode="auto">
            <a:xfrm>
              <a:off x="2501" y="2550"/>
              <a:ext cx="4384" cy="3576"/>
              <a:chOff x="2501" y="2550"/>
              <a:chExt cx="4384" cy="3576"/>
            </a:xfrm>
          </p:grpSpPr>
          <p:grpSp>
            <p:nvGrpSpPr>
              <p:cNvPr id="38" name="Group 21"/>
              <p:cNvGrpSpPr>
                <a:grpSpLocks noChangeAspect="1"/>
              </p:cNvGrpSpPr>
              <p:nvPr/>
            </p:nvGrpSpPr>
            <p:grpSpPr bwMode="auto">
              <a:xfrm>
                <a:off x="2501" y="2550"/>
                <a:ext cx="4384" cy="1269"/>
                <a:chOff x="2501" y="2550"/>
                <a:chExt cx="4384" cy="1269"/>
              </a:xfrm>
            </p:grpSpPr>
            <p:sp>
              <p:nvSpPr>
                <p:cNvPr id="45" name="Oval 24"/>
                <p:cNvSpPr>
                  <a:spLocks noChangeAspect="1" noChangeArrowheads="1"/>
                </p:cNvSpPr>
                <p:nvPr/>
              </p:nvSpPr>
              <p:spPr bwMode="auto">
                <a:xfrm>
                  <a:off x="2501" y="2940"/>
                  <a:ext cx="879" cy="879"/>
                </a:xfrm>
                <a:prstGeom prst="ellipse">
                  <a:avLst/>
                </a:prstGeom>
                <a:solidFill>
                  <a:srgbClr val="FFFFFF"/>
                </a:solidFill>
                <a:ln>
                  <a:noFill/>
                </a:ln>
                <a:extLst>
                  <a:ext uri="{91240B29-F687-4F45-9708-019B960494DF}">
                    <a14:hiddenLine xmlns:a14="http://schemas.microsoft.com/office/drawing/2010/main" w="3175">
                      <a:solidFill>
                        <a:srgbClr val="FF0000"/>
                      </a:solidFill>
                      <a:round/>
                      <a:headEnd/>
                      <a:tailEnd/>
                    </a14:hiddenLine>
                  </a:ext>
                </a:extLst>
              </p:spPr>
              <p:txBody>
                <a:bodyPr vert="horz" wrap="square" lIns="74295" tIns="8890" rIns="74295" bIns="8890" numCol="1" anchor="t" anchorCtr="0" compatLnSpc="1">
                  <a:prstTxWarp prst="textNoShape">
                    <a:avLst/>
                  </a:prstTxWarp>
                </a:bodyPr>
                <a:lstStyle/>
                <a:p>
                  <a:endParaRPr lang="ja-JP" altLang="en-US"/>
                </a:p>
              </p:txBody>
            </p:sp>
            <p:sp>
              <p:nvSpPr>
                <p:cNvPr id="46" name="Oval 23"/>
                <p:cNvSpPr>
                  <a:spLocks noChangeAspect="1" noChangeArrowheads="1"/>
                </p:cNvSpPr>
                <p:nvPr/>
              </p:nvSpPr>
              <p:spPr bwMode="auto">
                <a:xfrm>
                  <a:off x="6006" y="2940"/>
                  <a:ext cx="879" cy="879"/>
                </a:xfrm>
                <a:prstGeom prst="ellipse">
                  <a:avLst/>
                </a:prstGeom>
                <a:solidFill>
                  <a:srgbClr val="FFFFFF"/>
                </a:solidFill>
                <a:ln>
                  <a:noFill/>
                </a:ln>
                <a:extLst>
                  <a:ext uri="{91240B29-F687-4F45-9708-019B960494DF}">
                    <a14:hiddenLine xmlns:a14="http://schemas.microsoft.com/office/drawing/2010/main" w="3175">
                      <a:solidFill>
                        <a:srgbClr val="FF0000"/>
                      </a:solidFill>
                      <a:round/>
                      <a:headEnd/>
                      <a:tailEnd/>
                    </a14:hiddenLine>
                  </a:ext>
                </a:extLst>
              </p:spPr>
              <p:txBody>
                <a:bodyPr vert="horz" wrap="square" lIns="74295" tIns="8890" rIns="74295" bIns="8890" numCol="1" anchor="t" anchorCtr="0" compatLnSpc="1">
                  <a:prstTxWarp prst="textNoShape">
                    <a:avLst/>
                  </a:prstTxWarp>
                </a:bodyPr>
                <a:lstStyle/>
                <a:p>
                  <a:endParaRPr lang="ja-JP" altLang="en-US"/>
                </a:p>
              </p:txBody>
            </p:sp>
            <p:sp>
              <p:nvSpPr>
                <p:cNvPr id="47" name="Oval 22"/>
                <p:cNvSpPr>
                  <a:spLocks noChangeAspect="1" noChangeArrowheads="1"/>
                </p:cNvSpPr>
                <p:nvPr/>
              </p:nvSpPr>
              <p:spPr bwMode="auto">
                <a:xfrm>
                  <a:off x="4256" y="2550"/>
                  <a:ext cx="879" cy="879"/>
                </a:xfrm>
                <a:prstGeom prst="ellipse">
                  <a:avLst/>
                </a:prstGeom>
                <a:solidFill>
                  <a:srgbClr val="FFFFFF"/>
                </a:solidFill>
                <a:ln>
                  <a:noFill/>
                </a:ln>
                <a:extLst>
                  <a:ext uri="{91240B29-F687-4F45-9708-019B960494DF}">
                    <a14:hiddenLine xmlns:a14="http://schemas.microsoft.com/office/drawing/2010/main" w="3175">
                      <a:solidFill>
                        <a:srgbClr val="FF0000"/>
                      </a:solidFill>
                      <a:round/>
                      <a:headEnd/>
                      <a:tailEnd/>
                    </a14:hiddenLine>
                  </a:ext>
                </a:extLst>
              </p:spPr>
              <p:txBody>
                <a:bodyPr vert="horz" wrap="square" lIns="74295" tIns="8890" rIns="74295" bIns="8890" numCol="1" anchor="t" anchorCtr="0" compatLnSpc="1">
                  <a:prstTxWarp prst="textNoShape">
                    <a:avLst/>
                  </a:prstTxWarp>
                </a:bodyPr>
                <a:lstStyle/>
                <a:p>
                  <a:endParaRPr lang="ja-JP" altLang="en-US"/>
                </a:p>
              </p:txBody>
            </p:sp>
          </p:grpSp>
          <p:grpSp>
            <p:nvGrpSpPr>
              <p:cNvPr id="39" name="Group 18"/>
              <p:cNvGrpSpPr>
                <a:grpSpLocks noChangeAspect="1"/>
              </p:cNvGrpSpPr>
              <p:nvPr/>
            </p:nvGrpSpPr>
            <p:grpSpPr bwMode="auto">
              <a:xfrm>
                <a:off x="2760" y="3828"/>
                <a:ext cx="3853" cy="2298"/>
                <a:chOff x="2760" y="3828"/>
                <a:chExt cx="3853" cy="2298"/>
              </a:xfrm>
            </p:grpSpPr>
            <p:sp>
              <p:nvSpPr>
                <p:cNvPr id="43" name="Freeform 20"/>
                <p:cNvSpPr>
                  <a:spLocks noChangeAspect="1"/>
                </p:cNvSpPr>
                <p:nvPr/>
              </p:nvSpPr>
              <p:spPr bwMode="auto">
                <a:xfrm>
                  <a:off x="2760" y="3828"/>
                  <a:ext cx="3853" cy="2298"/>
                </a:xfrm>
                <a:custGeom>
                  <a:avLst/>
                  <a:gdLst>
                    <a:gd name="T0" fmla="*/ 35 w 3853"/>
                    <a:gd name="T1" fmla="*/ 174 h 2298"/>
                    <a:gd name="T2" fmla="*/ 171 w 3853"/>
                    <a:gd name="T3" fmla="*/ 10 h 2298"/>
                    <a:gd name="T4" fmla="*/ 373 w 3853"/>
                    <a:gd name="T5" fmla="*/ 137 h 2298"/>
                    <a:gd name="T6" fmla="*/ 3481 w 3853"/>
                    <a:gd name="T7" fmla="*/ 144 h 2298"/>
                    <a:gd name="T8" fmla="*/ 3669 w 3853"/>
                    <a:gd name="T9" fmla="*/ 10 h 2298"/>
                    <a:gd name="T10" fmla="*/ 3829 w 3853"/>
                    <a:gd name="T11" fmla="*/ 157 h 2298"/>
                    <a:gd name="T12" fmla="*/ 1889 w 3853"/>
                    <a:gd name="T13" fmla="*/ 2297 h 2298"/>
                    <a:gd name="T14" fmla="*/ 35 w 3853"/>
                    <a:gd name="T15" fmla="*/ 174 h 2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53" h="2298">
                      <a:moveTo>
                        <a:pt x="35" y="174"/>
                      </a:moveTo>
                      <a:cubicBezTo>
                        <a:pt x="41" y="41"/>
                        <a:pt x="103" y="20"/>
                        <a:pt x="171" y="10"/>
                      </a:cubicBezTo>
                      <a:cubicBezTo>
                        <a:pt x="239" y="0"/>
                        <a:pt x="292" y="72"/>
                        <a:pt x="373" y="137"/>
                      </a:cubicBezTo>
                      <a:cubicBezTo>
                        <a:pt x="1168" y="669"/>
                        <a:pt x="2594" y="713"/>
                        <a:pt x="3481" y="144"/>
                      </a:cubicBezTo>
                      <a:cubicBezTo>
                        <a:pt x="3575" y="73"/>
                        <a:pt x="3603" y="7"/>
                        <a:pt x="3669" y="10"/>
                      </a:cubicBezTo>
                      <a:cubicBezTo>
                        <a:pt x="3735" y="13"/>
                        <a:pt x="3805" y="7"/>
                        <a:pt x="3829" y="157"/>
                      </a:cubicBezTo>
                      <a:cubicBezTo>
                        <a:pt x="3853" y="980"/>
                        <a:pt x="3472" y="2286"/>
                        <a:pt x="1889" y="2297"/>
                      </a:cubicBezTo>
                      <a:cubicBezTo>
                        <a:pt x="270" y="2298"/>
                        <a:pt x="0" y="789"/>
                        <a:pt x="35" y="174"/>
                      </a:cubicBezTo>
                      <a:close/>
                    </a:path>
                  </a:pathLst>
                </a:custGeom>
                <a:solidFill>
                  <a:srgbClr val="FFFFFF"/>
                </a:solidFill>
                <a:ln>
                  <a:noFill/>
                </a:ln>
                <a:extLst>
                  <a:ext uri="{91240B29-F687-4F45-9708-019B960494DF}">
                    <a14:hiddenLine xmlns:a14="http://schemas.microsoft.com/office/drawing/2010/main" w="254">
                      <a:solidFill>
                        <a:srgbClr val="FF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4" name="Freeform 19"/>
                <p:cNvSpPr>
                  <a:spLocks noChangeAspect="1"/>
                </p:cNvSpPr>
                <p:nvPr/>
              </p:nvSpPr>
              <p:spPr bwMode="auto">
                <a:xfrm>
                  <a:off x="3090" y="4268"/>
                  <a:ext cx="3192" cy="1561"/>
                </a:xfrm>
                <a:custGeom>
                  <a:avLst/>
                  <a:gdLst>
                    <a:gd name="T0" fmla="*/ 0 w 3192"/>
                    <a:gd name="T1" fmla="*/ 0 h 1561"/>
                    <a:gd name="T2" fmla="*/ 3192 w 3192"/>
                    <a:gd name="T3" fmla="*/ 14 h 1561"/>
                    <a:gd name="T4" fmla="*/ 1584 w 3192"/>
                    <a:gd name="T5" fmla="*/ 1561 h 1561"/>
                    <a:gd name="T6" fmla="*/ 0 w 3192"/>
                    <a:gd name="T7" fmla="*/ 0 h 1561"/>
                  </a:gdLst>
                  <a:ahLst/>
                  <a:cxnLst>
                    <a:cxn ang="0">
                      <a:pos x="T0" y="T1"/>
                    </a:cxn>
                    <a:cxn ang="0">
                      <a:pos x="T2" y="T3"/>
                    </a:cxn>
                    <a:cxn ang="0">
                      <a:pos x="T4" y="T5"/>
                    </a:cxn>
                    <a:cxn ang="0">
                      <a:pos x="T6" y="T7"/>
                    </a:cxn>
                  </a:cxnLst>
                  <a:rect l="0" t="0" r="r" b="b"/>
                  <a:pathLst>
                    <a:path w="3192" h="1561">
                      <a:moveTo>
                        <a:pt x="0" y="0"/>
                      </a:moveTo>
                      <a:cubicBezTo>
                        <a:pt x="649" y="501"/>
                        <a:pt x="2483" y="496"/>
                        <a:pt x="3192" y="14"/>
                      </a:cubicBezTo>
                      <a:cubicBezTo>
                        <a:pt x="3165" y="577"/>
                        <a:pt x="2780" y="1560"/>
                        <a:pt x="1584" y="1561"/>
                      </a:cubicBezTo>
                      <a:cubicBezTo>
                        <a:pt x="347" y="1560"/>
                        <a:pt x="53" y="584"/>
                        <a:pt x="0" y="0"/>
                      </a:cubicBezTo>
                      <a:close/>
                    </a:path>
                  </a:pathLst>
                </a:custGeom>
                <a:solidFill>
                  <a:srgbClr val="0E3192"/>
                </a:solidFill>
                <a:ln>
                  <a:noFill/>
                </a:ln>
                <a:extLst>
                  <a:ext uri="{91240B29-F687-4F45-9708-019B960494DF}">
                    <a14:hiddenLine xmlns:a14="http://schemas.microsoft.com/office/drawing/2010/main" w="254">
                      <a:solidFill>
                        <a:srgbClr val="FF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40" name="Group 15"/>
              <p:cNvGrpSpPr>
                <a:grpSpLocks noChangeAspect="1"/>
              </p:cNvGrpSpPr>
              <p:nvPr/>
            </p:nvGrpSpPr>
            <p:grpSpPr bwMode="auto">
              <a:xfrm>
                <a:off x="3963" y="3429"/>
                <a:ext cx="1463" cy="2693"/>
                <a:chOff x="3963" y="3429"/>
                <a:chExt cx="1463" cy="2693"/>
              </a:xfrm>
            </p:grpSpPr>
            <p:sp>
              <p:nvSpPr>
                <p:cNvPr id="41" name="Oval 17"/>
                <p:cNvSpPr>
                  <a:spLocks noChangeAspect="1" noChangeArrowheads="1"/>
                </p:cNvSpPr>
                <p:nvPr/>
              </p:nvSpPr>
              <p:spPr bwMode="auto">
                <a:xfrm>
                  <a:off x="3963" y="3429"/>
                  <a:ext cx="1463" cy="2693"/>
                </a:xfrm>
                <a:prstGeom prst="ellipse">
                  <a:avLst/>
                </a:prstGeom>
                <a:solidFill>
                  <a:srgbClr val="FFFFFF"/>
                </a:solidFill>
                <a:ln>
                  <a:noFill/>
                </a:ln>
                <a:extLst>
                  <a:ext uri="{91240B29-F687-4F45-9708-019B960494DF}">
                    <a14:hiddenLine xmlns:a14="http://schemas.microsoft.com/office/drawing/2010/main" w="254">
                      <a:solidFill>
                        <a:srgbClr val="FF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 name="Oval 16"/>
                <p:cNvSpPr>
                  <a:spLocks noChangeAspect="1" noChangeArrowheads="1"/>
                </p:cNvSpPr>
                <p:nvPr/>
              </p:nvSpPr>
              <p:spPr bwMode="auto">
                <a:xfrm>
                  <a:off x="4259" y="3721"/>
                  <a:ext cx="861" cy="2098"/>
                </a:xfrm>
                <a:prstGeom prst="ellipse">
                  <a:avLst/>
                </a:prstGeom>
                <a:solidFill>
                  <a:srgbClr val="0E3192"/>
                </a:solidFill>
                <a:ln>
                  <a:noFill/>
                </a:ln>
                <a:extLst>
                  <a:ext uri="{91240B29-F687-4F45-9708-019B960494DF}">
                    <a14:hiddenLine xmlns:a14="http://schemas.microsoft.com/office/drawing/2010/main" w="254">
                      <a:solidFill>
                        <a:srgbClr val="FF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grpSp>
      <p:grpSp>
        <p:nvGrpSpPr>
          <p:cNvPr id="48" name="Group 9"/>
          <p:cNvGrpSpPr>
            <a:grpSpLocks/>
          </p:cNvGrpSpPr>
          <p:nvPr/>
        </p:nvGrpSpPr>
        <p:grpSpPr bwMode="auto">
          <a:xfrm>
            <a:off x="1363006" y="9341707"/>
            <a:ext cx="2808999" cy="555613"/>
            <a:chOff x="2820" y="14658"/>
            <a:chExt cx="3274" cy="835"/>
          </a:xfrm>
        </p:grpSpPr>
        <p:sp>
          <p:nvSpPr>
            <p:cNvPr id="49" name="WordArt 12"/>
            <p:cNvSpPr>
              <a:spLocks noChangeArrowheads="1" noChangeShapeType="1" noTextEdit="1"/>
            </p:cNvSpPr>
            <p:nvPr/>
          </p:nvSpPr>
          <p:spPr bwMode="auto">
            <a:xfrm>
              <a:off x="2820" y="14658"/>
              <a:ext cx="3274" cy="327"/>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ja-JP" altLang="en-US" sz="2000" b="1" i="1" kern="10" spc="0" dirty="0" smtClean="0">
                  <a:ln>
                    <a:noFill/>
                  </a:ln>
                  <a:solidFill>
                    <a:srgbClr val="0E3192"/>
                  </a:solidFill>
                  <a:effectLst/>
                  <a:latin typeface="HG丸ｺﾞｼｯｸM-PRO" panose="020F0600000000000000" pitchFamily="50" charset="-128"/>
                  <a:ea typeface="HG丸ｺﾞｼｯｸM-PRO" panose="020F0600000000000000" pitchFamily="50" charset="-128"/>
                </a:rPr>
                <a:t>ポリテクセンター関東</a:t>
              </a:r>
              <a:endParaRPr lang="ja-JP" altLang="en-US" sz="2000" b="1" i="1" kern="10" spc="0" dirty="0">
                <a:ln>
                  <a:noFill/>
                </a:ln>
                <a:solidFill>
                  <a:srgbClr val="0E3192"/>
                </a:solidFill>
                <a:effectLst/>
                <a:latin typeface="HG丸ｺﾞｼｯｸM-PRO" panose="020F0600000000000000" pitchFamily="50" charset="-128"/>
                <a:ea typeface="HG丸ｺﾞｼｯｸM-PRO" panose="020F0600000000000000" pitchFamily="50" charset="-128"/>
              </a:endParaRPr>
            </a:p>
          </p:txBody>
        </p:sp>
        <p:sp>
          <p:nvSpPr>
            <p:cNvPr id="50" name="WordArt 11"/>
            <p:cNvSpPr>
              <a:spLocks noChangeAspect="1" noChangeArrowheads="1" noChangeShapeType="1" noTextEdit="1"/>
            </p:cNvSpPr>
            <p:nvPr/>
          </p:nvSpPr>
          <p:spPr bwMode="auto">
            <a:xfrm>
              <a:off x="2820" y="15092"/>
              <a:ext cx="3137" cy="147"/>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ja-JP" altLang="en-US" sz="800" i="1" kern="10" spc="0" dirty="0" smtClean="0">
                  <a:ln>
                    <a:noFill/>
                  </a:ln>
                  <a:solidFill>
                    <a:srgbClr val="0E3192"/>
                  </a:solidFill>
                  <a:effectLst/>
                  <a:latin typeface="HG丸ｺﾞｼｯｸM-PRO" panose="020F0600000000000000" pitchFamily="50" charset="-128"/>
                  <a:ea typeface="HG丸ｺﾞｼｯｸM-PRO" panose="020F0600000000000000" pitchFamily="50" charset="-128"/>
                </a:rPr>
                <a:t>独立行政法人 高齢・障害・求職者雇用支援機構</a:t>
              </a:r>
              <a:endParaRPr lang="ja-JP" altLang="en-US" sz="800" i="1" kern="10" spc="0" dirty="0">
                <a:ln>
                  <a:noFill/>
                </a:ln>
                <a:solidFill>
                  <a:srgbClr val="0E3192"/>
                </a:solidFill>
                <a:effectLst/>
                <a:latin typeface="HG丸ｺﾞｼｯｸM-PRO" panose="020F0600000000000000" pitchFamily="50" charset="-128"/>
                <a:ea typeface="HG丸ｺﾞｼｯｸM-PRO" panose="020F0600000000000000" pitchFamily="50" charset="-128"/>
              </a:endParaRPr>
            </a:p>
          </p:txBody>
        </p:sp>
        <p:sp>
          <p:nvSpPr>
            <p:cNvPr id="51" name="WordArt 10"/>
            <p:cNvSpPr>
              <a:spLocks noChangeArrowheads="1" noChangeShapeType="1" noTextEdit="1"/>
            </p:cNvSpPr>
            <p:nvPr/>
          </p:nvSpPr>
          <p:spPr bwMode="auto">
            <a:xfrm>
              <a:off x="2820" y="15346"/>
              <a:ext cx="2528" cy="147"/>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144"/>
                </a:avLst>
              </a:prstTxWarp>
            </a:bodyPr>
            <a:lstStyle/>
            <a:p>
              <a:pPr algn="ctr" rtl="0">
                <a:buNone/>
              </a:pPr>
              <a:r>
                <a:rPr lang="ja-JP" altLang="en-US" sz="900" i="1" kern="10" spc="0" dirty="0" smtClean="0">
                  <a:ln>
                    <a:noFill/>
                  </a:ln>
                  <a:solidFill>
                    <a:srgbClr val="0E3192"/>
                  </a:solidFill>
                  <a:effectLst/>
                  <a:latin typeface="HG丸ｺﾞｼｯｸM-PRO" panose="020F0600000000000000" pitchFamily="50" charset="-128"/>
                  <a:ea typeface="HG丸ｺﾞｼｯｸM-PRO" panose="020F0600000000000000" pitchFamily="50" charset="-128"/>
                </a:rPr>
                <a:t>神奈川支部　関東職業能力開発促進センター</a:t>
              </a:r>
              <a:endParaRPr lang="ja-JP" altLang="en-US" sz="900" i="1" kern="10" spc="0" dirty="0">
                <a:ln>
                  <a:noFill/>
                </a:ln>
                <a:solidFill>
                  <a:srgbClr val="0E3192"/>
                </a:solidFill>
                <a:effectLst/>
                <a:latin typeface="HG丸ｺﾞｼｯｸM-PRO" panose="020F0600000000000000" pitchFamily="50" charset="-128"/>
                <a:ea typeface="HG丸ｺﾞｼｯｸM-PRO" panose="020F0600000000000000" pitchFamily="50" charset="-128"/>
              </a:endParaRPr>
            </a:p>
          </p:txBody>
        </p:sp>
      </p:grpSp>
      <p:sp>
        <p:nvSpPr>
          <p:cNvPr id="52" name="テキスト ボックス 51"/>
          <p:cNvSpPr txBox="1"/>
          <p:nvPr/>
        </p:nvSpPr>
        <p:spPr>
          <a:xfrm>
            <a:off x="4289043" y="9323814"/>
            <a:ext cx="3300846" cy="646331"/>
          </a:xfrm>
          <a:prstGeom prst="rect">
            <a:avLst/>
          </a:prstGeom>
          <a:noFill/>
        </p:spPr>
        <p:txBody>
          <a:bodyPr wrap="square" rtlCol="0">
            <a:spAutoFit/>
          </a:bodyPr>
          <a:lstStyle/>
          <a:p>
            <a:r>
              <a:rPr kumimoji="1" lang="ja-JP" altLang="en-US" sz="1200" dirty="0"/>
              <a:t>〒</a:t>
            </a:r>
            <a:r>
              <a:rPr kumimoji="1" lang="en-US" altLang="ja-JP" sz="1200" dirty="0"/>
              <a:t>241-0824</a:t>
            </a:r>
            <a:r>
              <a:rPr kumimoji="1" lang="ja-JP" altLang="en-US" sz="1200" dirty="0"/>
              <a:t>　横浜市旭区南希望が丘</a:t>
            </a:r>
            <a:r>
              <a:rPr kumimoji="1" lang="en-US" altLang="ja-JP" sz="1200" dirty="0"/>
              <a:t>78</a:t>
            </a:r>
            <a:r>
              <a:rPr kumimoji="1" lang="ja-JP" altLang="en-US" sz="1200" dirty="0"/>
              <a:t>　　</a:t>
            </a:r>
          </a:p>
          <a:p>
            <a:r>
              <a:rPr kumimoji="1" lang="en-US" altLang="ja-JP" sz="1200" dirty="0" smtClean="0"/>
              <a:t>TEL : 045-391-2848</a:t>
            </a:r>
            <a:r>
              <a:rPr kumimoji="1" lang="ja-JP" altLang="en-US" sz="1200" dirty="0"/>
              <a:t>（訓練第一課</a:t>
            </a:r>
            <a:r>
              <a:rPr kumimoji="1" lang="ja-JP" altLang="en-US" sz="1200" dirty="0" smtClean="0"/>
              <a:t>）</a:t>
            </a:r>
            <a:endParaRPr kumimoji="1" lang="en-US" altLang="ja-JP" sz="1200" dirty="0" smtClean="0"/>
          </a:p>
          <a:p>
            <a:r>
              <a:rPr kumimoji="1" lang="en-US" altLang="ja-JP" sz="1200" dirty="0" smtClean="0"/>
              <a:t>FAX : 045-391-9699</a:t>
            </a:r>
            <a:endParaRPr kumimoji="1" lang="en-US" altLang="ja-JP" sz="1200" dirty="0"/>
          </a:p>
        </p:txBody>
      </p:sp>
      <p:pic>
        <p:nvPicPr>
          <p:cNvPr id="53" name="図 52"/>
          <p:cNvPicPr>
            <a:picLocks noChangeAspect="1"/>
          </p:cNvPicPr>
          <p:nvPr/>
        </p:nvPicPr>
        <p:blipFill>
          <a:blip r:embed="rId2"/>
          <a:stretch>
            <a:fillRect/>
          </a:stretch>
        </p:blipFill>
        <p:spPr>
          <a:xfrm>
            <a:off x="6192173" y="8258044"/>
            <a:ext cx="950259" cy="959224"/>
          </a:xfrm>
          <a:prstGeom prst="rect">
            <a:avLst/>
          </a:prstGeom>
        </p:spPr>
      </p:pic>
      <p:sp>
        <p:nvSpPr>
          <p:cNvPr id="55" name="角丸四角形 54"/>
          <p:cNvSpPr/>
          <p:nvPr/>
        </p:nvSpPr>
        <p:spPr>
          <a:xfrm>
            <a:off x="688751" y="488960"/>
            <a:ext cx="2034594" cy="317592"/>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400" b="1" dirty="0"/>
              <a:t>最近</a:t>
            </a:r>
            <a:r>
              <a:rPr kumimoji="1" lang="ja-JP" altLang="en-US" sz="1400" b="1" dirty="0" smtClean="0"/>
              <a:t>の就職率</a:t>
            </a:r>
            <a:endParaRPr kumimoji="1" lang="ja-JP" altLang="en-US" sz="1400" b="1" dirty="0"/>
          </a:p>
        </p:txBody>
      </p:sp>
      <p:sp>
        <p:nvSpPr>
          <p:cNvPr id="56" name="角丸四角形 55"/>
          <p:cNvSpPr/>
          <p:nvPr/>
        </p:nvSpPr>
        <p:spPr>
          <a:xfrm>
            <a:off x="626305" y="3189421"/>
            <a:ext cx="2160000" cy="329063"/>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400" b="1" dirty="0" smtClean="0"/>
              <a:t>関連就職先</a:t>
            </a:r>
            <a:endParaRPr kumimoji="1" lang="ja-JP" altLang="en-US" sz="1400" b="1" dirty="0"/>
          </a:p>
        </p:txBody>
      </p:sp>
      <p:graphicFrame>
        <p:nvGraphicFramePr>
          <p:cNvPr id="54" name="表 53"/>
          <p:cNvGraphicFramePr>
            <a:graphicFrameLocks noGrp="1"/>
          </p:cNvGraphicFramePr>
          <p:nvPr>
            <p:extLst>
              <p:ext uri="{D42A27DB-BD31-4B8C-83A1-F6EECF244321}">
                <p14:modId xmlns:p14="http://schemas.microsoft.com/office/powerpoint/2010/main" val="4243415335"/>
              </p:ext>
            </p:extLst>
          </p:nvPr>
        </p:nvGraphicFramePr>
        <p:xfrm>
          <a:off x="1185366" y="941093"/>
          <a:ext cx="4970735" cy="1124816"/>
        </p:xfrm>
        <a:graphic>
          <a:graphicData uri="http://schemas.openxmlformats.org/drawingml/2006/table">
            <a:tbl>
              <a:tblPr firstRow="1" firstCol="1" bandRow="1">
                <a:tableStyleId>{8A107856-5554-42FB-B03E-39F5DBC370BA}</a:tableStyleId>
              </a:tblPr>
              <a:tblGrid>
                <a:gridCol w="1325529">
                  <a:extLst>
                    <a:ext uri="{9D8B030D-6E8A-4147-A177-3AD203B41FA5}">
                      <a16:colId xmlns:a16="http://schemas.microsoft.com/office/drawing/2014/main" val="853196159"/>
                    </a:ext>
                  </a:extLst>
                </a:gridCol>
                <a:gridCol w="1822603">
                  <a:extLst>
                    <a:ext uri="{9D8B030D-6E8A-4147-A177-3AD203B41FA5}">
                      <a16:colId xmlns:a16="http://schemas.microsoft.com/office/drawing/2014/main" val="3940108046"/>
                    </a:ext>
                  </a:extLst>
                </a:gridCol>
                <a:gridCol w="1822603">
                  <a:extLst>
                    <a:ext uri="{9D8B030D-6E8A-4147-A177-3AD203B41FA5}">
                      <a16:colId xmlns:a16="http://schemas.microsoft.com/office/drawing/2014/main" val="615909450"/>
                    </a:ext>
                  </a:extLst>
                </a:gridCol>
              </a:tblGrid>
              <a:tr h="281204">
                <a:tc>
                  <a:txBody>
                    <a:bodyPr/>
                    <a:lstStyle/>
                    <a:p>
                      <a:pPr algn="ctr">
                        <a:lnSpc>
                          <a:spcPts val="2000"/>
                        </a:lnSpc>
                        <a:spcAft>
                          <a:spcPts val="0"/>
                        </a:spcAft>
                      </a:pPr>
                      <a:r>
                        <a:rPr lang="en-US" sz="1100" b="0" kern="100" dirty="0">
                          <a:effectLst/>
                        </a:rPr>
                        <a:t> </a:t>
                      </a:r>
                      <a:endParaRPr lang="ja-JP" sz="1100" b="0" kern="100" dirty="0">
                        <a:effectLst/>
                        <a:latin typeface="+mn-ea"/>
                        <a:ea typeface="+mn-ea"/>
                        <a:cs typeface="Times New Roman" panose="02020603050405020304" pitchFamily="18" charset="0"/>
                      </a:endParaRPr>
                    </a:p>
                  </a:txBody>
                  <a:tcPr marL="68580" marR="68580" marT="0" marB="0" anchor="ctr"/>
                </a:tc>
                <a:tc>
                  <a:txBody>
                    <a:bodyPr/>
                    <a:lstStyle/>
                    <a:p>
                      <a:pPr algn="ctr">
                        <a:lnSpc>
                          <a:spcPts val="2000"/>
                        </a:lnSpc>
                        <a:spcAft>
                          <a:spcPts val="0"/>
                        </a:spcAft>
                      </a:pPr>
                      <a:r>
                        <a:rPr lang="ja-JP" altLang="en-US" sz="1100" b="0" kern="100" dirty="0" smtClean="0">
                          <a:effectLst/>
                          <a:latin typeface="+mn-ea"/>
                          <a:ea typeface="+mn-ea"/>
                        </a:rPr>
                        <a:t>６</a:t>
                      </a:r>
                      <a:r>
                        <a:rPr lang="ja-JP" sz="1100" b="0" kern="100" dirty="0" smtClean="0">
                          <a:effectLst/>
                          <a:latin typeface="+mn-ea"/>
                          <a:ea typeface="+mn-ea"/>
                        </a:rPr>
                        <a:t>月</a:t>
                      </a:r>
                      <a:r>
                        <a:rPr lang="ja-JP" altLang="en-US" sz="1100" b="0" kern="100" dirty="0" smtClean="0">
                          <a:effectLst/>
                          <a:latin typeface="+mn-ea"/>
                          <a:ea typeface="+mn-ea"/>
                        </a:rPr>
                        <a:t>入所</a:t>
                      </a:r>
                      <a:endParaRPr lang="ja-JP" sz="1100" b="0" kern="100" dirty="0">
                        <a:effectLst/>
                        <a:latin typeface="+mn-ea"/>
                        <a:ea typeface="+mn-ea"/>
                        <a:cs typeface="Times New Roman" panose="02020603050405020304" pitchFamily="18" charset="0"/>
                      </a:endParaRPr>
                    </a:p>
                  </a:txBody>
                  <a:tcPr marL="68580" marR="68580" marT="0" marB="0" anchor="ctr"/>
                </a:tc>
                <a:tc>
                  <a:txBody>
                    <a:bodyPr/>
                    <a:lstStyle/>
                    <a:p>
                      <a:pPr algn="ctr">
                        <a:lnSpc>
                          <a:spcPts val="2000"/>
                        </a:lnSpc>
                        <a:spcAft>
                          <a:spcPts val="0"/>
                        </a:spcAft>
                      </a:pPr>
                      <a:r>
                        <a:rPr lang="ja-JP" altLang="en-US" sz="1100" b="0" kern="100" dirty="0" smtClean="0">
                          <a:effectLst/>
                          <a:latin typeface="+mn-ea"/>
                          <a:ea typeface="+mn-ea"/>
                        </a:rPr>
                        <a:t>１２</a:t>
                      </a:r>
                      <a:r>
                        <a:rPr lang="ja-JP" sz="1100" b="0" kern="100" dirty="0" smtClean="0">
                          <a:effectLst/>
                          <a:latin typeface="+mn-ea"/>
                          <a:ea typeface="+mn-ea"/>
                        </a:rPr>
                        <a:t>月</a:t>
                      </a:r>
                      <a:r>
                        <a:rPr lang="ja-JP" altLang="en-US" sz="1100" b="0" kern="100" dirty="0" smtClean="0">
                          <a:effectLst/>
                          <a:latin typeface="+mn-ea"/>
                          <a:ea typeface="+mn-ea"/>
                        </a:rPr>
                        <a:t>入所</a:t>
                      </a:r>
                      <a:endParaRPr lang="ja-JP" sz="1100" b="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079080130"/>
                  </a:ext>
                </a:extLst>
              </a:tr>
              <a:tr h="281204">
                <a:tc>
                  <a:txBody>
                    <a:bodyPr/>
                    <a:lstStyle/>
                    <a:p>
                      <a:pPr algn="ctr">
                        <a:lnSpc>
                          <a:spcPts val="2000"/>
                        </a:lnSpc>
                        <a:spcAft>
                          <a:spcPts val="0"/>
                        </a:spcAft>
                      </a:pPr>
                      <a:r>
                        <a:rPr lang="ja-JP" sz="1100" b="0" kern="100" dirty="0" smtClean="0">
                          <a:effectLst/>
                        </a:rPr>
                        <a:t>令和</a:t>
                      </a:r>
                      <a:r>
                        <a:rPr lang="ja-JP" altLang="en-US" sz="1100" b="0" kern="100" dirty="0" smtClean="0">
                          <a:effectLst/>
                        </a:rPr>
                        <a:t>４</a:t>
                      </a:r>
                      <a:r>
                        <a:rPr lang="ja-JP" sz="1100" b="0" kern="100" dirty="0" smtClean="0">
                          <a:effectLst/>
                        </a:rPr>
                        <a:t>年</a:t>
                      </a:r>
                      <a:r>
                        <a:rPr lang="ja-JP" altLang="en-US" sz="1100" b="0" kern="100" dirty="0" smtClean="0">
                          <a:effectLst/>
                        </a:rPr>
                        <a:t>度</a:t>
                      </a:r>
                      <a:endParaRPr lang="ja-JP" sz="1100" b="0" kern="100" dirty="0">
                        <a:effectLst/>
                        <a:latin typeface="+mn-ea"/>
                        <a:ea typeface="+mn-ea"/>
                        <a:cs typeface="Times New Roman" panose="02020603050405020304" pitchFamily="18" charset="0"/>
                      </a:endParaRPr>
                    </a:p>
                  </a:txBody>
                  <a:tcPr marL="68580" marR="68580" marT="0" marB="0" anchor="ctr"/>
                </a:tc>
                <a:tc>
                  <a:txBody>
                    <a:bodyPr/>
                    <a:lstStyle/>
                    <a:p>
                      <a:pPr algn="ctr">
                        <a:lnSpc>
                          <a:spcPts val="2000"/>
                        </a:lnSpc>
                        <a:spcAft>
                          <a:spcPts val="0"/>
                        </a:spcAft>
                      </a:pPr>
                      <a:r>
                        <a:rPr lang="en-US" altLang="ja-JP" sz="1100" b="0" kern="100" dirty="0" smtClean="0">
                          <a:effectLst/>
                          <a:latin typeface="+mn-ea"/>
                          <a:ea typeface="+mn-ea"/>
                          <a:cs typeface="Times New Roman" panose="02020603050405020304" pitchFamily="18" charset="0"/>
                        </a:rPr>
                        <a:t>100</a:t>
                      </a:r>
                      <a:r>
                        <a:rPr lang="ja-JP" altLang="en-US" sz="1100" b="0" kern="100" dirty="0" smtClean="0">
                          <a:effectLst/>
                          <a:latin typeface="+mn-ea"/>
                          <a:ea typeface="+mn-ea"/>
                          <a:cs typeface="Times New Roman" panose="02020603050405020304" pitchFamily="18" charset="0"/>
                        </a:rPr>
                        <a:t>％</a:t>
                      </a:r>
                      <a:endParaRPr lang="ja-JP" sz="1100" b="0" kern="100" dirty="0">
                        <a:effectLst/>
                        <a:latin typeface="+mn-ea"/>
                        <a:ea typeface="+mn-ea"/>
                        <a:cs typeface="Times New Roman" panose="02020603050405020304" pitchFamily="18" charset="0"/>
                      </a:endParaRPr>
                    </a:p>
                  </a:txBody>
                  <a:tcPr marL="68580" marR="68580" marT="0" marB="0" anchor="ctr"/>
                </a:tc>
                <a:tc>
                  <a:txBody>
                    <a:bodyPr/>
                    <a:lstStyle/>
                    <a:p>
                      <a:pPr algn="ctr">
                        <a:lnSpc>
                          <a:spcPts val="2000"/>
                        </a:lnSpc>
                        <a:spcAft>
                          <a:spcPts val="0"/>
                        </a:spcAft>
                      </a:pPr>
                      <a:r>
                        <a:rPr lang="en-US" altLang="ja-JP" sz="1100" b="0" kern="100" dirty="0" smtClean="0">
                          <a:effectLst/>
                          <a:latin typeface="+mn-ea"/>
                          <a:ea typeface="+mn-ea"/>
                          <a:cs typeface="Times New Roman" panose="02020603050405020304" pitchFamily="18" charset="0"/>
                        </a:rPr>
                        <a:t>100</a:t>
                      </a:r>
                      <a:r>
                        <a:rPr lang="ja-JP" altLang="en-US" sz="1100" b="0" kern="100" dirty="0" smtClean="0">
                          <a:effectLst/>
                          <a:latin typeface="+mn-ea"/>
                          <a:ea typeface="+mn-ea"/>
                          <a:cs typeface="Times New Roman" panose="02020603050405020304" pitchFamily="18" charset="0"/>
                        </a:rPr>
                        <a:t>％</a:t>
                      </a:r>
                      <a:endParaRPr lang="ja-JP" sz="1100" b="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3603103116"/>
                  </a:ext>
                </a:extLst>
              </a:tr>
              <a:tr h="281204">
                <a:tc>
                  <a:txBody>
                    <a:bodyPr/>
                    <a:lstStyle/>
                    <a:p>
                      <a:pPr algn="ctr">
                        <a:lnSpc>
                          <a:spcPts val="2000"/>
                        </a:lnSpc>
                        <a:spcAft>
                          <a:spcPts val="0"/>
                        </a:spcAft>
                      </a:pPr>
                      <a:r>
                        <a:rPr lang="ja-JP" sz="1100" b="0" kern="100" dirty="0" smtClean="0">
                          <a:effectLst/>
                        </a:rPr>
                        <a:t>令和</a:t>
                      </a:r>
                      <a:r>
                        <a:rPr lang="ja-JP" altLang="en-US" sz="1100" b="0" kern="100" dirty="0" smtClean="0">
                          <a:effectLst/>
                        </a:rPr>
                        <a:t>５</a:t>
                      </a:r>
                      <a:r>
                        <a:rPr lang="ja-JP" sz="1100" b="0" kern="100" dirty="0" smtClean="0">
                          <a:effectLst/>
                        </a:rPr>
                        <a:t>年</a:t>
                      </a:r>
                      <a:r>
                        <a:rPr lang="ja-JP" altLang="en-US" sz="1100" b="0" kern="100" dirty="0" smtClean="0">
                          <a:effectLst/>
                        </a:rPr>
                        <a:t>度</a:t>
                      </a:r>
                      <a:endParaRPr lang="ja-JP" sz="1100" b="0" kern="100" dirty="0">
                        <a:effectLst/>
                        <a:latin typeface="+mn-ea"/>
                        <a:ea typeface="+mn-ea"/>
                        <a:cs typeface="Times New Roman" panose="02020603050405020304" pitchFamily="18" charset="0"/>
                      </a:endParaRPr>
                    </a:p>
                  </a:txBody>
                  <a:tcPr marL="68580" marR="68580" marT="0" marB="0" anchor="ctr"/>
                </a:tc>
                <a:tc>
                  <a:txBody>
                    <a:bodyPr/>
                    <a:lstStyle/>
                    <a:p>
                      <a:pPr algn="ctr">
                        <a:lnSpc>
                          <a:spcPts val="2000"/>
                        </a:lnSpc>
                        <a:spcAft>
                          <a:spcPts val="0"/>
                        </a:spcAft>
                      </a:pPr>
                      <a:r>
                        <a:rPr lang="en-US" altLang="ja-JP" sz="1100" b="0" kern="100" dirty="0" smtClean="0">
                          <a:effectLst/>
                          <a:latin typeface="+mn-ea"/>
                          <a:ea typeface="+mn-ea"/>
                          <a:cs typeface="Times New Roman" panose="02020603050405020304" pitchFamily="18" charset="0"/>
                        </a:rPr>
                        <a:t>100</a:t>
                      </a:r>
                      <a:r>
                        <a:rPr lang="ja-JP" altLang="en-US" sz="1100" b="0" kern="100" dirty="0" smtClean="0">
                          <a:effectLst/>
                          <a:latin typeface="+mn-ea"/>
                          <a:ea typeface="+mn-ea"/>
                          <a:cs typeface="Times New Roman" panose="02020603050405020304" pitchFamily="18" charset="0"/>
                        </a:rPr>
                        <a:t>％</a:t>
                      </a:r>
                      <a:endParaRPr lang="ja-JP" sz="1100" b="0" kern="100" dirty="0">
                        <a:effectLst/>
                        <a:latin typeface="+mn-ea"/>
                        <a:ea typeface="+mn-ea"/>
                        <a:cs typeface="Times New Roman" panose="02020603050405020304" pitchFamily="18" charset="0"/>
                      </a:endParaRPr>
                    </a:p>
                  </a:txBody>
                  <a:tcPr marL="68580" marR="68580" marT="0" marB="0" anchor="ctr"/>
                </a:tc>
                <a:tc>
                  <a:txBody>
                    <a:bodyPr/>
                    <a:lstStyle/>
                    <a:p>
                      <a:pPr algn="ctr">
                        <a:lnSpc>
                          <a:spcPts val="2000"/>
                        </a:lnSpc>
                        <a:spcAft>
                          <a:spcPts val="0"/>
                        </a:spcAft>
                      </a:pPr>
                      <a:r>
                        <a:rPr lang="en-US" altLang="ja-JP" sz="1100" b="0" kern="100" dirty="0" smtClean="0">
                          <a:effectLst/>
                          <a:latin typeface="+mn-ea"/>
                          <a:ea typeface="+mn-ea"/>
                          <a:cs typeface="Times New Roman" panose="02020603050405020304" pitchFamily="18" charset="0"/>
                        </a:rPr>
                        <a:t>100</a:t>
                      </a:r>
                      <a:r>
                        <a:rPr lang="ja-JP" altLang="en-US" sz="1100" b="0" kern="100" dirty="0" smtClean="0">
                          <a:effectLst/>
                          <a:latin typeface="+mn-ea"/>
                          <a:ea typeface="+mn-ea"/>
                          <a:cs typeface="Times New Roman" panose="02020603050405020304" pitchFamily="18" charset="0"/>
                        </a:rPr>
                        <a:t>％</a:t>
                      </a:r>
                      <a:endParaRPr lang="ja-JP" sz="1100" b="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3546749643"/>
                  </a:ext>
                </a:extLst>
              </a:tr>
              <a:tr h="281204">
                <a:tc>
                  <a:txBody>
                    <a:bodyPr/>
                    <a:lstStyle/>
                    <a:p>
                      <a:pPr algn="ctr">
                        <a:lnSpc>
                          <a:spcPts val="2000"/>
                        </a:lnSpc>
                        <a:spcAft>
                          <a:spcPts val="0"/>
                        </a:spcAft>
                      </a:pPr>
                      <a:r>
                        <a:rPr lang="ja-JP" sz="1100" b="0" kern="100" dirty="0" smtClean="0">
                          <a:effectLst/>
                        </a:rPr>
                        <a:t>令和</a:t>
                      </a:r>
                      <a:r>
                        <a:rPr lang="ja-JP" altLang="en-US" sz="1100" b="0" kern="100" dirty="0" smtClean="0">
                          <a:effectLst/>
                        </a:rPr>
                        <a:t>６</a:t>
                      </a:r>
                      <a:r>
                        <a:rPr lang="ja-JP" sz="1100" b="0" kern="100" dirty="0" smtClean="0">
                          <a:effectLst/>
                        </a:rPr>
                        <a:t>年</a:t>
                      </a:r>
                      <a:r>
                        <a:rPr lang="ja-JP" altLang="en-US" sz="1100" b="0" kern="100" dirty="0" smtClean="0">
                          <a:effectLst/>
                        </a:rPr>
                        <a:t>度</a:t>
                      </a:r>
                      <a:endParaRPr lang="ja-JP" sz="1100" b="0" kern="100" dirty="0">
                        <a:effectLst/>
                        <a:latin typeface="+mn-ea"/>
                        <a:ea typeface="+mn-ea"/>
                        <a:cs typeface="Times New Roman" panose="02020603050405020304" pitchFamily="18" charset="0"/>
                      </a:endParaRPr>
                    </a:p>
                  </a:txBody>
                  <a:tcPr marL="68580" marR="68580" marT="0" marB="0" anchor="ctr"/>
                </a:tc>
                <a:tc>
                  <a:txBody>
                    <a:bodyPr/>
                    <a:lstStyle/>
                    <a:p>
                      <a:pPr marL="0" marR="0" lvl="0" indent="0" algn="ctr" defTabSz="755934" rtl="0" eaLnBrk="1" fontAlgn="auto" latinLnBrk="0" hangingPunct="1">
                        <a:lnSpc>
                          <a:spcPts val="2000"/>
                        </a:lnSpc>
                        <a:spcBef>
                          <a:spcPts val="0"/>
                        </a:spcBef>
                        <a:spcAft>
                          <a:spcPts val="0"/>
                        </a:spcAft>
                        <a:buClrTx/>
                        <a:buSzTx/>
                        <a:buFontTx/>
                        <a:buNone/>
                        <a:tabLst/>
                        <a:defRPr/>
                      </a:pPr>
                      <a:r>
                        <a:rPr lang="en-US" altLang="ja-JP" sz="1100" b="0" kern="100" dirty="0" smtClean="0">
                          <a:effectLst/>
                          <a:latin typeface="+mn-ea"/>
                          <a:ea typeface="+mn-ea"/>
                          <a:cs typeface="+mn-cs"/>
                        </a:rPr>
                        <a:t>94.4</a:t>
                      </a:r>
                      <a:r>
                        <a:rPr lang="ja-JP" altLang="en-US" sz="1100" b="0" kern="100" dirty="0" smtClean="0">
                          <a:effectLst/>
                          <a:latin typeface="+mn-ea"/>
                          <a:ea typeface="+mn-ea"/>
                          <a:cs typeface="+mn-cs"/>
                        </a:rPr>
                        <a:t>％</a:t>
                      </a:r>
                      <a:endParaRPr lang="ja-JP" altLang="ja-JP" sz="1100" b="0" kern="100" dirty="0" smtClean="0">
                        <a:effectLst/>
                        <a:latin typeface="+mn-ea"/>
                        <a:ea typeface="+mn-ea"/>
                        <a:cs typeface="Times New Roman" panose="02020603050405020304" pitchFamily="18" charset="0"/>
                      </a:endParaRPr>
                    </a:p>
                  </a:txBody>
                  <a:tcPr marL="68580" marR="68580" marT="0" marB="0" anchor="ctr"/>
                </a:tc>
                <a:tc>
                  <a:txBody>
                    <a:bodyPr/>
                    <a:lstStyle/>
                    <a:p>
                      <a:pPr marL="0" marR="0" lvl="0" indent="0" algn="ctr" defTabSz="755934" rtl="0" eaLnBrk="1" fontAlgn="auto" latinLnBrk="0" hangingPunct="1">
                        <a:lnSpc>
                          <a:spcPts val="2000"/>
                        </a:lnSpc>
                        <a:spcBef>
                          <a:spcPts val="0"/>
                        </a:spcBef>
                        <a:spcAft>
                          <a:spcPts val="0"/>
                        </a:spcAft>
                        <a:buClrTx/>
                        <a:buSzTx/>
                        <a:buFontTx/>
                        <a:buNone/>
                        <a:tabLst/>
                        <a:defRPr/>
                      </a:pPr>
                      <a:r>
                        <a:rPr lang="ja-JP" altLang="en-US" sz="1100" b="0" kern="100" dirty="0" err="1" smtClean="0">
                          <a:effectLst/>
                          <a:latin typeface="+mn-ea"/>
                          <a:ea typeface="+mn-ea"/>
                          <a:cs typeface="+mn-cs"/>
                        </a:rPr>
                        <a:t>ー</a:t>
                      </a:r>
                      <a:endParaRPr lang="en-US" altLang="ja-JP" sz="1100" b="0" kern="100" dirty="0" smtClean="0">
                        <a:effectLst/>
                        <a:latin typeface="+mn-ea"/>
                        <a:ea typeface="+mn-ea"/>
                        <a:cs typeface="+mn-cs"/>
                      </a:endParaRPr>
                    </a:p>
                  </a:txBody>
                  <a:tcPr marL="68580" marR="68580" marT="0" marB="0" anchor="ctr"/>
                </a:tc>
                <a:extLst>
                  <a:ext uri="{0D108BD9-81ED-4DB2-BD59-A6C34878D82A}">
                    <a16:rowId xmlns:a16="http://schemas.microsoft.com/office/drawing/2014/main" val="3747631468"/>
                  </a:ext>
                </a:extLst>
              </a:tr>
            </a:tbl>
          </a:graphicData>
        </a:graphic>
      </p:graphicFrame>
      <p:sp>
        <p:nvSpPr>
          <p:cNvPr id="57" name="テキスト ボックス 56"/>
          <p:cNvSpPr txBox="1"/>
          <p:nvPr/>
        </p:nvSpPr>
        <p:spPr>
          <a:xfrm>
            <a:off x="1803649" y="3781178"/>
            <a:ext cx="4044701" cy="646331"/>
          </a:xfrm>
          <a:prstGeom prst="rect">
            <a:avLst/>
          </a:prstGeom>
          <a:noFill/>
        </p:spPr>
        <p:txBody>
          <a:bodyPr wrap="square" rtlCol="0">
            <a:spAutoFit/>
          </a:bodyPr>
          <a:lstStyle/>
          <a:p>
            <a:r>
              <a:rPr kumimoji="1" lang="ja-JP" altLang="en-US" sz="1200" dirty="0"/>
              <a:t>ビル設備</a:t>
            </a:r>
            <a:r>
              <a:rPr kumimoji="1" lang="ja-JP" altLang="en-US" sz="1200"/>
              <a:t>管理</a:t>
            </a:r>
            <a:r>
              <a:rPr kumimoji="1" lang="ja-JP" altLang="en-US" sz="1200" smtClean="0"/>
              <a:t>（ オフィスビル</a:t>
            </a:r>
            <a:r>
              <a:rPr kumimoji="1" lang="ja-JP" altLang="en-US" sz="1200" dirty="0" smtClean="0"/>
              <a:t>・学校</a:t>
            </a:r>
            <a:r>
              <a:rPr kumimoji="1" lang="ja-JP" altLang="en-US" sz="1200"/>
              <a:t>・</a:t>
            </a:r>
            <a:r>
              <a:rPr kumimoji="1" lang="ja-JP" altLang="en-US" sz="1200" smtClean="0"/>
              <a:t>病院 ）</a:t>
            </a:r>
            <a:endParaRPr kumimoji="1" lang="en-US" altLang="ja-JP" sz="1200" dirty="0" smtClean="0"/>
          </a:p>
          <a:p>
            <a:r>
              <a:rPr kumimoji="1" lang="ja-JP" altLang="en-US" sz="1200" dirty="0" smtClean="0"/>
              <a:t>電気</a:t>
            </a:r>
            <a:r>
              <a:rPr kumimoji="1" lang="ja-JP" altLang="en-US" sz="1200" dirty="0"/>
              <a:t>設備</a:t>
            </a:r>
            <a:r>
              <a:rPr kumimoji="1" lang="ja-JP" altLang="en-US" sz="1200" dirty="0" smtClean="0"/>
              <a:t>管理</a:t>
            </a:r>
            <a:endParaRPr kumimoji="1" lang="en-US" altLang="ja-JP" sz="1200" dirty="0" smtClean="0"/>
          </a:p>
          <a:p>
            <a:r>
              <a:rPr kumimoji="1" lang="ja-JP" altLang="en-US" sz="1200" dirty="0" smtClean="0"/>
              <a:t>消防</a:t>
            </a:r>
            <a:r>
              <a:rPr kumimoji="1" lang="ja-JP" altLang="en-US" sz="1200" dirty="0"/>
              <a:t>設備点検</a:t>
            </a:r>
            <a:r>
              <a:rPr kumimoji="1" lang="ja-JP" altLang="en-US" sz="1200" dirty="0" smtClean="0"/>
              <a:t>管理　　　など</a:t>
            </a:r>
            <a:endParaRPr kumimoji="1" lang="ja-JP" altLang="en-US" sz="1200" dirty="0"/>
          </a:p>
        </p:txBody>
      </p:sp>
      <p:sp>
        <p:nvSpPr>
          <p:cNvPr id="58" name="テキスト ボックス 57"/>
          <p:cNvSpPr txBox="1"/>
          <p:nvPr/>
        </p:nvSpPr>
        <p:spPr>
          <a:xfrm>
            <a:off x="1681567" y="4618035"/>
            <a:ext cx="2607476" cy="646331"/>
          </a:xfrm>
          <a:prstGeom prst="rect">
            <a:avLst/>
          </a:prstGeom>
          <a:noFill/>
        </p:spPr>
        <p:txBody>
          <a:bodyPr wrap="square" rtlCol="0">
            <a:spAutoFit/>
          </a:bodyPr>
          <a:lstStyle/>
          <a:p>
            <a:r>
              <a:rPr kumimoji="1" lang="ja-JP" altLang="en-US" sz="1200" dirty="0"/>
              <a:t>（株</a:t>
            </a:r>
            <a:r>
              <a:rPr kumimoji="1" lang="ja-JP" altLang="en-US" sz="1200" dirty="0" smtClean="0"/>
              <a:t>）ティーアール・サービス</a:t>
            </a:r>
            <a:endParaRPr kumimoji="1" lang="en-US" altLang="ja-JP" sz="1200" dirty="0" smtClean="0"/>
          </a:p>
          <a:p>
            <a:r>
              <a:rPr kumimoji="1" lang="ja-JP" altLang="en-US" sz="1200" dirty="0"/>
              <a:t>（株）</a:t>
            </a:r>
            <a:r>
              <a:rPr kumimoji="1" lang="ja-JP" altLang="en-US" sz="1200" dirty="0" smtClean="0"/>
              <a:t>ビルネット</a:t>
            </a:r>
            <a:endParaRPr kumimoji="1" lang="en-US" altLang="ja-JP" sz="1200" dirty="0" smtClean="0"/>
          </a:p>
          <a:p>
            <a:r>
              <a:rPr kumimoji="1" lang="ja-JP" altLang="en-US" sz="1200" dirty="0" smtClean="0"/>
              <a:t>（株）シービーエス</a:t>
            </a:r>
            <a:endParaRPr kumimoji="1" lang="en-US" altLang="ja-JP" sz="1200" dirty="0" smtClean="0"/>
          </a:p>
        </p:txBody>
      </p:sp>
      <p:sp>
        <p:nvSpPr>
          <p:cNvPr id="59" name="テキスト ボックス 58"/>
          <p:cNvSpPr txBox="1"/>
          <p:nvPr/>
        </p:nvSpPr>
        <p:spPr>
          <a:xfrm>
            <a:off x="702366" y="3772573"/>
            <a:ext cx="1372517" cy="307777"/>
          </a:xfrm>
          <a:prstGeom prst="rect">
            <a:avLst/>
          </a:prstGeom>
          <a:noFill/>
        </p:spPr>
        <p:txBody>
          <a:bodyPr wrap="square" rtlCol="0">
            <a:spAutoFit/>
          </a:bodyPr>
          <a:lstStyle/>
          <a:p>
            <a:r>
              <a:rPr kumimoji="1" lang="ja-JP" altLang="en-US" sz="1400" dirty="0" smtClean="0"/>
              <a:t>〇職種　：</a:t>
            </a:r>
            <a:endParaRPr kumimoji="1" lang="ja-JP" altLang="en-US" sz="1400" dirty="0"/>
          </a:p>
        </p:txBody>
      </p:sp>
      <p:sp>
        <p:nvSpPr>
          <p:cNvPr id="60" name="テキスト ボックス 59"/>
          <p:cNvSpPr txBox="1"/>
          <p:nvPr/>
        </p:nvSpPr>
        <p:spPr>
          <a:xfrm>
            <a:off x="689666" y="4618307"/>
            <a:ext cx="1372517" cy="307777"/>
          </a:xfrm>
          <a:prstGeom prst="rect">
            <a:avLst/>
          </a:prstGeom>
          <a:noFill/>
        </p:spPr>
        <p:txBody>
          <a:bodyPr wrap="square" rtlCol="0">
            <a:spAutoFit/>
          </a:bodyPr>
          <a:lstStyle/>
          <a:p>
            <a:r>
              <a:rPr kumimoji="1" lang="ja-JP" altLang="en-US" sz="1400" dirty="0" smtClean="0"/>
              <a:t>〇企業例：</a:t>
            </a:r>
            <a:endParaRPr kumimoji="1" lang="ja-JP" altLang="en-US" sz="1400" dirty="0"/>
          </a:p>
        </p:txBody>
      </p:sp>
      <p:sp>
        <p:nvSpPr>
          <p:cNvPr id="61" name="テキスト ボックス 60"/>
          <p:cNvSpPr txBox="1"/>
          <p:nvPr/>
        </p:nvSpPr>
        <p:spPr>
          <a:xfrm>
            <a:off x="4113353" y="4621247"/>
            <a:ext cx="2042748" cy="461665"/>
          </a:xfrm>
          <a:prstGeom prst="rect">
            <a:avLst/>
          </a:prstGeom>
          <a:noFill/>
        </p:spPr>
        <p:txBody>
          <a:bodyPr wrap="square" rtlCol="0">
            <a:spAutoFit/>
          </a:bodyPr>
          <a:lstStyle/>
          <a:p>
            <a:r>
              <a:rPr kumimoji="1" lang="ja-JP" altLang="en-US" sz="1200" dirty="0"/>
              <a:t>（株</a:t>
            </a:r>
            <a:r>
              <a:rPr kumimoji="1" lang="ja-JP" altLang="en-US" sz="1200" dirty="0" smtClean="0"/>
              <a:t>）</a:t>
            </a:r>
            <a:r>
              <a:rPr kumimoji="1" lang="ja-JP" altLang="en-US" sz="1200" dirty="0"/>
              <a:t>オーチュ</a:t>
            </a:r>
            <a:r>
              <a:rPr kumimoji="1" lang="ja-JP" altLang="en-US" sz="1200" dirty="0" smtClean="0"/>
              <a:t>ー</a:t>
            </a:r>
            <a:endParaRPr kumimoji="1" lang="en-US" altLang="ja-JP" sz="1200" dirty="0" smtClean="0"/>
          </a:p>
          <a:p>
            <a:r>
              <a:rPr kumimoji="1" lang="ja-JP" altLang="en-US" sz="1200" dirty="0" smtClean="0"/>
              <a:t>（株）八興</a:t>
            </a:r>
            <a:endParaRPr kumimoji="1" lang="en-US" altLang="ja-JP" sz="1200" dirty="0"/>
          </a:p>
        </p:txBody>
      </p:sp>
      <p:sp>
        <p:nvSpPr>
          <p:cNvPr id="62" name="角丸四角形 61"/>
          <p:cNvSpPr/>
          <p:nvPr/>
        </p:nvSpPr>
        <p:spPr>
          <a:xfrm>
            <a:off x="626305" y="7145419"/>
            <a:ext cx="2160000" cy="378280"/>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400" b="1" dirty="0"/>
              <a:t>入所</a:t>
            </a:r>
            <a:r>
              <a:rPr kumimoji="1" lang="ja-JP" altLang="en-US" sz="1400" b="1" dirty="0" smtClean="0"/>
              <a:t>を希望する方へ</a:t>
            </a:r>
            <a:endParaRPr kumimoji="1" lang="ja-JP" altLang="en-US" sz="1400" b="1" dirty="0"/>
          </a:p>
        </p:txBody>
      </p:sp>
      <p:sp>
        <p:nvSpPr>
          <p:cNvPr id="63" name="テキスト ボックス 62"/>
          <p:cNvSpPr txBox="1"/>
          <p:nvPr/>
        </p:nvSpPr>
        <p:spPr>
          <a:xfrm>
            <a:off x="219905" y="7727933"/>
            <a:ext cx="7214393" cy="461665"/>
          </a:xfrm>
          <a:prstGeom prst="rect">
            <a:avLst/>
          </a:prstGeom>
          <a:noFill/>
        </p:spPr>
        <p:txBody>
          <a:bodyPr wrap="square" rtlCol="0">
            <a:spAutoFit/>
          </a:bodyPr>
          <a:lstStyle/>
          <a:p>
            <a:r>
              <a:rPr lang="ja-JP" altLang="en-US" sz="1200" dirty="0" smtClean="0"/>
              <a:t>　　　　　職業訓練を受講することは手段であり、あくまで目的は就職です。訓練の受講と</a:t>
            </a:r>
            <a:endParaRPr lang="en-US" altLang="ja-JP" sz="1200" dirty="0" smtClean="0"/>
          </a:p>
          <a:p>
            <a:r>
              <a:rPr lang="ja-JP" altLang="en-US" sz="1200" dirty="0"/>
              <a:t>　</a:t>
            </a:r>
            <a:r>
              <a:rPr lang="ja-JP" altLang="en-US" sz="1200" dirty="0" smtClean="0"/>
              <a:t>　　　</a:t>
            </a:r>
            <a:r>
              <a:rPr lang="ja-JP" altLang="ja-JP" sz="1200" dirty="0" smtClean="0"/>
              <a:t>並行</a:t>
            </a:r>
            <a:r>
              <a:rPr lang="ja-JP" altLang="ja-JP" sz="1200" dirty="0"/>
              <a:t>して</a:t>
            </a:r>
            <a:r>
              <a:rPr lang="ja-JP" altLang="ja-JP" sz="1200" dirty="0" smtClean="0"/>
              <a:t>、</a:t>
            </a:r>
            <a:r>
              <a:rPr lang="ja-JP" altLang="en-US" sz="1200" dirty="0" smtClean="0"/>
              <a:t>積極的な就職活動を行うことが重要で</a:t>
            </a:r>
            <a:r>
              <a:rPr lang="ja-JP" altLang="ja-JP" sz="1200" dirty="0" smtClean="0"/>
              <a:t>す。</a:t>
            </a:r>
            <a:endParaRPr lang="ja-JP" altLang="ja-JP" sz="1200" dirty="0"/>
          </a:p>
        </p:txBody>
      </p:sp>
      <p:sp>
        <p:nvSpPr>
          <p:cNvPr id="2" name="正方形/長方形 1"/>
          <p:cNvSpPr/>
          <p:nvPr/>
        </p:nvSpPr>
        <p:spPr>
          <a:xfrm>
            <a:off x="2784032" y="7167462"/>
            <a:ext cx="3129432" cy="400110"/>
          </a:xfrm>
          <a:prstGeom prst="rect">
            <a:avLst/>
          </a:prstGeom>
          <a:noFill/>
        </p:spPr>
        <p:txBody>
          <a:bodyPr wrap="square" lIns="91440" tIns="45720" rIns="91440" bIns="45720">
            <a:spAutoFit/>
          </a:bodyPr>
          <a:lstStyle/>
          <a:p>
            <a:pPr algn="ctr"/>
            <a:r>
              <a:rPr lang="ja-JP" altLang="en-US" sz="2000" b="0" cap="none" spc="0" dirty="0" smtClean="0">
                <a:ln w="0"/>
                <a:solidFill>
                  <a:schemeClr val="accent1"/>
                </a:solidFill>
                <a:effectLst>
                  <a:outerShdw blurRad="38100" dist="25400" dir="5400000" algn="ctr" rotWithShape="0">
                    <a:srgbClr val="6E747A">
                      <a:alpha val="43000"/>
                    </a:srgbClr>
                  </a:outerShdw>
                </a:effectLst>
              </a:rPr>
              <a:t>最終目的は</a:t>
            </a:r>
            <a:r>
              <a:rPr lang="ja-JP" altLang="en-US" sz="2000" b="0" cap="none" spc="0" dirty="0" smtClean="0">
                <a:ln w="0"/>
                <a:solidFill>
                  <a:srgbClr val="FF0000"/>
                </a:solidFill>
                <a:effectLst>
                  <a:outerShdw blurRad="38100" dist="25400" dir="5400000" algn="ctr" rotWithShape="0">
                    <a:srgbClr val="6E747A">
                      <a:alpha val="43000"/>
                    </a:srgbClr>
                  </a:outerShdw>
                </a:effectLst>
              </a:rPr>
              <a:t>「就職</a:t>
            </a:r>
            <a:r>
              <a:rPr lang="ja-JP" altLang="en-US" sz="2000" dirty="0" smtClean="0">
                <a:ln w="0"/>
                <a:solidFill>
                  <a:srgbClr val="FF0000"/>
                </a:solidFill>
                <a:effectLst>
                  <a:outerShdw blurRad="38100" dist="25400" dir="5400000" algn="ctr" rotWithShape="0">
                    <a:srgbClr val="6E747A">
                      <a:alpha val="43000"/>
                    </a:srgbClr>
                  </a:outerShdw>
                </a:effectLst>
              </a:rPr>
              <a:t>」</a:t>
            </a:r>
            <a:endParaRPr lang="ja-JP" altLang="en-US" sz="2000" b="0" cap="none" spc="0" dirty="0">
              <a:ln w="0"/>
              <a:solidFill>
                <a:schemeClr val="accent1"/>
              </a:solidFill>
              <a:effectLst>
                <a:outerShdw blurRad="38100" dist="25400" dir="5400000" algn="ctr" rotWithShape="0">
                  <a:srgbClr val="6E747A">
                    <a:alpha val="43000"/>
                  </a:srgbClr>
                </a:outerShdw>
              </a:effectLst>
            </a:endParaRPr>
          </a:p>
        </p:txBody>
      </p:sp>
      <p:sp>
        <p:nvSpPr>
          <p:cNvPr id="64" name="角丸四角形吹き出し 63"/>
          <p:cNvSpPr/>
          <p:nvPr/>
        </p:nvSpPr>
        <p:spPr>
          <a:xfrm>
            <a:off x="1434296" y="5609052"/>
            <a:ext cx="4472873" cy="1214943"/>
          </a:xfrm>
          <a:prstGeom prst="wedgeRoundRectCallout">
            <a:avLst>
              <a:gd name="adj1" fmla="val -6033"/>
              <a:gd name="adj2" fmla="val -73618"/>
              <a:gd name="adj3" fmla="val 16667"/>
            </a:avLst>
          </a:prstGeom>
          <a:noFill/>
          <a:ln w="34925" cmpd="thinThick">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b="1" dirty="0">
                <a:solidFill>
                  <a:schemeClr val="accent2">
                    <a:lumMod val="50000"/>
                  </a:schemeClr>
                </a:solidFill>
              </a:rPr>
              <a:t>POINT</a:t>
            </a:r>
            <a:r>
              <a:rPr kumimoji="1" lang="ja-JP" altLang="en-US" b="1" dirty="0">
                <a:solidFill>
                  <a:schemeClr val="accent2">
                    <a:lumMod val="50000"/>
                  </a:schemeClr>
                </a:solidFill>
              </a:rPr>
              <a:t>！</a:t>
            </a:r>
            <a:endParaRPr kumimoji="1" lang="en-US" altLang="ja-JP" b="1" dirty="0">
              <a:solidFill>
                <a:schemeClr val="accent2">
                  <a:lumMod val="50000"/>
                </a:schemeClr>
              </a:solidFill>
            </a:endParaRPr>
          </a:p>
          <a:p>
            <a:pPr algn="ctr"/>
            <a:r>
              <a:rPr kumimoji="1" lang="ja-JP" altLang="en-US" sz="1400" b="1" dirty="0" smtClean="0">
                <a:solidFill>
                  <a:schemeClr val="accent2">
                    <a:lumMod val="50000"/>
                  </a:schemeClr>
                </a:solidFill>
              </a:rPr>
              <a:t>様々な職種に就職が出来る！！</a:t>
            </a:r>
            <a:endParaRPr kumimoji="1" lang="en-US" altLang="ja-JP" sz="1400" b="1" dirty="0" smtClean="0">
              <a:solidFill>
                <a:schemeClr val="accent2">
                  <a:lumMod val="50000"/>
                </a:schemeClr>
              </a:solidFill>
            </a:endParaRPr>
          </a:p>
          <a:p>
            <a:pPr algn="ctr"/>
            <a:r>
              <a:rPr kumimoji="1" lang="ja-JP" altLang="en-US" sz="1000" b="1" dirty="0" smtClean="0">
                <a:solidFill>
                  <a:schemeClr val="accent2">
                    <a:lumMod val="50000"/>
                  </a:schemeClr>
                </a:solidFill>
              </a:rPr>
              <a:t>→　カリキュラムが幅が広いので色々な職種を再就職先として選べる</a:t>
            </a:r>
            <a:endParaRPr kumimoji="1" lang="en-US" altLang="ja-JP" sz="1000" b="1" dirty="0" smtClean="0">
              <a:solidFill>
                <a:schemeClr val="accent2">
                  <a:lumMod val="50000"/>
                </a:schemeClr>
              </a:solidFill>
            </a:endParaRPr>
          </a:p>
          <a:p>
            <a:pPr algn="ctr"/>
            <a:r>
              <a:rPr kumimoji="1" lang="ja-JP" altLang="en-US" sz="1400" b="1" dirty="0" smtClean="0">
                <a:solidFill>
                  <a:schemeClr val="accent2">
                    <a:lumMod val="50000"/>
                  </a:schemeClr>
                </a:solidFill>
              </a:rPr>
              <a:t>選択肢の中から自分で決める！！</a:t>
            </a:r>
            <a:endParaRPr kumimoji="1" lang="en-US" altLang="ja-JP" sz="1400" b="1" dirty="0" smtClean="0">
              <a:solidFill>
                <a:schemeClr val="accent2">
                  <a:lumMod val="50000"/>
                </a:schemeClr>
              </a:solidFill>
            </a:endParaRPr>
          </a:p>
          <a:p>
            <a:pPr algn="ctr"/>
            <a:r>
              <a:rPr kumimoji="1" lang="ja-JP" altLang="en-US" sz="1000" b="1" dirty="0" smtClean="0">
                <a:solidFill>
                  <a:schemeClr val="accent2">
                    <a:lumMod val="50000"/>
                  </a:schemeClr>
                </a:solidFill>
              </a:rPr>
              <a:t>→　求められる年齢層、キャリア、スキルをチェックする</a:t>
            </a:r>
            <a:endParaRPr kumimoji="1" lang="ja-JP" altLang="en-US" sz="1000" b="1" dirty="0">
              <a:solidFill>
                <a:schemeClr val="accent2">
                  <a:lumMod val="50000"/>
                </a:schemeClr>
              </a:solidFill>
            </a:endParaRPr>
          </a:p>
        </p:txBody>
      </p:sp>
      <p:sp>
        <p:nvSpPr>
          <p:cNvPr id="65" name="角丸四角形吹き出し 64"/>
          <p:cNvSpPr/>
          <p:nvPr/>
        </p:nvSpPr>
        <p:spPr>
          <a:xfrm>
            <a:off x="1185366" y="2333378"/>
            <a:ext cx="4970735" cy="689212"/>
          </a:xfrm>
          <a:prstGeom prst="wedgeRoundRectCallout">
            <a:avLst>
              <a:gd name="adj1" fmla="val -5472"/>
              <a:gd name="adj2" fmla="val -79912"/>
              <a:gd name="adj3" fmla="val 16667"/>
            </a:avLst>
          </a:prstGeom>
          <a:noFill/>
          <a:ln w="34925" cmpd="thinThick">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800" b="1" dirty="0" smtClean="0">
              <a:solidFill>
                <a:schemeClr val="accent2">
                  <a:lumMod val="50000"/>
                </a:schemeClr>
              </a:solidFill>
            </a:endParaRPr>
          </a:p>
          <a:p>
            <a:r>
              <a:rPr kumimoji="1" lang="en-US" altLang="ja-JP" b="1" dirty="0" smtClean="0">
                <a:solidFill>
                  <a:schemeClr val="accent2">
                    <a:lumMod val="50000"/>
                  </a:schemeClr>
                </a:solidFill>
              </a:rPr>
              <a:t>POINT</a:t>
            </a:r>
            <a:r>
              <a:rPr kumimoji="1" lang="ja-JP" altLang="en-US" b="1" dirty="0" smtClean="0">
                <a:solidFill>
                  <a:schemeClr val="accent2">
                    <a:lumMod val="50000"/>
                  </a:schemeClr>
                </a:solidFill>
              </a:rPr>
              <a:t>！</a:t>
            </a:r>
            <a:r>
              <a:rPr kumimoji="1" lang="ja-JP" altLang="en-US" sz="1000" b="1" dirty="0" smtClean="0">
                <a:solidFill>
                  <a:schemeClr val="accent2">
                    <a:lumMod val="50000"/>
                  </a:schemeClr>
                </a:solidFill>
              </a:rPr>
              <a:t>　</a:t>
            </a:r>
            <a:r>
              <a:rPr kumimoji="1" lang="ja-JP" altLang="en-US" sz="1200" b="1" dirty="0" smtClean="0">
                <a:solidFill>
                  <a:schemeClr val="accent2">
                    <a:lumMod val="50000"/>
                  </a:schemeClr>
                </a:solidFill>
              </a:rPr>
              <a:t>ビル管理の仕事はビルがある限りなくなりません。</a:t>
            </a:r>
            <a:endParaRPr kumimoji="1" lang="en-US" altLang="ja-JP" sz="1200" b="1" dirty="0" smtClean="0">
              <a:solidFill>
                <a:schemeClr val="accent2">
                  <a:lumMod val="50000"/>
                </a:schemeClr>
              </a:solidFill>
            </a:endParaRPr>
          </a:p>
          <a:p>
            <a:r>
              <a:rPr kumimoji="1" lang="ja-JP" altLang="en-US" sz="1000" b="1" dirty="0">
                <a:solidFill>
                  <a:schemeClr val="accent2">
                    <a:lumMod val="50000"/>
                  </a:schemeClr>
                </a:solidFill>
              </a:rPr>
              <a:t>　</a:t>
            </a:r>
            <a:r>
              <a:rPr kumimoji="1" lang="ja-JP" altLang="en-US" sz="1000" b="1" dirty="0" smtClean="0">
                <a:solidFill>
                  <a:schemeClr val="accent2">
                    <a:lumMod val="50000"/>
                  </a:schemeClr>
                </a:solidFill>
              </a:rPr>
              <a:t>　</a:t>
            </a:r>
            <a:endParaRPr kumimoji="1" lang="ja-JP" altLang="en-US" sz="1000" b="1" dirty="0">
              <a:solidFill>
                <a:schemeClr val="accent2">
                  <a:lumMod val="50000"/>
                </a:schemeClr>
              </a:solidFill>
            </a:endParaRPr>
          </a:p>
        </p:txBody>
      </p:sp>
    </p:spTree>
    <p:extLst>
      <p:ext uri="{BB962C8B-B14F-4D97-AF65-F5344CB8AC3E}">
        <p14:creationId xmlns:p14="http://schemas.microsoft.com/office/powerpoint/2010/main" val="19008318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652</TotalTime>
  <Words>581</Words>
  <Application>Microsoft Office PowerPoint</Application>
  <PresentationFormat>ユーザー設定</PresentationFormat>
  <Paragraphs>65</Paragraphs>
  <Slides>2</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vt:i4>
      </vt:variant>
    </vt:vector>
  </HeadingPairs>
  <TitlesOfParts>
    <vt:vector size="10" baseType="lpstr">
      <vt:lpstr>HG丸ｺﾞｼｯｸM-PRO</vt:lpstr>
      <vt:lpstr>游ゴシック</vt:lpstr>
      <vt:lpstr>游ゴシック Light</vt:lpstr>
      <vt:lpstr>Arial</vt:lpstr>
      <vt:lpstr>Calibri</vt:lpstr>
      <vt:lpstr>Calibri Light</vt:lpstr>
      <vt:lpstr>Times New Roman</vt:lpstr>
      <vt:lpstr>Office テーマ</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堀 沙紀世</dc:creator>
  <cp:lastModifiedBy>Administrator</cp:lastModifiedBy>
  <cp:revision>63</cp:revision>
  <cp:lastPrinted>2025-09-26T03:07:39Z</cp:lastPrinted>
  <dcterms:created xsi:type="dcterms:W3CDTF">2021-12-14T03:06:23Z</dcterms:created>
  <dcterms:modified xsi:type="dcterms:W3CDTF">2025-09-26T03:08:45Z</dcterms:modified>
</cp:coreProperties>
</file>