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4"/>
  </p:notesMasterIdLst>
  <p:sldIdLst>
    <p:sldId id="256" r:id="rId2"/>
    <p:sldId id="257" r:id="rId3"/>
  </p:sldIdLst>
  <p:sldSz cx="7559675" cy="1069181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43"/>
    <p:restoredTop sz="94694"/>
  </p:normalViewPr>
  <p:slideViewPr>
    <p:cSldViewPr snapToGrid="0" snapToObjects="1">
      <p:cViewPr varScale="1">
        <p:scale>
          <a:sx n="72" d="100"/>
          <a:sy n="72" d="100"/>
        </p:scale>
        <p:origin x="280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6247" cy="498328"/>
          </a:xfrm>
          <a:prstGeom prst="rect">
            <a:avLst/>
          </a:prstGeom>
        </p:spPr>
        <p:txBody>
          <a:bodyPr vert="horz" lIns="92108" tIns="46054" rIns="92108" bIns="46054" rtlCol="0"/>
          <a:lstStyle>
            <a:lvl1pPr algn="l">
              <a:defRPr sz="1200"/>
            </a:lvl1pPr>
          </a:lstStyle>
          <a:p>
            <a:endParaRPr kumimoji="1" lang="ja-JP" altLang="en-US"/>
          </a:p>
        </p:txBody>
      </p:sp>
      <p:sp>
        <p:nvSpPr>
          <p:cNvPr id="3" name="日付プレースホルダー 2"/>
          <p:cNvSpPr>
            <a:spLocks noGrp="1"/>
          </p:cNvSpPr>
          <p:nvPr>
            <p:ph type="dt" idx="1"/>
          </p:nvPr>
        </p:nvSpPr>
        <p:spPr>
          <a:xfrm>
            <a:off x="3849826" y="0"/>
            <a:ext cx="2946246" cy="498328"/>
          </a:xfrm>
          <a:prstGeom prst="rect">
            <a:avLst/>
          </a:prstGeom>
        </p:spPr>
        <p:txBody>
          <a:bodyPr vert="horz" lIns="92108" tIns="46054" rIns="92108" bIns="46054" rtlCol="0"/>
          <a:lstStyle>
            <a:lvl1pPr algn="r">
              <a:defRPr sz="1200"/>
            </a:lvl1pPr>
          </a:lstStyle>
          <a:p>
            <a:fld id="{4536D818-F501-476A-AE60-D52E3039D52A}" type="datetimeFigureOut">
              <a:rPr kumimoji="1" lang="ja-JP" altLang="en-US" smtClean="0"/>
              <a:t>2025/2/18</a:t>
            </a:fld>
            <a:endParaRPr kumimoji="1" lang="ja-JP" altLang="en-US"/>
          </a:p>
        </p:txBody>
      </p:sp>
      <p:sp>
        <p:nvSpPr>
          <p:cNvPr id="4" name="スライド イメージ プレースホルダー 3"/>
          <p:cNvSpPr>
            <a:spLocks noGrp="1" noRot="1" noChangeAspect="1"/>
          </p:cNvSpPr>
          <p:nvPr>
            <p:ph type="sldImg" idx="2"/>
          </p:nvPr>
        </p:nvSpPr>
        <p:spPr>
          <a:xfrm>
            <a:off x="2214563" y="1241425"/>
            <a:ext cx="2368550" cy="3349625"/>
          </a:xfrm>
          <a:prstGeom prst="rect">
            <a:avLst/>
          </a:prstGeom>
          <a:noFill/>
          <a:ln w="12700">
            <a:solidFill>
              <a:prstClr val="black"/>
            </a:solidFill>
          </a:ln>
        </p:spPr>
        <p:txBody>
          <a:bodyPr vert="horz" lIns="92108" tIns="46054" rIns="92108" bIns="46054" rtlCol="0" anchor="ctr"/>
          <a:lstStyle/>
          <a:p>
            <a:endParaRPr lang="ja-JP" altLang="en-US"/>
          </a:p>
        </p:txBody>
      </p:sp>
      <p:sp>
        <p:nvSpPr>
          <p:cNvPr id="5" name="ノート プレースホルダー 4"/>
          <p:cNvSpPr>
            <a:spLocks noGrp="1"/>
          </p:cNvSpPr>
          <p:nvPr>
            <p:ph type="body" sz="quarter" idx="3"/>
          </p:nvPr>
        </p:nvSpPr>
        <p:spPr>
          <a:xfrm>
            <a:off x="679288" y="4777245"/>
            <a:ext cx="5439101" cy="3908363"/>
          </a:xfrm>
          <a:prstGeom prst="rect">
            <a:avLst/>
          </a:prstGeom>
        </p:spPr>
        <p:txBody>
          <a:bodyPr vert="horz" lIns="92108" tIns="46054" rIns="92108" bIns="46054"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28310"/>
            <a:ext cx="2946247" cy="498328"/>
          </a:xfrm>
          <a:prstGeom prst="rect">
            <a:avLst/>
          </a:prstGeom>
        </p:spPr>
        <p:txBody>
          <a:bodyPr vert="horz" lIns="92108" tIns="46054" rIns="92108" bIns="46054"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49826" y="9428310"/>
            <a:ext cx="2946246" cy="498328"/>
          </a:xfrm>
          <a:prstGeom prst="rect">
            <a:avLst/>
          </a:prstGeom>
        </p:spPr>
        <p:txBody>
          <a:bodyPr vert="horz" lIns="92108" tIns="46054" rIns="92108" bIns="46054" rtlCol="0" anchor="b"/>
          <a:lstStyle>
            <a:lvl1pPr algn="r">
              <a:defRPr sz="1200"/>
            </a:lvl1pPr>
          </a:lstStyle>
          <a:p>
            <a:fld id="{99AFACC8-5538-4558-88D3-8AFD5BE76B88}" type="slidenum">
              <a:rPr kumimoji="1" lang="ja-JP" altLang="en-US" smtClean="0"/>
              <a:t>‹#›</a:t>
            </a:fld>
            <a:endParaRPr kumimoji="1" lang="ja-JP" altLang="en-US"/>
          </a:p>
        </p:txBody>
      </p:sp>
    </p:spTree>
    <p:extLst>
      <p:ext uri="{BB962C8B-B14F-4D97-AF65-F5344CB8AC3E}">
        <p14:creationId xmlns:p14="http://schemas.microsoft.com/office/powerpoint/2010/main" val="325821993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14563" y="1241425"/>
            <a:ext cx="2368550" cy="334962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B05F3CE-7F64-4E3A-B8F7-35440D5219CD}" type="slidenum">
              <a:rPr kumimoji="1" lang="ja-JP" altLang="en-US" smtClean="0"/>
              <a:t>2</a:t>
            </a:fld>
            <a:endParaRPr kumimoji="1" lang="ja-JP" altLang="en-US"/>
          </a:p>
        </p:txBody>
      </p:sp>
    </p:spTree>
    <p:extLst>
      <p:ext uri="{BB962C8B-B14F-4D97-AF65-F5344CB8AC3E}">
        <p14:creationId xmlns:p14="http://schemas.microsoft.com/office/powerpoint/2010/main" val="1048667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66977" y="1749797"/>
            <a:ext cx="6425724" cy="3722335"/>
          </a:xfrm>
        </p:spPr>
        <p:txBody>
          <a:bodyPr anchor="b"/>
          <a:lstStyle>
            <a:lvl1pPr algn="ctr">
              <a:defRPr sz="4960"/>
            </a:lvl1pPr>
          </a:lstStyle>
          <a:p>
            <a:r>
              <a:rPr lang="ja-JP" altLang="en-US"/>
              <a:t>マスター タイトルの書式設定</a:t>
            </a:r>
            <a:endParaRPr lang="en-US" dirty="0"/>
          </a:p>
        </p:txBody>
      </p:sp>
      <p:sp>
        <p:nvSpPr>
          <p:cNvPr id="3" name="Subtitle 2"/>
          <p:cNvSpPr>
            <a:spLocks noGrp="1"/>
          </p:cNvSpPr>
          <p:nvPr>
            <p:ph type="subTitle" idx="1"/>
          </p:nvPr>
        </p:nvSpPr>
        <p:spPr>
          <a:xfrm>
            <a:off x="944961" y="5615679"/>
            <a:ext cx="5669756" cy="2581379"/>
          </a:xfrm>
        </p:spPr>
        <p:txBody>
          <a:bodyPr/>
          <a:lstStyle>
            <a:lvl1pPr marL="0" indent="0" algn="ctr">
              <a:buNone/>
              <a:defRPr sz="1984"/>
            </a:lvl1pPr>
            <a:lvl2pPr marL="377987" indent="0" algn="ctr">
              <a:buNone/>
              <a:defRPr sz="1653"/>
            </a:lvl2pPr>
            <a:lvl3pPr marL="755973" indent="0" algn="ctr">
              <a:buNone/>
              <a:defRPr sz="1488"/>
            </a:lvl3pPr>
            <a:lvl4pPr marL="1133961" indent="0" algn="ctr">
              <a:buNone/>
              <a:defRPr sz="1323"/>
            </a:lvl4pPr>
            <a:lvl5pPr marL="1511947" indent="0" algn="ctr">
              <a:buNone/>
              <a:defRPr sz="1323"/>
            </a:lvl5pPr>
            <a:lvl6pPr marL="1889933" indent="0" algn="ctr">
              <a:buNone/>
              <a:defRPr sz="1323"/>
            </a:lvl6pPr>
            <a:lvl7pPr marL="2267920" indent="0" algn="ctr">
              <a:buNone/>
              <a:defRPr sz="1323"/>
            </a:lvl7pPr>
            <a:lvl8pPr marL="2645907" indent="0" algn="ctr">
              <a:buNone/>
              <a:defRPr sz="1323"/>
            </a:lvl8pPr>
            <a:lvl9pPr marL="3023894" indent="0" algn="ctr">
              <a:buNone/>
              <a:defRPr sz="1323"/>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DD7BAD5-8494-2E4F-8B56-19F5A24D7F37}" type="datetimeFigureOut">
              <a:rPr kumimoji="1" lang="ja-JP" altLang="en-US" smtClean="0"/>
              <a:t>2025/2/18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CE2AAEB-4D84-4A47-AFB8-C3DB8D9B2079}" type="slidenum">
              <a:rPr kumimoji="1" lang="ja-JP" altLang="en-US" smtClean="0"/>
              <a:t>‹#›</a:t>
            </a:fld>
            <a:endParaRPr kumimoji="1" lang="ja-JP" altLang="en-US"/>
          </a:p>
        </p:txBody>
      </p:sp>
    </p:spTree>
    <p:extLst>
      <p:ext uri="{BB962C8B-B14F-4D97-AF65-F5344CB8AC3E}">
        <p14:creationId xmlns:p14="http://schemas.microsoft.com/office/powerpoint/2010/main" val="3542020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DD7BAD5-8494-2E4F-8B56-19F5A24D7F37}" type="datetimeFigureOut">
              <a:rPr kumimoji="1" lang="ja-JP" altLang="en-US" smtClean="0"/>
              <a:t>2025/2/18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CE2AAEB-4D84-4A47-AFB8-C3DB8D9B2079}" type="slidenum">
              <a:rPr kumimoji="1" lang="ja-JP" altLang="en-US" smtClean="0"/>
              <a:t>‹#›</a:t>
            </a:fld>
            <a:endParaRPr kumimoji="1" lang="ja-JP" altLang="en-US"/>
          </a:p>
        </p:txBody>
      </p:sp>
    </p:spTree>
    <p:extLst>
      <p:ext uri="{BB962C8B-B14F-4D97-AF65-F5344CB8AC3E}">
        <p14:creationId xmlns:p14="http://schemas.microsoft.com/office/powerpoint/2010/main" val="1358811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569241"/>
            <a:ext cx="1630055" cy="906081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519729" y="569241"/>
            <a:ext cx="4795669" cy="906081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DD7BAD5-8494-2E4F-8B56-19F5A24D7F37}" type="datetimeFigureOut">
              <a:rPr kumimoji="1" lang="ja-JP" altLang="en-US" smtClean="0"/>
              <a:t>2025/2/18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CE2AAEB-4D84-4A47-AFB8-C3DB8D9B2079}" type="slidenum">
              <a:rPr kumimoji="1" lang="ja-JP" altLang="en-US" smtClean="0"/>
              <a:t>‹#›</a:t>
            </a:fld>
            <a:endParaRPr kumimoji="1" lang="ja-JP" altLang="en-US"/>
          </a:p>
        </p:txBody>
      </p:sp>
    </p:spTree>
    <p:extLst>
      <p:ext uri="{BB962C8B-B14F-4D97-AF65-F5344CB8AC3E}">
        <p14:creationId xmlns:p14="http://schemas.microsoft.com/office/powerpoint/2010/main" val="2388326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DD7BAD5-8494-2E4F-8B56-19F5A24D7F37}" type="datetimeFigureOut">
              <a:rPr kumimoji="1" lang="ja-JP" altLang="en-US" smtClean="0"/>
              <a:t>2025/2/18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CE2AAEB-4D84-4A47-AFB8-C3DB8D9B2079}" type="slidenum">
              <a:rPr kumimoji="1" lang="ja-JP" altLang="en-US" smtClean="0"/>
              <a:t>‹#›</a:t>
            </a:fld>
            <a:endParaRPr kumimoji="1" lang="ja-JP" altLang="en-US"/>
          </a:p>
        </p:txBody>
      </p:sp>
    </p:spTree>
    <p:extLst>
      <p:ext uri="{BB962C8B-B14F-4D97-AF65-F5344CB8AC3E}">
        <p14:creationId xmlns:p14="http://schemas.microsoft.com/office/powerpoint/2010/main" val="2977744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515792" y="2665533"/>
            <a:ext cx="6520220" cy="4447496"/>
          </a:xfrm>
        </p:spPr>
        <p:txBody>
          <a:bodyPr anchor="b"/>
          <a:lstStyle>
            <a:lvl1pPr>
              <a:defRPr sz="496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15792" y="7155103"/>
            <a:ext cx="6520220" cy="2338833"/>
          </a:xfrm>
        </p:spPr>
        <p:txBody>
          <a:bodyPr/>
          <a:lstStyle>
            <a:lvl1pPr marL="0" indent="0">
              <a:buNone/>
              <a:defRPr sz="1984">
                <a:solidFill>
                  <a:schemeClr val="tx1"/>
                </a:solidFill>
              </a:defRPr>
            </a:lvl1pPr>
            <a:lvl2pPr marL="377987" indent="0">
              <a:buNone/>
              <a:defRPr sz="1653">
                <a:solidFill>
                  <a:schemeClr val="tx1">
                    <a:tint val="75000"/>
                  </a:schemeClr>
                </a:solidFill>
              </a:defRPr>
            </a:lvl2pPr>
            <a:lvl3pPr marL="755973" indent="0">
              <a:buNone/>
              <a:defRPr sz="1488">
                <a:solidFill>
                  <a:schemeClr val="tx1">
                    <a:tint val="75000"/>
                  </a:schemeClr>
                </a:solidFill>
              </a:defRPr>
            </a:lvl3pPr>
            <a:lvl4pPr marL="1133961" indent="0">
              <a:buNone/>
              <a:defRPr sz="1323">
                <a:solidFill>
                  <a:schemeClr val="tx1">
                    <a:tint val="75000"/>
                  </a:schemeClr>
                </a:solidFill>
              </a:defRPr>
            </a:lvl4pPr>
            <a:lvl5pPr marL="1511947" indent="0">
              <a:buNone/>
              <a:defRPr sz="1323">
                <a:solidFill>
                  <a:schemeClr val="tx1">
                    <a:tint val="75000"/>
                  </a:schemeClr>
                </a:solidFill>
              </a:defRPr>
            </a:lvl5pPr>
            <a:lvl6pPr marL="1889933" indent="0">
              <a:buNone/>
              <a:defRPr sz="1323">
                <a:solidFill>
                  <a:schemeClr val="tx1">
                    <a:tint val="75000"/>
                  </a:schemeClr>
                </a:solidFill>
              </a:defRPr>
            </a:lvl6pPr>
            <a:lvl7pPr marL="2267920" indent="0">
              <a:buNone/>
              <a:defRPr sz="1323">
                <a:solidFill>
                  <a:schemeClr val="tx1">
                    <a:tint val="75000"/>
                  </a:schemeClr>
                </a:solidFill>
              </a:defRPr>
            </a:lvl7pPr>
            <a:lvl8pPr marL="2645907" indent="0">
              <a:buNone/>
              <a:defRPr sz="1323">
                <a:solidFill>
                  <a:schemeClr val="tx1">
                    <a:tint val="75000"/>
                  </a:schemeClr>
                </a:solidFill>
              </a:defRPr>
            </a:lvl8pPr>
            <a:lvl9pPr marL="3023894" indent="0">
              <a:buNone/>
              <a:defRPr sz="1323">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DD7BAD5-8494-2E4F-8B56-19F5A24D7F37}" type="datetimeFigureOut">
              <a:rPr kumimoji="1" lang="ja-JP" altLang="en-US" smtClean="0"/>
              <a:t>2025/2/18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CE2AAEB-4D84-4A47-AFB8-C3DB8D9B2079}" type="slidenum">
              <a:rPr kumimoji="1" lang="ja-JP" altLang="en-US" smtClean="0"/>
              <a:t>‹#›</a:t>
            </a:fld>
            <a:endParaRPr kumimoji="1" lang="ja-JP" altLang="en-US"/>
          </a:p>
        </p:txBody>
      </p:sp>
    </p:spTree>
    <p:extLst>
      <p:ext uri="{BB962C8B-B14F-4D97-AF65-F5344CB8AC3E}">
        <p14:creationId xmlns:p14="http://schemas.microsoft.com/office/powerpoint/2010/main" val="3473662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519728" y="2846201"/>
            <a:ext cx="3212862" cy="67838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827086" y="2846201"/>
            <a:ext cx="3212862" cy="67838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DD7BAD5-8494-2E4F-8B56-19F5A24D7F37}" type="datetimeFigureOut">
              <a:rPr kumimoji="1" lang="ja-JP" altLang="en-US" smtClean="0"/>
              <a:t>2025/2/18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CE2AAEB-4D84-4A47-AFB8-C3DB8D9B2079}" type="slidenum">
              <a:rPr kumimoji="1" lang="ja-JP" altLang="en-US" smtClean="0"/>
              <a:t>‹#›</a:t>
            </a:fld>
            <a:endParaRPr kumimoji="1" lang="ja-JP" altLang="en-US"/>
          </a:p>
        </p:txBody>
      </p:sp>
    </p:spTree>
    <p:extLst>
      <p:ext uri="{BB962C8B-B14F-4D97-AF65-F5344CB8AC3E}">
        <p14:creationId xmlns:p14="http://schemas.microsoft.com/office/powerpoint/2010/main" val="3338836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520712" y="569242"/>
            <a:ext cx="6520220" cy="2066590"/>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520714" y="2620981"/>
            <a:ext cx="3198096" cy="1284503"/>
          </a:xfrm>
        </p:spPr>
        <p:txBody>
          <a:bodyPr anchor="b"/>
          <a:lstStyle>
            <a:lvl1pPr marL="0" indent="0">
              <a:buNone/>
              <a:defRPr sz="1984" b="1"/>
            </a:lvl1pPr>
            <a:lvl2pPr marL="377987" indent="0">
              <a:buNone/>
              <a:defRPr sz="1653" b="1"/>
            </a:lvl2pPr>
            <a:lvl3pPr marL="755973" indent="0">
              <a:buNone/>
              <a:defRPr sz="1488" b="1"/>
            </a:lvl3pPr>
            <a:lvl4pPr marL="1133961" indent="0">
              <a:buNone/>
              <a:defRPr sz="1323" b="1"/>
            </a:lvl4pPr>
            <a:lvl5pPr marL="1511947" indent="0">
              <a:buNone/>
              <a:defRPr sz="1323" b="1"/>
            </a:lvl5pPr>
            <a:lvl6pPr marL="1889933" indent="0">
              <a:buNone/>
              <a:defRPr sz="1323" b="1"/>
            </a:lvl6pPr>
            <a:lvl7pPr marL="2267920" indent="0">
              <a:buNone/>
              <a:defRPr sz="1323" b="1"/>
            </a:lvl7pPr>
            <a:lvl8pPr marL="2645907" indent="0">
              <a:buNone/>
              <a:defRPr sz="1323" b="1"/>
            </a:lvl8pPr>
            <a:lvl9pPr marL="3023894" indent="0">
              <a:buNone/>
              <a:defRPr sz="1323" b="1"/>
            </a:lvl9pPr>
          </a:lstStyle>
          <a:p>
            <a:pPr lvl="0"/>
            <a:r>
              <a:rPr lang="ja-JP" altLang="en-US"/>
              <a:t>マスター テキストの書式設定</a:t>
            </a:r>
          </a:p>
        </p:txBody>
      </p:sp>
      <p:sp>
        <p:nvSpPr>
          <p:cNvPr id="4" name="Content Placeholder 3"/>
          <p:cNvSpPr>
            <a:spLocks noGrp="1"/>
          </p:cNvSpPr>
          <p:nvPr>
            <p:ph sz="half" idx="2"/>
          </p:nvPr>
        </p:nvSpPr>
        <p:spPr>
          <a:xfrm>
            <a:off x="520714" y="3905483"/>
            <a:ext cx="3198096" cy="57443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827087" y="2620981"/>
            <a:ext cx="3213847" cy="1284503"/>
          </a:xfrm>
        </p:spPr>
        <p:txBody>
          <a:bodyPr anchor="b"/>
          <a:lstStyle>
            <a:lvl1pPr marL="0" indent="0">
              <a:buNone/>
              <a:defRPr sz="1984" b="1"/>
            </a:lvl1pPr>
            <a:lvl2pPr marL="377987" indent="0">
              <a:buNone/>
              <a:defRPr sz="1653" b="1"/>
            </a:lvl2pPr>
            <a:lvl3pPr marL="755973" indent="0">
              <a:buNone/>
              <a:defRPr sz="1488" b="1"/>
            </a:lvl3pPr>
            <a:lvl4pPr marL="1133961" indent="0">
              <a:buNone/>
              <a:defRPr sz="1323" b="1"/>
            </a:lvl4pPr>
            <a:lvl5pPr marL="1511947" indent="0">
              <a:buNone/>
              <a:defRPr sz="1323" b="1"/>
            </a:lvl5pPr>
            <a:lvl6pPr marL="1889933" indent="0">
              <a:buNone/>
              <a:defRPr sz="1323" b="1"/>
            </a:lvl6pPr>
            <a:lvl7pPr marL="2267920" indent="0">
              <a:buNone/>
              <a:defRPr sz="1323" b="1"/>
            </a:lvl7pPr>
            <a:lvl8pPr marL="2645907" indent="0">
              <a:buNone/>
              <a:defRPr sz="1323" b="1"/>
            </a:lvl8pPr>
            <a:lvl9pPr marL="3023894" indent="0">
              <a:buNone/>
              <a:defRPr sz="1323" b="1"/>
            </a:lvl9pPr>
          </a:lstStyle>
          <a:p>
            <a:pPr lvl="0"/>
            <a:r>
              <a:rPr lang="ja-JP" altLang="en-US"/>
              <a:t>マスター テキストの書式設定</a:t>
            </a:r>
          </a:p>
        </p:txBody>
      </p:sp>
      <p:sp>
        <p:nvSpPr>
          <p:cNvPr id="6" name="Content Placeholder 5"/>
          <p:cNvSpPr>
            <a:spLocks noGrp="1"/>
          </p:cNvSpPr>
          <p:nvPr>
            <p:ph sz="quarter" idx="4"/>
          </p:nvPr>
        </p:nvSpPr>
        <p:spPr>
          <a:xfrm>
            <a:off x="3827087" y="3905483"/>
            <a:ext cx="3213847" cy="57443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DD7BAD5-8494-2E4F-8B56-19F5A24D7F37}" type="datetimeFigureOut">
              <a:rPr kumimoji="1" lang="ja-JP" altLang="en-US" smtClean="0"/>
              <a:t>2025/2/18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CE2AAEB-4D84-4A47-AFB8-C3DB8D9B2079}" type="slidenum">
              <a:rPr kumimoji="1" lang="ja-JP" altLang="en-US" smtClean="0"/>
              <a:t>‹#›</a:t>
            </a:fld>
            <a:endParaRPr kumimoji="1" lang="ja-JP" altLang="en-US"/>
          </a:p>
        </p:txBody>
      </p:sp>
    </p:spTree>
    <p:extLst>
      <p:ext uri="{BB962C8B-B14F-4D97-AF65-F5344CB8AC3E}">
        <p14:creationId xmlns:p14="http://schemas.microsoft.com/office/powerpoint/2010/main" val="433018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DD7BAD5-8494-2E4F-8B56-19F5A24D7F37}" type="datetimeFigureOut">
              <a:rPr kumimoji="1" lang="ja-JP" altLang="en-US" smtClean="0"/>
              <a:t>2025/2/18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CE2AAEB-4D84-4A47-AFB8-C3DB8D9B2079}" type="slidenum">
              <a:rPr kumimoji="1" lang="ja-JP" altLang="en-US" smtClean="0"/>
              <a:t>‹#›</a:t>
            </a:fld>
            <a:endParaRPr kumimoji="1" lang="ja-JP" altLang="en-US"/>
          </a:p>
        </p:txBody>
      </p:sp>
    </p:spTree>
    <p:extLst>
      <p:ext uri="{BB962C8B-B14F-4D97-AF65-F5344CB8AC3E}">
        <p14:creationId xmlns:p14="http://schemas.microsoft.com/office/powerpoint/2010/main" val="2010402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D7BAD5-8494-2E4F-8B56-19F5A24D7F37}" type="datetimeFigureOut">
              <a:rPr kumimoji="1" lang="ja-JP" altLang="en-US" smtClean="0"/>
              <a:t>2025/2/18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CE2AAEB-4D84-4A47-AFB8-C3DB8D9B2079}" type="slidenum">
              <a:rPr kumimoji="1" lang="ja-JP" altLang="en-US" smtClean="0"/>
              <a:t>‹#›</a:t>
            </a:fld>
            <a:endParaRPr kumimoji="1" lang="ja-JP" altLang="en-US"/>
          </a:p>
        </p:txBody>
      </p:sp>
    </p:spTree>
    <p:extLst>
      <p:ext uri="{BB962C8B-B14F-4D97-AF65-F5344CB8AC3E}">
        <p14:creationId xmlns:p14="http://schemas.microsoft.com/office/powerpoint/2010/main" val="3317743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9"/>
            <a:ext cx="2438192" cy="2494756"/>
          </a:xfrm>
        </p:spPr>
        <p:txBody>
          <a:bodyPr anchor="b"/>
          <a:lstStyle>
            <a:lvl1pPr>
              <a:defRPr sz="2645"/>
            </a:lvl1pPr>
          </a:lstStyle>
          <a:p>
            <a:r>
              <a:rPr lang="ja-JP" altLang="en-US"/>
              <a:t>マスター タイトルの書式設定</a:t>
            </a:r>
            <a:endParaRPr lang="en-US" dirty="0"/>
          </a:p>
        </p:txBody>
      </p:sp>
      <p:sp>
        <p:nvSpPr>
          <p:cNvPr id="3" name="Content Placeholder 2"/>
          <p:cNvSpPr>
            <a:spLocks noGrp="1"/>
          </p:cNvSpPr>
          <p:nvPr>
            <p:ph idx="1"/>
          </p:nvPr>
        </p:nvSpPr>
        <p:spPr>
          <a:xfrm>
            <a:off x="3213847" y="1539426"/>
            <a:ext cx="3827085" cy="7598117"/>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520712" y="3207545"/>
            <a:ext cx="2438192" cy="5942372"/>
          </a:xfrm>
        </p:spPr>
        <p:txBody>
          <a:bodyPr/>
          <a:lstStyle>
            <a:lvl1pPr marL="0" indent="0">
              <a:buNone/>
              <a:defRPr sz="1323"/>
            </a:lvl1pPr>
            <a:lvl2pPr marL="377987" indent="0">
              <a:buNone/>
              <a:defRPr sz="1157"/>
            </a:lvl2pPr>
            <a:lvl3pPr marL="755973" indent="0">
              <a:buNone/>
              <a:defRPr sz="992"/>
            </a:lvl3pPr>
            <a:lvl4pPr marL="1133961" indent="0">
              <a:buNone/>
              <a:defRPr sz="827"/>
            </a:lvl4pPr>
            <a:lvl5pPr marL="1511947" indent="0">
              <a:buNone/>
              <a:defRPr sz="827"/>
            </a:lvl5pPr>
            <a:lvl6pPr marL="1889933" indent="0">
              <a:buNone/>
              <a:defRPr sz="827"/>
            </a:lvl6pPr>
            <a:lvl7pPr marL="2267920" indent="0">
              <a:buNone/>
              <a:defRPr sz="827"/>
            </a:lvl7pPr>
            <a:lvl8pPr marL="2645907" indent="0">
              <a:buNone/>
              <a:defRPr sz="827"/>
            </a:lvl8pPr>
            <a:lvl9pPr marL="3023894" indent="0">
              <a:buNone/>
              <a:defRPr sz="827"/>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DD7BAD5-8494-2E4F-8B56-19F5A24D7F37}" type="datetimeFigureOut">
              <a:rPr kumimoji="1" lang="ja-JP" altLang="en-US" smtClean="0"/>
              <a:t>2025/2/18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CE2AAEB-4D84-4A47-AFB8-C3DB8D9B2079}" type="slidenum">
              <a:rPr kumimoji="1" lang="ja-JP" altLang="en-US" smtClean="0"/>
              <a:t>‹#›</a:t>
            </a:fld>
            <a:endParaRPr kumimoji="1" lang="ja-JP" altLang="en-US"/>
          </a:p>
        </p:txBody>
      </p:sp>
    </p:spTree>
    <p:extLst>
      <p:ext uri="{BB962C8B-B14F-4D97-AF65-F5344CB8AC3E}">
        <p14:creationId xmlns:p14="http://schemas.microsoft.com/office/powerpoint/2010/main" val="4162142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9"/>
            <a:ext cx="2438192" cy="2494756"/>
          </a:xfrm>
        </p:spPr>
        <p:txBody>
          <a:bodyPr anchor="b"/>
          <a:lstStyle>
            <a:lvl1pPr>
              <a:defRPr sz="2645"/>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213847" y="1539426"/>
            <a:ext cx="3827085" cy="7598117"/>
          </a:xfrm>
        </p:spPr>
        <p:txBody>
          <a:bodyPr anchor="t"/>
          <a:lstStyle>
            <a:lvl1pPr marL="0" indent="0">
              <a:buNone/>
              <a:defRPr sz="2645"/>
            </a:lvl1pPr>
            <a:lvl2pPr marL="377987" indent="0">
              <a:buNone/>
              <a:defRPr sz="2315"/>
            </a:lvl2pPr>
            <a:lvl3pPr marL="755973" indent="0">
              <a:buNone/>
              <a:defRPr sz="1984"/>
            </a:lvl3pPr>
            <a:lvl4pPr marL="1133961" indent="0">
              <a:buNone/>
              <a:defRPr sz="1653"/>
            </a:lvl4pPr>
            <a:lvl5pPr marL="1511947" indent="0">
              <a:buNone/>
              <a:defRPr sz="1653"/>
            </a:lvl5pPr>
            <a:lvl6pPr marL="1889933" indent="0">
              <a:buNone/>
              <a:defRPr sz="1653"/>
            </a:lvl6pPr>
            <a:lvl7pPr marL="2267920" indent="0">
              <a:buNone/>
              <a:defRPr sz="1653"/>
            </a:lvl7pPr>
            <a:lvl8pPr marL="2645907" indent="0">
              <a:buNone/>
              <a:defRPr sz="1653"/>
            </a:lvl8pPr>
            <a:lvl9pPr marL="3023894" indent="0">
              <a:buNone/>
              <a:defRPr sz="1653"/>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520712" y="3207545"/>
            <a:ext cx="2438192" cy="5942372"/>
          </a:xfrm>
        </p:spPr>
        <p:txBody>
          <a:bodyPr/>
          <a:lstStyle>
            <a:lvl1pPr marL="0" indent="0">
              <a:buNone/>
              <a:defRPr sz="1323"/>
            </a:lvl1pPr>
            <a:lvl2pPr marL="377987" indent="0">
              <a:buNone/>
              <a:defRPr sz="1157"/>
            </a:lvl2pPr>
            <a:lvl3pPr marL="755973" indent="0">
              <a:buNone/>
              <a:defRPr sz="992"/>
            </a:lvl3pPr>
            <a:lvl4pPr marL="1133961" indent="0">
              <a:buNone/>
              <a:defRPr sz="827"/>
            </a:lvl4pPr>
            <a:lvl5pPr marL="1511947" indent="0">
              <a:buNone/>
              <a:defRPr sz="827"/>
            </a:lvl5pPr>
            <a:lvl6pPr marL="1889933" indent="0">
              <a:buNone/>
              <a:defRPr sz="827"/>
            </a:lvl6pPr>
            <a:lvl7pPr marL="2267920" indent="0">
              <a:buNone/>
              <a:defRPr sz="827"/>
            </a:lvl7pPr>
            <a:lvl8pPr marL="2645907" indent="0">
              <a:buNone/>
              <a:defRPr sz="827"/>
            </a:lvl8pPr>
            <a:lvl9pPr marL="3023894" indent="0">
              <a:buNone/>
              <a:defRPr sz="827"/>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DD7BAD5-8494-2E4F-8B56-19F5A24D7F37}" type="datetimeFigureOut">
              <a:rPr kumimoji="1" lang="ja-JP" altLang="en-US" smtClean="0"/>
              <a:t>2025/2/18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CE2AAEB-4D84-4A47-AFB8-C3DB8D9B2079}" type="slidenum">
              <a:rPr kumimoji="1" lang="ja-JP" altLang="en-US" smtClean="0"/>
              <a:t>‹#›</a:t>
            </a:fld>
            <a:endParaRPr kumimoji="1" lang="ja-JP" altLang="en-US"/>
          </a:p>
        </p:txBody>
      </p:sp>
    </p:spTree>
    <p:extLst>
      <p:ext uri="{BB962C8B-B14F-4D97-AF65-F5344CB8AC3E}">
        <p14:creationId xmlns:p14="http://schemas.microsoft.com/office/powerpoint/2010/main" val="2103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9" y="569242"/>
            <a:ext cx="6520220" cy="2066590"/>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519729" y="2846201"/>
            <a:ext cx="6520220" cy="678385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519728" y="9909729"/>
            <a:ext cx="1700927" cy="569240"/>
          </a:xfrm>
          <a:prstGeom prst="rect">
            <a:avLst/>
          </a:prstGeom>
        </p:spPr>
        <p:txBody>
          <a:bodyPr vert="horz" lIns="91440" tIns="45720" rIns="91440" bIns="45720" rtlCol="0" anchor="ctr"/>
          <a:lstStyle>
            <a:lvl1pPr algn="l">
              <a:defRPr sz="992">
                <a:solidFill>
                  <a:schemeClr val="tx1">
                    <a:tint val="75000"/>
                  </a:schemeClr>
                </a:solidFill>
              </a:defRPr>
            </a:lvl1pPr>
          </a:lstStyle>
          <a:p>
            <a:fld id="{0DD7BAD5-8494-2E4F-8B56-19F5A24D7F37}" type="datetimeFigureOut">
              <a:rPr kumimoji="1" lang="ja-JP" altLang="en-US" smtClean="0"/>
              <a:t>2025/2/18</a:t>
            </a:fld>
            <a:endParaRPr kumimoji="1" lang="ja-JP" altLang="en-US"/>
          </a:p>
        </p:txBody>
      </p:sp>
      <p:sp>
        <p:nvSpPr>
          <p:cNvPr id="5" name="Footer Placeholder 4"/>
          <p:cNvSpPr>
            <a:spLocks noGrp="1"/>
          </p:cNvSpPr>
          <p:nvPr>
            <p:ph type="ftr" sz="quarter" idx="3"/>
          </p:nvPr>
        </p:nvSpPr>
        <p:spPr>
          <a:xfrm>
            <a:off x="2504143" y="9909729"/>
            <a:ext cx="2551390" cy="569240"/>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5339020" y="9909729"/>
            <a:ext cx="1700927" cy="569240"/>
          </a:xfrm>
          <a:prstGeom prst="rect">
            <a:avLst/>
          </a:prstGeom>
        </p:spPr>
        <p:txBody>
          <a:bodyPr vert="horz" lIns="91440" tIns="45720" rIns="91440" bIns="45720" rtlCol="0" anchor="ctr"/>
          <a:lstStyle>
            <a:lvl1pPr algn="r">
              <a:defRPr sz="992">
                <a:solidFill>
                  <a:schemeClr val="tx1">
                    <a:tint val="75000"/>
                  </a:schemeClr>
                </a:solidFill>
              </a:defRPr>
            </a:lvl1pPr>
          </a:lstStyle>
          <a:p>
            <a:fld id="{FCE2AAEB-4D84-4A47-AFB8-C3DB8D9B2079}" type="slidenum">
              <a:rPr kumimoji="1" lang="ja-JP" altLang="en-US" smtClean="0"/>
              <a:t>‹#›</a:t>
            </a:fld>
            <a:endParaRPr kumimoji="1" lang="ja-JP" altLang="en-US"/>
          </a:p>
        </p:txBody>
      </p:sp>
    </p:spTree>
    <p:extLst>
      <p:ext uri="{BB962C8B-B14F-4D97-AF65-F5344CB8AC3E}">
        <p14:creationId xmlns:p14="http://schemas.microsoft.com/office/powerpoint/2010/main" val="7799358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755973" rtl="0" eaLnBrk="1" latinLnBrk="0" hangingPunct="1">
        <a:lnSpc>
          <a:spcPct val="90000"/>
        </a:lnSpc>
        <a:spcBef>
          <a:spcPct val="0"/>
        </a:spcBef>
        <a:buNone/>
        <a:defRPr kumimoji="1" sz="3637" kern="1200">
          <a:solidFill>
            <a:schemeClr val="tx1"/>
          </a:solidFill>
          <a:latin typeface="+mj-lt"/>
          <a:ea typeface="+mj-ea"/>
          <a:cs typeface="+mj-cs"/>
        </a:defRPr>
      </a:lvl1pPr>
    </p:titleStyle>
    <p:bodyStyle>
      <a:lvl1pPr marL="188994" indent="-188994" algn="l" defTabSz="755973" rtl="0" eaLnBrk="1" latinLnBrk="0" hangingPunct="1">
        <a:lnSpc>
          <a:spcPct val="90000"/>
        </a:lnSpc>
        <a:spcBef>
          <a:spcPts val="827"/>
        </a:spcBef>
        <a:buFont typeface="Arial" panose="020B0604020202020204" pitchFamily="34" charset="0"/>
        <a:buChar char="•"/>
        <a:defRPr kumimoji="1" sz="2315" kern="1200">
          <a:solidFill>
            <a:schemeClr val="tx1"/>
          </a:solidFill>
          <a:latin typeface="+mn-lt"/>
          <a:ea typeface="+mn-ea"/>
          <a:cs typeface="+mn-cs"/>
        </a:defRPr>
      </a:lvl1pPr>
      <a:lvl2pPr marL="566980" indent="-188994" algn="l" defTabSz="755973"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67" indent="-188994" algn="l" defTabSz="755973"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953" indent="-188994" algn="l" defTabSz="755973"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940" indent="-188994" algn="l" defTabSz="755973"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927" indent="-188994" algn="l" defTabSz="755973"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914" indent="-188994" algn="l" defTabSz="755973"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900" indent="-188994" algn="l" defTabSz="755973"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888" indent="-188994" algn="l" defTabSz="755973"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p:bodyStyle>
    <p:otherStyle>
      <a:defPPr>
        <a:defRPr lang="en-US"/>
      </a:defPPr>
      <a:lvl1pPr marL="0" algn="l" defTabSz="755973" rtl="0" eaLnBrk="1" latinLnBrk="0" hangingPunct="1">
        <a:defRPr kumimoji="1" sz="1488" kern="1200">
          <a:solidFill>
            <a:schemeClr val="tx1"/>
          </a:solidFill>
          <a:latin typeface="+mn-lt"/>
          <a:ea typeface="+mn-ea"/>
          <a:cs typeface="+mn-cs"/>
        </a:defRPr>
      </a:lvl1pPr>
      <a:lvl2pPr marL="377987" algn="l" defTabSz="755973" rtl="0" eaLnBrk="1" latinLnBrk="0" hangingPunct="1">
        <a:defRPr kumimoji="1" sz="1488" kern="1200">
          <a:solidFill>
            <a:schemeClr val="tx1"/>
          </a:solidFill>
          <a:latin typeface="+mn-lt"/>
          <a:ea typeface="+mn-ea"/>
          <a:cs typeface="+mn-cs"/>
        </a:defRPr>
      </a:lvl2pPr>
      <a:lvl3pPr marL="755973" algn="l" defTabSz="755973" rtl="0" eaLnBrk="1" latinLnBrk="0" hangingPunct="1">
        <a:defRPr kumimoji="1" sz="1488" kern="1200">
          <a:solidFill>
            <a:schemeClr val="tx1"/>
          </a:solidFill>
          <a:latin typeface="+mn-lt"/>
          <a:ea typeface="+mn-ea"/>
          <a:cs typeface="+mn-cs"/>
        </a:defRPr>
      </a:lvl3pPr>
      <a:lvl4pPr marL="1133961" algn="l" defTabSz="755973" rtl="0" eaLnBrk="1" latinLnBrk="0" hangingPunct="1">
        <a:defRPr kumimoji="1" sz="1488" kern="1200">
          <a:solidFill>
            <a:schemeClr val="tx1"/>
          </a:solidFill>
          <a:latin typeface="+mn-lt"/>
          <a:ea typeface="+mn-ea"/>
          <a:cs typeface="+mn-cs"/>
        </a:defRPr>
      </a:lvl4pPr>
      <a:lvl5pPr marL="1511947" algn="l" defTabSz="755973" rtl="0" eaLnBrk="1" latinLnBrk="0" hangingPunct="1">
        <a:defRPr kumimoji="1" sz="1488" kern="1200">
          <a:solidFill>
            <a:schemeClr val="tx1"/>
          </a:solidFill>
          <a:latin typeface="+mn-lt"/>
          <a:ea typeface="+mn-ea"/>
          <a:cs typeface="+mn-cs"/>
        </a:defRPr>
      </a:lvl5pPr>
      <a:lvl6pPr marL="1889933" algn="l" defTabSz="755973" rtl="0" eaLnBrk="1" latinLnBrk="0" hangingPunct="1">
        <a:defRPr kumimoji="1" sz="1488" kern="1200">
          <a:solidFill>
            <a:schemeClr val="tx1"/>
          </a:solidFill>
          <a:latin typeface="+mn-lt"/>
          <a:ea typeface="+mn-ea"/>
          <a:cs typeface="+mn-cs"/>
        </a:defRPr>
      </a:lvl6pPr>
      <a:lvl7pPr marL="2267920" algn="l" defTabSz="755973" rtl="0" eaLnBrk="1" latinLnBrk="0" hangingPunct="1">
        <a:defRPr kumimoji="1" sz="1488" kern="1200">
          <a:solidFill>
            <a:schemeClr val="tx1"/>
          </a:solidFill>
          <a:latin typeface="+mn-lt"/>
          <a:ea typeface="+mn-ea"/>
          <a:cs typeface="+mn-cs"/>
        </a:defRPr>
      </a:lvl7pPr>
      <a:lvl8pPr marL="2645907" algn="l" defTabSz="755973" rtl="0" eaLnBrk="1" latinLnBrk="0" hangingPunct="1">
        <a:defRPr kumimoji="1" sz="1488" kern="1200">
          <a:solidFill>
            <a:schemeClr val="tx1"/>
          </a:solidFill>
          <a:latin typeface="+mn-lt"/>
          <a:ea typeface="+mn-ea"/>
          <a:cs typeface="+mn-cs"/>
        </a:defRPr>
      </a:lvl8pPr>
      <a:lvl9pPr marL="3023894" algn="l" defTabSz="755973" rtl="0" eaLnBrk="1" latinLnBrk="0" hangingPunct="1">
        <a:defRPr kumimoji="1"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jpeg"/><Relationship Id="rId12" Type="http://schemas.openxmlformats.org/officeDocument/2006/relationships/image" Target="../media/image19.png"/><Relationship Id="rId17" Type="http://schemas.microsoft.com/office/2007/relationships/hdphoto" Target="../media/hdphoto1.wdp"/><Relationship Id="rId2" Type="http://schemas.openxmlformats.org/officeDocument/2006/relationships/notesSlide" Target="../notesSlides/notesSlide1.xml"/><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3.jpeg"/><Relationship Id="rId11" Type="http://schemas.openxmlformats.org/officeDocument/2006/relationships/image" Target="../media/image18.png"/><Relationship Id="rId5" Type="http://schemas.openxmlformats.org/officeDocument/2006/relationships/image" Target="../media/image12.jpe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図 9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8392" y="9603154"/>
            <a:ext cx="666490" cy="640239"/>
          </a:xfrm>
          <a:prstGeom prst="rect">
            <a:avLst/>
          </a:prstGeom>
          <a:solidFill>
            <a:srgbClr val="00B050"/>
          </a:solidFill>
        </p:spPr>
      </p:pic>
      <p:pic>
        <p:nvPicPr>
          <p:cNvPr id="23" name="図 22">
            <a:extLst>
              <a:ext uri="{FF2B5EF4-FFF2-40B4-BE49-F238E27FC236}">
                <a16:creationId xmlns:a16="http://schemas.microsoft.com/office/drawing/2014/main" id="{CCEFB6F8-DE9F-2E42-841F-B6C63EC453EE}"/>
              </a:ext>
            </a:extLst>
          </p:cNvPr>
          <p:cNvPicPr preferRelativeResize="0">
            <a:picLocks noChangeAspect="1"/>
          </p:cNvPicPr>
          <p:nvPr/>
        </p:nvPicPr>
        <p:blipFill>
          <a:blip r:embed="rId3"/>
          <a:stretch>
            <a:fillRect/>
          </a:stretch>
        </p:blipFill>
        <p:spPr>
          <a:xfrm>
            <a:off x="520" y="1"/>
            <a:ext cx="7558636" cy="10691813"/>
          </a:xfrm>
          <a:prstGeom prst="rect">
            <a:avLst/>
          </a:prstGeom>
        </p:spPr>
      </p:pic>
      <p:pic>
        <p:nvPicPr>
          <p:cNvPr id="3" name="図 2"/>
          <p:cNvPicPr>
            <a:picLocks noChangeAspect="1"/>
          </p:cNvPicPr>
          <p:nvPr/>
        </p:nvPicPr>
        <p:blipFill>
          <a:blip r:embed="rId4"/>
          <a:stretch>
            <a:fillRect/>
          </a:stretch>
        </p:blipFill>
        <p:spPr>
          <a:xfrm>
            <a:off x="-20938" y="1976812"/>
            <a:ext cx="4432176" cy="2523963"/>
          </a:xfrm>
          <a:prstGeom prst="rect">
            <a:avLst/>
          </a:prstGeom>
        </p:spPr>
      </p:pic>
      <p:grpSp>
        <p:nvGrpSpPr>
          <p:cNvPr id="4" name="グループ化 3"/>
          <p:cNvGrpSpPr/>
          <p:nvPr/>
        </p:nvGrpSpPr>
        <p:grpSpPr>
          <a:xfrm rot="21380380">
            <a:off x="3364552" y="6977942"/>
            <a:ext cx="3959396" cy="2551847"/>
            <a:chOff x="5666300" y="3625535"/>
            <a:chExt cx="4136190" cy="2665791"/>
          </a:xfrm>
        </p:grpSpPr>
        <p:pic>
          <p:nvPicPr>
            <p:cNvPr id="5" name="図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0000">
              <a:off x="5803803" y="3625535"/>
              <a:ext cx="3998687" cy="2665791"/>
            </a:xfrm>
            <a:prstGeom prst="rect">
              <a:avLst/>
            </a:prstGeom>
            <a:ln>
              <a:solidFill>
                <a:schemeClr val="tx1"/>
              </a:solidFill>
            </a:ln>
            <a:effectLst>
              <a:outerShdw blurRad="50800" dist="38100" dir="8100000" algn="tr" rotWithShape="0">
                <a:prstClr val="black">
                  <a:alpha val="40000"/>
                </a:prstClr>
              </a:outerShdw>
            </a:effectLst>
          </p:spPr>
        </p:pic>
        <p:sp>
          <p:nvSpPr>
            <p:cNvPr id="6" name="テキスト ボックス 5"/>
            <p:cNvSpPr txBox="1"/>
            <p:nvPr/>
          </p:nvSpPr>
          <p:spPr>
            <a:xfrm rot="180000">
              <a:off x="5666300" y="6012669"/>
              <a:ext cx="1380190" cy="225064"/>
            </a:xfrm>
            <a:prstGeom prst="rect">
              <a:avLst/>
            </a:prstGeom>
            <a:noFill/>
            <a:ln>
              <a:noFill/>
            </a:ln>
          </p:spPr>
          <p:txBody>
            <a:bodyPr wrap="none" rtlCol="0">
              <a:spAutoFit/>
            </a:bodyPr>
            <a:lstStyle/>
            <a:p>
              <a:r>
                <a:rPr lang="ja-JP" altLang="en-US" sz="800" dirty="0">
                  <a:solidFill>
                    <a:schemeClr val="bg1"/>
                  </a:solidFill>
                  <a:latin typeface="HGPｺﾞｼｯｸM" panose="020B0600000000000000" pitchFamily="50" charset="-128"/>
                  <a:ea typeface="HGPｺﾞｼｯｸM" panose="020B0600000000000000" pitchFamily="50" charset="-128"/>
                </a:rPr>
                <a:t>◆リフォーム工事竣工画像</a:t>
              </a:r>
            </a:p>
          </p:txBody>
        </p:sp>
      </p:grpSp>
      <p:grpSp>
        <p:nvGrpSpPr>
          <p:cNvPr id="7" name="グループ化 6"/>
          <p:cNvGrpSpPr/>
          <p:nvPr/>
        </p:nvGrpSpPr>
        <p:grpSpPr>
          <a:xfrm flipH="1">
            <a:off x="229224" y="7743539"/>
            <a:ext cx="3719073" cy="1191066"/>
            <a:chOff x="6045572" y="1167516"/>
            <a:chExt cx="3719073" cy="1191066"/>
          </a:xfrm>
        </p:grpSpPr>
        <p:sp>
          <p:nvSpPr>
            <p:cNvPr id="8" name="ホームベース 7"/>
            <p:cNvSpPr/>
            <p:nvPr/>
          </p:nvSpPr>
          <p:spPr>
            <a:xfrm flipH="1">
              <a:off x="6045572" y="1170582"/>
              <a:ext cx="3719073" cy="1188000"/>
            </a:xfrm>
            <a:prstGeom prst="homePlate">
              <a:avLst>
                <a:gd name="adj" fmla="val 57216"/>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 name="二等辺三角形 8"/>
            <p:cNvSpPr/>
            <p:nvPr/>
          </p:nvSpPr>
          <p:spPr>
            <a:xfrm rot="16200000">
              <a:off x="5937029" y="1621309"/>
              <a:ext cx="494750" cy="276078"/>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 name="正方形/長方形 9"/>
            <p:cNvSpPr/>
            <p:nvPr/>
          </p:nvSpPr>
          <p:spPr>
            <a:xfrm>
              <a:off x="6739051" y="1167516"/>
              <a:ext cx="3025594" cy="1188000"/>
            </a:xfrm>
            <a:prstGeom prst="rect">
              <a:avLst/>
            </a:prstGeom>
            <a:solidFill>
              <a:srgbClr val="FFFFCC"/>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grpSp>
        <p:nvGrpSpPr>
          <p:cNvPr id="2" name="グループ化 1"/>
          <p:cNvGrpSpPr/>
          <p:nvPr/>
        </p:nvGrpSpPr>
        <p:grpSpPr>
          <a:xfrm>
            <a:off x="735029" y="1074014"/>
            <a:ext cx="2459903" cy="1125814"/>
            <a:chOff x="8518077" y="3524470"/>
            <a:chExt cx="2652370" cy="1213899"/>
          </a:xfrm>
        </p:grpSpPr>
        <p:sp>
          <p:nvSpPr>
            <p:cNvPr id="29" name="正方形/長方形 28"/>
            <p:cNvSpPr/>
            <p:nvPr/>
          </p:nvSpPr>
          <p:spPr>
            <a:xfrm>
              <a:off x="9495511" y="4174212"/>
              <a:ext cx="1623336" cy="564157"/>
            </a:xfrm>
            <a:prstGeom prst="rect">
              <a:avLst/>
            </a:prstGeom>
            <a:noFill/>
            <a:effectLst>
              <a:outerShdw blurRad="50800" dist="38100" dir="2700000" algn="tl" rotWithShape="0">
                <a:prstClr val="black">
                  <a:alpha val="40000"/>
                </a:prstClr>
              </a:outerShdw>
            </a:effectLst>
          </p:spPr>
          <p:txBody>
            <a:bodyPr wrap="none" lIns="91440" tIns="45720" rIns="91440" bIns="45720">
              <a:spAutoFit/>
            </a:bodyPr>
            <a:lstStyle/>
            <a:p>
              <a:r>
                <a:rPr lang="en-US" altLang="ja-JP" sz="2800" b="1" dirty="0">
                  <a:ln w="3175">
                    <a:solidFill>
                      <a:schemeClr val="tx1"/>
                    </a:solidFill>
                  </a:ln>
                  <a:solidFill>
                    <a:srgbClr val="FFFFCC"/>
                  </a:solidFill>
                </a:rPr>
                <a:t>novation</a:t>
              </a:r>
              <a:endParaRPr lang="ja-JP" altLang="en-US" sz="2800" b="1" dirty="0">
                <a:ln w="3175">
                  <a:solidFill>
                    <a:schemeClr val="tx1"/>
                  </a:solidFill>
                </a:ln>
                <a:solidFill>
                  <a:srgbClr val="FFFFCC"/>
                </a:solidFill>
              </a:endParaRPr>
            </a:p>
          </p:txBody>
        </p:sp>
        <p:grpSp>
          <p:nvGrpSpPr>
            <p:cNvPr id="30" name="グループ化 29"/>
            <p:cNvGrpSpPr/>
            <p:nvPr/>
          </p:nvGrpSpPr>
          <p:grpSpPr>
            <a:xfrm>
              <a:off x="8518077" y="3524470"/>
              <a:ext cx="2652370" cy="1007850"/>
              <a:chOff x="194218" y="1491932"/>
              <a:chExt cx="2652370" cy="1007850"/>
            </a:xfrm>
          </p:grpSpPr>
          <p:grpSp>
            <p:nvGrpSpPr>
              <p:cNvPr id="31" name="グループ化 30"/>
              <p:cNvGrpSpPr/>
              <p:nvPr/>
            </p:nvGrpSpPr>
            <p:grpSpPr>
              <a:xfrm>
                <a:off x="194218" y="1491932"/>
                <a:ext cx="931851" cy="995574"/>
                <a:chOff x="2145489" y="6060432"/>
                <a:chExt cx="931851" cy="995574"/>
              </a:xfrm>
            </p:grpSpPr>
            <p:sp>
              <p:nvSpPr>
                <p:cNvPr id="33" name="円/楕円 163"/>
                <p:cNvSpPr/>
                <p:nvPr/>
              </p:nvSpPr>
              <p:spPr>
                <a:xfrm>
                  <a:off x="2145489" y="6103345"/>
                  <a:ext cx="931851" cy="931850"/>
                </a:xfrm>
                <a:prstGeom prst="ellipse">
                  <a:avLst/>
                </a:prstGeom>
                <a:solidFill>
                  <a:srgbClr val="00B050"/>
                </a:solidFill>
                <a:ln>
                  <a:noFill/>
                </a:ln>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4" name="正方形/長方形 33"/>
                <p:cNvSpPr/>
                <p:nvPr/>
              </p:nvSpPr>
              <p:spPr>
                <a:xfrm>
                  <a:off x="2607190" y="6123695"/>
                  <a:ext cx="463564" cy="829644"/>
                </a:xfrm>
                <a:prstGeom prst="rect">
                  <a:avLst/>
                </a:prstGeom>
                <a:noFill/>
                <a:effectLst>
                  <a:outerShdw blurRad="50800" dist="38100" dir="2700000" algn="tl" rotWithShape="0">
                    <a:prstClr val="black">
                      <a:alpha val="40000"/>
                    </a:prstClr>
                  </a:outerShdw>
                </a:effectLst>
              </p:spPr>
              <p:txBody>
                <a:bodyPr wrap="none" lIns="91440" tIns="45720" rIns="91440" bIns="45720">
                  <a:spAutoFit/>
                </a:bodyPr>
                <a:lstStyle/>
                <a:p>
                  <a:r>
                    <a:rPr lang="en-US" altLang="ja-JP" sz="4400" b="1" dirty="0">
                      <a:ln w="3175">
                        <a:solidFill>
                          <a:schemeClr val="tx1"/>
                        </a:solidFill>
                      </a:ln>
                      <a:solidFill>
                        <a:schemeClr val="bg1"/>
                      </a:solidFill>
                      <a:latin typeface="High Tower Text" panose="02040502050506030303" pitchFamily="18" charset="0"/>
                    </a:rPr>
                    <a:t>e</a:t>
                  </a:r>
                  <a:endParaRPr lang="ja-JP" altLang="en-US" sz="4400" b="1" dirty="0">
                    <a:ln w="3175">
                      <a:solidFill>
                        <a:schemeClr val="tx1"/>
                      </a:solidFill>
                    </a:ln>
                    <a:solidFill>
                      <a:schemeClr val="bg1"/>
                    </a:solidFill>
                    <a:latin typeface="High Tower Text" panose="02040502050506030303" pitchFamily="18" charset="0"/>
                  </a:endParaRPr>
                </a:p>
              </p:txBody>
            </p:sp>
            <p:sp>
              <p:nvSpPr>
                <p:cNvPr id="35" name="正方形/長方形 34"/>
                <p:cNvSpPr/>
                <p:nvPr/>
              </p:nvSpPr>
              <p:spPr>
                <a:xfrm>
                  <a:off x="2148985" y="6060432"/>
                  <a:ext cx="689987" cy="995574"/>
                </a:xfrm>
                <a:prstGeom prst="rect">
                  <a:avLst/>
                </a:prstGeom>
                <a:noFill/>
                <a:effectLst>
                  <a:outerShdw blurRad="50800" dist="38100" dir="2700000" algn="tl" rotWithShape="0">
                    <a:prstClr val="black">
                      <a:alpha val="40000"/>
                    </a:prstClr>
                  </a:outerShdw>
                </a:effectLst>
              </p:spPr>
              <p:txBody>
                <a:bodyPr wrap="none" lIns="91440" tIns="45720" rIns="91440" bIns="45720">
                  <a:spAutoFit/>
                </a:bodyPr>
                <a:lstStyle/>
                <a:p>
                  <a:r>
                    <a:rPr lang="en-US" altLang="ja-JP" sz="5400" b="1" dirty="0">
                      <a:ln w="3175">
                        <a:solidFill>
                          <a:schemeClr val="tx1"/>
                        </a:solidFill>
                      </a:ln>
                      <a:solidFill>
                        <a:schemeClr val="bg1"/>
                      </a:solidFill>
                      <a:latin typeface="High Tower Text" panose="02040502050506030303" pitchFamily="18" charset="0"/>
                    </a:rPr>
                    <a:t>R</a:t>
                  </a:r>
                  <a:endParaRPr lang="ja-JP" altLang="en-US" sz="3600" b="1" dirty="0">
                    <a:ln w="3175">
                      <a:solidFill>
                        <a:schemeClr val="tx1"/>
                      </a:solidFill>
                    </a:ln>
                    <a:solidFill>
                      <a:schemeClr val="bg1"/>
                    </a:solidFill>
                    <a:latin typeface="High Tower Text" panose="02040502050506030303" pitchFamily="18" charset="0"/>
                  </a:endParaRPr>
                </a:p>
              </p:txBody>
            </p:sp>
          </p:grpSp>
          <p:sp>
            <p:nvSpPr>
              <p:cNvPr id="32" name="正方形/長方形 31"/>
              <p:cNvSpPr/>
              <p:nvPr/>
            </p:nvSpPr>
            <p:spPr>
              <a:xfrm>
                <a:off x="1100533" y="1504209"/>
                <a:ext cx="1746055" cy="995573"/>
              </a:xfrm>
              <a:prstGeom prst="rect">
                <a:avLst/>
              </a:prstGeom>
              <a:noFill/>
              <a:effectLst>
                <a:outerShdw blurRad="50800" dist="38100" dir="2700000" algn="tl" rotWithShape="0">
                  <a:prstClr val="black">
                    <a:alpha val="40000"/>
                  </a:prstClr>
                </a:outerShdw>
              </a:effectLst>
            </p:spPr>
            <p:txBody>
              <a:bodyPr wrap="none" lIns="91440" tIns="45720" rIns="91440" bIns="45720">
                <a:spAutoFit/>
              </a:bodyPr>
              <a:lstStyle/>
              <a:p>
                <a:r>
                  <a:rPr lang="en-US" altLang="ja-JP" sz="5400" b="1" dirty="0">
                    <a:ln w="3175">
                      <a:solidFill>
                        <a:schemeClr val="tx1"/>
                      </a:solidFill>
                    </a:ln>
                    <a:solidFill>
                      <a:srgbClr val="00B050"/>
                    </a:solidFill>
                    <a:latin typeface="High Tower Text" panose="02040502050506030303" pitchFamily="18" charset="0"/>
                  </a:rPr>
                  <a:t>form</a:t>
                </a:r>
                <a:endParaRPr lang="ja-JP" altLang="en-US" sz="5400" b="1" dirty="0">
                  <a:ln w="3175">
                    <a:solidFill>
                      <a:schemeClr val="tx1"/>
                    </a:solidFill>
                  </a:ln>
                  <a:solidFill>
                    <a:srgbClr val="00B050"/>
                  </a:solidFill>
                  <a:latin typeface="High Tower Text" panose="02040502050506030303" pitchFamily="18" charset="0"/>
                </a:endParaRPr>
              </a:p>
            </p:txBody>
          </p:sp>
        </p:grpSp>
      </p:grpSp>
      <p:sp>
        <p:nvSpPr>
          <p:cNvPr id="42" name="正方形/長方形 41"/>
          <p:cNvSpPr/>
          <p:nvPr/>
        </p:nvSpPr>
        <p:spPr>
          <a:xfrm>
            <a:off x="4516153" y="4022869"/>
            <a:ext cx="2561850" cy="58246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latin typeface="HGP創英角ｺﾞｼｯｸUB" panose="020B0900000000000000" pitchFamily="50" charset="-128"/>
                <a:ea typeface="HGP創英角ｺﾞｼｯｸUB" panose="020B0900000000000000" pitchFamily="50" charset="-128"/>
              </a:rPr>
              <a:t>　　</a:t>
            </a:r>
            <a:r>
              <a:rPr lang="ja-JP" altLang="en-US" sz="2000" dirty="0">
                <a:latin typeface="HGP創英角ｺﾞｼｯｸUB" panose="020B0900000000000000" pitchFamily="50" charset="-128"/>
                <a:ea typeface="HGP創英角ｺﾞｼｯｸUB" panose="020B0900000000000000" pitchFamily="50" charset="-128"/>
              </a:rPr>
              <a:t>受講料無料</a:t>
            </a:r>
            <a:r>
              <a:rPr lang="ja-JP" altLang="en-US" sz="1200" dirty="0">
                <a:latin typeface="HGP創英角ｺﾞｼｯｸUB" panose="020B0900000000000000" pitchFamily="50" charset="-128"/>
                <a:ea typeface="HGP創英角ｺﾞｼｯｸUB" panose="020B0900000000000000" pitchFamily="50" charset="-128"/>
              </a:rPr>
              <a:t>　　</a:t>
            </a:r>
          </a:p>
        </p:txBody>
      </p:sp>
      <p:sp>
        <p:nvSpPr>
          <p:cNvPr id="43" name="テキスト ボックス 42"/>
          <p:cNvSpPr txBox="1"/>
          <p:nvPr/>
        </p:nvSpPr>
        <p:spPr>
          <a:xfrm>
            <a:off x="276621" y="1768022"/>
            <a:ext cx="4346062" cy="707886"/>
          </a:xfrm>
          <a:prstGeom prst="rect">
            <a:avLst/>
          </a:prstGeom>
          <a:noFill/>
        </p:spPr>
        <p:txBody>
          <a:bodyPr wrap="none" rtlCol="0">
            <a:spAutoFit/>
          </a:bodyPr>
          <a:lstStyle/>
          <a:p>
            <a:r>
              <a:rPr lang="ja-JP" altLang="en-US" sz="4000" dirty="0">
                <a:effectLst>
                  <a:glow rad="63500">
                    <a:schemeClr val="bg1"/>
                  </a:glow>
                </a:effectLst>
                <a:latin typeface="HGP創英角ｺﾞｼｯｸUB" panose="020B0900000000000000" pitchFamily="50" charset="-128"/>
                <a:ea typeface="HGP創英角ｺﾞｼｯｸUB" panose="020B0900000000000000" pitchFamily="50" charset="-128"/>
              </a:rPr>
              <a:t>家</a:t>
            </a:r>
            <a:r>
              <a:rPr lang="ja-JP" altLang="en-US" sz="2400" dirty="0">
                <a:effectLst>
                  <a:glow rad="63500">
                    <a:schemeClr val="bg1"/>
                  </a:glow>
                </a:effectLst>
                <a:latin typeface="HGP創英角ｺﾞｼｯｸUB" panose="020B0900000000000000" pitchFamily="50" charset="-128"/>
                <a:ea typeface="HGP創英角ｺﾞｼｯｸUB" panose="020B0900000000000000" pitchFamily="50" charset="-128"/>
              </a:rPr>
              <a:t>づくりを、あなたの仕事に・・・</a:t>
            </a:r>
          </a:p>
        </p:txBody>
      </p:sp>
      <p:pic>
        <p:nvPicPr>
          <p:cNvPr id="44" name="図 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58425" y="3609402"/>
            <a:ext cx="1753378" cy="1753378"/>
          </a:xfrm>
          <a:prstGeom prst="rect">
            <a:avLst/>
          </a:prstGeom>
        </p:spPr>
      </p:pic>
      <p:grpSp>
        <p:nvGrpSpPr>
          <p:cNvPr id="45" name="グループ化 44"/>
          <p:cNvGrpSpPr/>
          <p:nvPr/>
        </p:nvGrpSpPr>
        <p:grpSpPr>
          <a:xfrm>
            <a:off x="3671426" y="2720718"/>
            <a:ext cx="3637428" cy="1134989"/>
            <a:chOff x="6045572" y="1170582"/>
            <a:chExt cx="3856715" cy="1189696"/>
          </a:xfrm>
        </p:grpSpPr>
        <p:sp>
          <p:nvSpPr>
            <p:cNvPr id="46" name="ホームベース 45"/>
            <p:cNvSpPr/>
            <p:nvPr/>
          </p:nvSpPr>
          <p:spPr>
            <a:xfrm flipH="1">
              <a:off x="6045572" y="1170582"/>
              <a:ext cx="3850239" cy="1188000"/>
            </a:xfrm>
            <a:prstGeom prst="homePlate">
              <a:avLst>
                <a:gd name="adj" fmla="val 57216"/>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7" name="二等辺三角形 46"/>
            <p:cNvSpPr/>
            <p:nvPr/>
          </p:nvSpPr>
          <p:spPr>
            <a:xfrm rot="16200000">
              <a:off x="5940310" y="1629324"/>
              <a:ext cx="497740" cy="28086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8" name="正方形/長方形 47"/>
            <p:cNvSpPr/>
            <p:nvPr/>
          </p:nvSpPr>
          <p:spPr>
            <a:xfrm>
              <a:off x="6734287" y="1172278"/>
              <a:ext cx="3168000" cy="1188000"/>
            </a:xfrm>
            <a:prstGeom prst="rect">
              <a:avLst/>
            </a:prstGeom>
            <a:solidFill>
              <a:srgbClr val="FFFFCC"/>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49" name="テキスト ボックス 48"/>
          <p:cNvSpPr txBox="1"/>
          <p:nvPr/>
        </p:nvSpPr>
        <p:spPr>
          <a:xfrm>
            <a:off x="5277403" y="2709009"/>
            <a:ext cx="2134589" cy="1169551"/>
          </a:xfrm>
          <a:prstGeom prst="rect">
            <a:avLst/>
          </a:prstGeom>
          <a:noFill/>
        </p:spPr>
        <p:txBody>
          <a:bodyPr wrap="square" rtlCol="0">
            <a:spAutoFit/>
          </a:bodyPr>
          <a:lstStyle/>
          <a:p>
            <a:r>
              <a:rPr lang="ja-JP" altLang="en-US" sz="1000" dirty="0">
                <a:latin typeface="HGPｺﾞｼｯｸM" panose="020B0600000000000000" pitchFamily="50" charset="-128"/>
                <a:ea typeface="HGPｺﾞｼｯｸM" panose="020B0600000000000000" pitchFamily="50" charset="-128"/>
              </a:rPr>
              <a:t>木造住宅の演習課題を通じて、お客様の要望確認・設計・提案までの流れを習得します。</a:t>
            </a:r>
          </a:p>
          <a:p>
            <a:endParaRPr lang="ja-JP" altLang="en-US" sz="1000" dirty="0">
              <a:latin typeface="HGPｺﾞｼｯｸM" panose="020B0600000000000000" pitchFamily="50" charset="-128"/>
              <a:ea typeface="HGPｺﾞｼｯｸM" panose="020B0600000000000000" pitchFamily="50" charset="-128"/>
            </a:endParaRPr>
          </a:p>
          <a:p>
            <a:r>
              <a:rPr lang="ja-JP" altLang="en-US" sz="1000" dirty="0">
                <a:latin typeface="HGPｺﾞｼｯｸM" panose="020B0600000000000000" pitchFamily="50" charset="-128"/>
                <a:ea typeface="HGPｺﾞｼｯｸM" panose="020B0600000000000000" pitchFamily="50" charset="-128"/>
              </a:rPr>
              <a:t>木造模型作成による部材名の理解から始まり、様々な課題を進めることで住宅提案技術の習得を目指します。</a:t>
            </a:r>
          </a:p>
        </p:txBody>
      </p:sp>
      <p:sp>
        <p:nvSpPr>
          <p:cNvPr id="50" name="テキスト ボックス 49"/>
          <p:cNvSpPr txBox="1"/>
          <p:nvPr/>
        </p:nvSpPr>
        <p:spPr>
          <a:xfrm>
            <a:off x="4448633" y="2845756"/>
            <a:ext cx="1031051" cy="815608"/>
          </a:xfrm>
          <a:prstGeom prst="rect">
            <a:avLst/>
          </a:prstGeom>
          <a:noFill/>
        </p:spPr>
        <p:txBody>
          <a:bodyPr wrap="none" rtlCol="0">
            <a:spAutoFit/>
          </a:bodyPr>
          <a:lstStyle/>
          <a:p>
            <a:pPr algn="ctr"/>
            <a:r>
              <a:rPr lang="ja-JP" altLang="en-US" sz="3300" dirty="0">
                <a:latin typeface="HGP創英角ｺﾞｼｯｸUB" panose="020B0900000000000000" pitchFamily="50" charset="-128"/>
                <a:ea typeface="HGP創英角ｺﾞｼｯｸUB" panose="020B0900000000000000" pitchFamily="50" charset="-128"/>
              </a:rPr>
              <a:t>設計</a:t>
            </a:r>
            <a:endParaRPr lang="en-US" altLang="ja-JP" sz="3300" dirty="0">
              <a:latin typeface="HGP創英角ｺﾞｼｯｸUB" panose="020B0900000000000000" pitchFamily="50" charset="-128"/>
              <a:ea typeface="HGP創英角ｺﾞｼｯｸUB" panose="020B0900000000000000" pitchFamily="50" charset="-128"/>
            </a:endParaRPr>
          </a:p>
          <a:p>
            <a:pPr algn="ctr"/>
            <a:r>
              <a:rPr lang="ja-JP" altLang="en-US" sz="1400" dirty="0">
                <a:latin typeface="HGPｺﾞｼｯｸE" panose="020B0900000000000000" pitchFamily="50" charset="-128"/>
                <a:ea typeface="HGPｺﾞｼｯｸE" panose="020B0900000000000000" pitchFamily="50" charset="-128"/>
              </a:rPr>
              <a:t>実習</a:t>
            </a:r>
            <a:endParaRPr lang="ja-JP" altLang="en-US" sz="1200" dirty="0">
              <a:latin typeface="HGPｺﾞｼｯｸE" panose="020B0900000000000000" pitchFamily="50" charset="-128"/>
              <a:ea typeface="HGPｺﾞｼｯｸE" panose="020B0900000000000000" pitchFamily="50" charset="-128"/>
            </a:endParaRPr>
          </a:p>
        </p:txBody>
      </p:sp>
      <p:grpSp>
        <p:nvGrpSpPr>
          <p:cNvPr id="51" name="グループ化 50"/>
          <p:cNvGrpSpPr/>
          <p:nvPr/>
        </p:nvGrpSpPr>
        <p:grpSpPr>
          <a:xfrm>
            <a:off x="4747240" y="6138056"/>
            <a:ext cx="2516520" cy="664584"/>
            <a:chOff x="1992970" y="5687290"/>
            <a:chExt cx="1837189" cy="951909"/>
          </a:xfrm>
          <a:solidFill>
            <a:schemeClr val="bg1"/>
          </a:solidFill>
        </p:grpSpPr>
        <p:sp>
          <p:nvSpPr>
            <p:cNvPr id="52" name="角丸四角形 51"/>
            <p:cNvSpPr/>
            <p:nvPr/>
          </p:nvSpPr>
          <p:spPr>
            <a:xfrm>
              <a:off x="1992970" y="5865737"/>
              <a:ext cx="1837189" cy="773462"/>
            </a:xfrm>
            <a:prstGeom prst="round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3" name="テキスト ボックス 52"/>
            <p:cNvSpPr txBox="1"/>
            <p:nvPr/>
          </p:nvSpPr>
          <p:spPr>
            <a:xfrm>
              <a:off x="2186100" y="5687290"/>
              <a:ext cx="1490634" cy="925765"/>
            </a:xfrm>
            <a:prstGeom prst="rect">
              <a:avLst/>
            </a:prstGeom>
            <a:noFill/>
            <a:ln w="6350">
              <a:noFill/>
            </a:ln>
          </p:spPr>
          <p:txBody>
            <a:bodyPr wrap="square" rtlCol="0">
              <a:spAutoFit/>
            </a:bodyPr>
            <a:lstStyle/>
            <a:p>
              <a:r>
                <a:rPr lang="ja-JP" altLang="en-US" sz="900" dirty="0">
                  <a:latin typeface="HGPｺﾞｼｯｸM" panose="020B0600000000000000" pitchFamily="50" charset="-128"/>
                  <a:ea typeface="HGPｺﾞｼｯｸM" panose="020B0600000000000000" pitchFamily="50" charset="-128"/>
                </a:rPr>
                <a:t>　　</a:t>
              </a:r>
              <a:endParaRPr lang="en-US" altLang="ja-JP" sz="900" dirty="0">
                <a:latin typeface="HGPｺﾞｼｯｸM" panose="020B0600000000000000" pitchFamily="50" charset="-128"/>
                <a:ea typeface="HGPｺﾞｼｯｸM" panose="020B0600000000000000" pitchFamily="50" charset="-128"/>
              </a:endParaRPr>
            </a:p>
            <a:p>
              <a:r>
                <a:rPr lang="ja-JP" altLang="en-US" sz="900" dirty="0">
                  <a:latin typeface="HGPｺﾞｼｯｸM" panose="020B0600000000000000" pitchFamily="50" charset="-128"/>
                  <a:ea typeface="HGPｺﾞｼｯｸM" panose="020B0600000000000000" pitchFamily="50" charset="-128"/>
                </a:rPr>
                <a:t>橋渡し訓練で一から学んだプレゼン技術と、座学で習得した知識・技能を生かして、住宅提案をすることができました。</a:t>
              </a:r>
            </a:p>
          </p:txBody>
        </p:sp>
      </p:grpSp>
      <p:grpSp>
        <p:nvGrpSpPr>
          <p:cNvPr id="54" name="グループ化 53"/>
          <p:cNvGrpSpPr/>
          <p:nvPr/>
        </p:nvGrpSpPr>
        <p:grpSpPr>
          <a:xfrm>
            <a:off x="4736517" y="5329904"/>
            <a:ext cx="2537965" cy="649635"/>
            <a:chOff x="7126681" y="2395399"/>
            <a:chExt cx="1776630" cy="1043536"/>
          </a:xfrm>
        </p:grpSpPr>
        <p:sp>
          <p:nvSpPr>
            <p:cNvPr id="55" name="角丸四角形 54"/>
            <p:cNvSpPr/>
            <p:nvPr/>
          </p:nvSpPr>
          <p:spPr>
            <a:xfrm>
              <a:off x="7126681" y="2571182"/>
              <a:ext cx="1776630" cy="867753"/>
            </a:xfrm>
            <a:prstGeom prst="round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6" name="テキスト ボックス 55"/>
            <p:cNvSpPr txBox="1"/>
            <p:nvPr/>
          </p:nvSpPr>
          <p:spPr>
            <a:xfrm>
              <a:off x="7316430" y="2395399"/>
              <a:ext cx="1429881" cy="1038229"/>
            </a:xfrm>
            <a:prstGeom prst="rect">
              <a:avLst/>
            </a:prstGeom>
            <a:noFill/>
            <a:ln w="6350">
              <a:noFill/>
            </a:ln>
          </p:spPr>
          <p:txBody>
            <a:bodyPr wrap="square" rtlCol="0">
              <a:spAutoFit/>
            </a:bodyPr>
            <a:lstStyle/>
            <a:p>
              <a:r>
                <a:rPr lang="ja-JP" altLang="en-US" sz="900" dirty="0">
                  <a:latin typeface="HGPｺﾞｼｯｸM" panose="020B0600000000000000" pitchFamily="50" charset="-128"/>
                  <a:ea typeface="HGPｺﾞｼｯｸM" panose="020B0600000000000000" pitchFamily="50" charset="-128"/>
                </a:rPr>
                <a:t>　　　　</a:t>
              </a:r>
              <a:endParaRPr lang="en-US" altLang="ja-JP" sz="900" dirty="0">
                <a:latin typeface="HGPｺﾞｼｯｸM" panose="020B0600000000000000" pitchFamily="50" charset="-128"/>
                <a:ea typeface="HGPｺﾞｼｯｸM" panose="020B0600000000000000" pitchFamily="50" charset="-128"/>
              </a:endParaRPr>
            </a:p>
            <a:p>
              <a:r>
                <a:rPr lang="ja-JP" altLang="en-US" sz="900" dirty="0">
                  <a:latin typeface="HGPｺﾞｼｯｸM" panose="020B0600000000000000" pitchFamily="50" charset="-128"/>
                  <a:ea typeface="HGPｺﾞｼｯｸM" panose="020B0600000000000000" pitchFamily="50" charset="-128"/>
                </a:rPr>
                <a:t>建築を基礎から学ぶ事で、部材名称や役割、数値の意味や必要性等が明確になり、とても楽しく興味深い訓練でした。</a:t>
              </a:r>
              <a:endParaRPr lang="en-US" altLang="ja-JP" sz="900" dirty="0">
                <a:latin typeface="HGPｺﾞｼｯｸM" panose="020B0600000000000000" pitchFamily="50" charset="-128"/>
                <a:ea typeface="HGPｺﾞｼｯｸM" panose="020B0600000000000000" pitchFamily="50" charset="-128"/>
              </a:endParaRPr>
            </a:p>
          </p:txBody>
        </p:sp>
      </p:grpSp>
      <p:grpSp>
        <p:nvGrpSpPr>
          <p:cNvPr id="57" name="グループ化 56"/>
          <p:cNvGrpSpPr/>
          <p:nvPr/>
        </p:nvGrpSpPr>
        <p:grpSpPr>
          <a:xfrm flipH="1">
            <a:off x="4234883" y="5826595"/>
            <a:ext cx="562540" cy="429481"/>
            <a:chOff x="6163719" y="2463821"/>
            <a:chExt cx="562540" cy="429481"/>
          </a:xfrm>
        </p:grpSpPr>
        <p:sp>
          <p:nvSpPr>
            <p:cNvPr id="58" name="円形吹き出し 57"/>
            <p:cNvSpPr/>
            <p:nvPr/>
          </p:nvSpPr>
          <p:spPr>
            <a:xfrm>
              <a:off x="6163719" y="2479638"/>
              <a:ext cx="562540" cy="413664"/>
            </a:xfrm>
            <a:prstGeom prst="wedgeEllipseCallout">
              <a:avLst>
                <a:gd name="adj1" fmla="val -49265"/>
                <a:gd name="adj2" fmla="val 4813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59" name="テキスト ボックス 58"/>
            <p:cNvSpPr txBox="1"/>
            <p:nvPr/>
          </p:nvSpPr>
          <p:spPr>
            <a:xfrm>
              <a:off x="6291071" y="2463821"/>
              <a:ext cx="325730" cy="261610"/>
            </a:xfrm>
            <a:prstGeom prst="rect">
              <a:avLst/>
            </a:prstGeom>
            <a:noFill/>
          </p:spPr>
          <p:txBody>
            <a:bodyPr wrap="none" rtlCol="0">
              <a:spAutoFit/>
            </a:bodyPr>
            <a:lstStyle/>
            <a:p>
              <a:r>
                <a:rPr lang="ja-JP" altLang="en-US" sz="1100" dirty="0">
                  <a:solidFill>
                    <a:schemeClr val="bg1"/>
                  </a:solidFill>
                  <a:latin typeface="HGPｺﾞｼｯｸE" panose="020B0900000000000000" pitchFamily="50" charset="-128"/>
                  <a:ea typeface="HGPｺﾞｼｯｸE" panose="020B0900000000000000" pitchFamily="50" charset="-128"/>
                </a:rPr>
                <a:t>声</a:t>
              </a:r>
            </a:p>
          </p:txBody>
        </p:sp>
        <p:sp>
          <p:nvSpPr>
            <p:cNvPr id="60" name="テキスト ボックス 59"/>
            <p:cNvSpPr txBox="1"/>
            <p:nvPr/>
          </p:nvSpPr>
          <p:spPr>
            <a:xfrm>
              <a:off x="6207605" y="2633405"/>
              <a:ext cx="494046" cy="253916"/>
            </a:xfrm>
            <a:prstGeom prst="rect">
              <a:avLst/>
            </a:prstGeom>
            <a:noFill/>
          </p:spPr>
          <p:txBody>
            <a:bodyPr wrap="none" rtlCol="0">
              <a:spAutoFit/>
            </a:bodyPr>
            <a:lstStyle/>
            <a:p>
              <a:r>
                <a:rPr lang="en-US" altLang="ja-JP" sz="1050" b="1" dirty="0">
                  <a:solidFill>
                    <a:schemeClr val="bg1"/>
                  </a:solidFill>
                </a:rPr>
                <a:t>Voice</a:t>
              </a:r>
              <a:endParaRPr lang="ja-JP" altLang="en-US" sz="1050" b="1" dirty="0">
                <a:solidFill>
                  <a:schemeClr val="bg1"/>
                </a:solidFill>
              </a:endParaRPr>
            </a:p>
          </p:txBody>
        </p:sp>
      </p:grpSp>
      <p:grpSp>
        <p:nvGrpSpPr>
          <p:cNvPr id="61" name="グループ化 60"/>
          <p:cNvGrpSpPr/>
          <p:nvPr/>
        </p:nvGrpSpPr>
        <p:grpSpPr>
          <a:xfrm>
            <a:off x="225716" y="8979964"/>
            <a:ext cx="2613227" cy="540000"/>
            <a:chOff x="1726951" y="5865738"/>
            <a:chExt cx="1907791" cy="773464"/>
          </a:xfrm>
          <a:solidFill>
            <a:schemeClr val="bg1"/>
          </a:solidFill>
        </p:grpSpPr>
        <p:sp>
          <p:nvSpPr>
            <p:cNvPr id="62" name="角丸四角形 61"/>
            <p:cNvSpPr/>
            <p:nvPr/>
          </p:nvSpPr>
          <p:spPr>
            <a:xfrm>
              <a:off x="1726951" y="5865738"/>
              <a:ext cx="1907791" cy="773464"/>
            </a:xfrm>
            <a:prstGeom prst="round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3" name="テキスト ボックス 62"/>
            <p:cNvSpPr txBox="1"/>
            <p:nvPr/>
          </p:nvSpPr>
          <p:spPr>
            <a:xfrm>
              <a:off x="1882502" y="5902648"/>
              <a:ext cx="1679069" cy="727387"/>
            </a:xfrm>
            <a:prstGeom prst="rect">
              <a:avLst/>
            </a:prstGeom>
            <a:noFill/>
          </p:spPr>
          <p:txBody>
            <a:bodyPr wrap="square" rtlCol="0">
              <a:spAutoFit/>
            </a:bodyPr>
            <a:lstStyle/>
            <a:p>
              <a:r>
                <a:rPr lang="ja-JP" altLang="en-US" sz="900" dirty="0">
                  <a:latin typeface="HGPｺﾞｼｯｸM" panose="020B0600000000000000" pitchFamily="50" charset="-128"/>
                  <a:ea typeface="HGPｺﾞｼｯｸM" panose="020B0600000000000000" pitchFamily="50" charset="-128"/>
                </a:rPr>
                <a:t>限られた時間・予算内で複数人でコミュニケーションをとりながら作業を進める、”仕事の進め方”について改めて勉強になりました。</a:t>
              </a:r>
            </a:p>
          </p:txBody>
        </p:sp>
      </p:grpSp>
      <p:grpSp>
        <p:nvGrpSpPr>
          <p:cNvPr id="64" name="グループ化 63"/>
          <p:cNvGrpSpPr/>
          <p:nvPr/>
        </p:nvGrpSpPr>
        <p:grpSpPr>
          <a:xfrm>
            <a:off x="225719" y="9606220"/>
            <a:ext cx="2613226" cy="540000"/>
            <a:chOff x="7297371" y="2571181"/>
            <a:chExt cx="1456724" cy="629032"/>
          </a:xfrm>
        </p:grpSpPr>
        <p:sp>
          <p:nvSpPr>
            <p:cNvPr id="65" name="角丸四角形 64"/>
            <p:cNvSpPr/>
            <p:nvPr/>
          </p:nvSpPr>
          <p:spPr>
            <a:xfrm>
              <a:off x="7297371" y="2571181"/>
              <a:ext cx="1456724" cy="629032"/>
            </a:xfrm>
            <a:prstGeom prst="round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0"/>
            </a:p>
          </p:txBody>
        </p:sp>
        <p:sp>
          <p:nvSpPr>
            <p:cNvPr id="66" name="テキスト ボックス 65"/>
            <p:cNvSpPr txBox="1"/>
            <p:nvPr/>
          </p:nvSpPr>
          <p:spPr>
            <a:xfrm>
              <a:off x="7410671" y="2602058"/>
              <a:ext cx="1274615" cy="591559"/>
            </a:xfrm>
            <a:prstGeom prst="rect">
              <a:avLst/>
            </a:prstGeom>
            <a:noFill/>
          </p:spPr>
          <p:txBody>
            <a:bodyPr wrap="square" rtlCol="0">
              <a:spAutoFit/>
            </a:bodyPr>
            <a:lstStyle>
              <a:defPPr>
                <a:defRPr lang="ja-JP"/>
              </a:defPPr>
              <a:lvl1pPr>
                <a:defRPr sz="900">
                  <a:latin typeface="HGPｺﾞｼｯｸM" panose="020B0600000000000000" pitchFamily="50" charset="-128"/>
                  <a:ea typeface="HGPｺﾞｼｯｸM" panose="020B0600000000000000" pitchFamily="50" charset="-128"/>
                </a:defRPr>
              </a:lvl1pPr>
            </a:lstStyle>
            <a:p>
              <a:r>
                <a:rPr lang="ja-JP" altLang="en-US" dirty="0"/>
                <a:t>お客様へのリフォーム提案も、単純に見積もりを出すだけでなく、付随する工事を説明しながら提案できるようになったと思います。</a:t>
              </a:r>
            </a:p>
          </p:txBody>
        </p:sp>
      </p:grpSp>
      <p:grpSp>
        <p:nvGrpSpPr>
          <p:cNvPr id="67" name="グループ化 66"/>
          <p:cNvGrpSpPr/>
          <p:nvPr/>
        </p:nvGrpSpPr>
        <p:grpSpPr>
          <a:xfrm>
            <a:off x="2755123" y="9606220"/>
            <a:ext cx="4211477" cy="666492"/>
            <a:chOff x="4645050" y="7723248"/>
            <a:chExt cx="4634920" cy="733504"/>
          </a:xfrm>
        </p:grpSpPr>
        <p:pic>
          <p:nvPicPr>
            <p:cNvPr id="77" name="図 7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5050" y="7723250"/>
              <a:ext cx="733502" cy="733502"/>
            </a:xfrm>
            <a:prstGeom prst="rect">
              <a:avLst/>
            </a:prstGeom>
          </p:spPr>
        </p:pic>
        <p:sp>
          <p:nvSpPr>
            <p:cNvPr id="68" name="正方形/長方形 67"/>
            <p:cNvSpPr/>
            <p:nvPr/>
          </p:nvSpPr>
          <p:spPr>
            <a:xfrm>
              <a:off x="5065142" y="7737694"/>
              <a:ext cx="3852000" cy="70461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solidFill>
                    <a:schemeClr val="bg1"/>
                  </a:solidFill>
                  <a:latin typeface="HGPｺﾞｼｯｸM" panose="020B0600000000000000" pitchFamily="50" charset="-128"/>
                  <a:ea typeface="HGPｺﾞｼｯｸM" panose="020B0600000000000000" pitchFamily="50" charset="-128"/>
                </a:rPr>
                <a:t>住宅</a:t>
              </a:r>
              <a:r>
                <a:rPr lang="ja-JP" altLang="en-US" sz="1600" dirty="0">
                  <a:solidFill>
                    <a:schemeClr val="bg1"/>
                  </a:solidFill>
                  <a:latin typeface="HGP創英角ｺﾞｼｯｸUB" panose="020B0900000000000000" pitchFamily="50" charset="-128"/>
                  <a:ea typeface="HGP創英角ｺﾞｼｯｸUB" panose="020B0900000000000000" pitchFamily="50" charset="-128"/>
                </a:rPr>
                <a:t>リフォーム</a:t>
              </a:r>
              <a:r>
                <a:rPr lang="ja-JP" altLang="en-US" sz="1600" dirty="0" smtClean="0">
                  <a:solidFill>
                    <a:schemeClr val="bg1"/>
                  </a:solidFill>
                  <a:latin typeface="HGPｺﾞｼｯｸM" panose="020B0600000000000000" pitchFamily="50" charset="-128"/>
                  <a:ea typeface="HGPｺﾞｼｯｸM" panose="020B0600000000000000" pitchFamily="50" charset="-128"/>
                </a:rPr>
                <a:t>技術科</a:t>
              </a:r>
              <a:endParaRPr lang="ja-JP" altLang="en-US" sz="1200" dirty="0">
                <a:solidFill>
                  <a:schemeClr val="bg1"/>
                </a:solidFill>
                <a:latin typeface="HGPｺﾞｼｯｸM" panose="020B0600000000000000" pitchFamily="50" charset="-128"/>
                <a:ea typeface="HGPｺﾞｼｯｸM" panose="020B0600000000000000" pitchFamily="50" charset="-128"/>
              </a:endParaRPr>
            </a:p>
          </p:txBody>
        </p:sp>
        <p:sp>
          <p:nvSpPr>
            <p:cNvPr id="69" name="二等辺三角形 68"/>
            <p:cNvSpPr/>
            <p:nvPr/>
          </p:nvSpPr>
          <p:spPr>
            <a:xfrm rot="16200000">
              <a:off x="4954071" y="7746487"/>
              <a:ext cx="127484" cy="109900"/>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solidFill>
                  <a:schemeClr val="bg1"/>
                </a:solidFill>
                <a:latin typeface="HGPｺﾞｼｯｸM" panose="020B0600000000000000" pitchFamily="50" charset="-128"/>
                <a:ea typeface="HGPｺﾞｼｯｸM" panose="020B0600000000000000" pitchFamily="50" charset="-128"/>
              </a:endParaRPr>
            </a:p>
          </p:txBody>
        </p:sp>
        <p:sp>
          <p:nvSpPr>
            <p:cNvPr id="70" name="二等辺三角形 69"/>
            <p:cNvSpPr/>
            <p:nvPr/>
          </p:nvSpPr>
          <p:spPr>
            <a:xfrm rot="16200000">
              <a:off x="4954071" y="7848571"/>
              <a:ext cx="127484" cy="109900"/>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solidFill>
                  <a:schemeClr val="bg1"/>
                </a:solidFill>
                <a:latin typeface="HGPｺﾞｼｯｸM" panose="020B0600000000000000" pitchFamily="50" charset="-128"/>
                <a:ea typeface="HGPｺﾞｼｯｸM" panose="020B0600000000000000" pitchFamily="50" charset="-128"/>
              </a:endParaRPr>
            </a:p>
          </p:txBody>
        </p:sp>
        <p:sp>
          <p:nvSpPr>
            <p:cNvPr id="71" name="二等辺三角形 70"/>
            <p:cNvSpPr/>
            <p:nvPr/>
          </p:nvSpPr>
          <p:spPr>
            <a:xfrm rot="16200000">
              <a:off x="4954071" y="7963355"/>
              <a:ext cx="127484" cy="109900"/>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solidFill>
                  <a:schemeClr val="bg1"/>
                </a:solidFill>
                <a:latin typeface="HGPｺﾞｼｯｸM" panose="020B0600000000000000" pitchFamily="50" charset="-128"/>
                <a:ea typeface="HGPｺﾞｼｯｸM" panose="020B0600000000000000" pitchFamily="50" charset="-128"/>
              </a:endParaRPr>
            </a:p>
          </p:txBody>
        </p:sp>
        <p:sp>
          <p:nvSpPr>
            <p:cNvPr id="72" name="二等辺三角形 71"/>
            <p:cNvSpPr/>
            <p:nvPr/>
          </p:nvSpPr>
          <p:spPr>
            <a:xfrm rot="16200000">
              <a:off x="4954071" y="8094014"/>
              <a:ext cx="127484" cy="109900"/>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solidFill>
                  <a:schemeClr val="bg1"/>
                </a:solidFill>
                <a:latin typeface="HGPｺﾞｼｯｸM" panose="020B0600000000000000" pitchFamily="50" charset="-128"/>
                <a:ea typeface="HGPｺﾞｼｯｸM" panose="020B0600000000000000" pitchFamily="50" charset="-128"/>
              </a:endParaRPr>
            </a:p>
          </p:txBody>
        </p:sp>
        <p:sp>
          <p:nvSpPr>
            <p:cNvPr id="73" name="二等辺三角形 72"/>
            <p:cNvSpPr/>
            <p:nvPr/>
          </p:nvSpPr>
          <p:spPr>
            <a:xfrm rot="16200000">
              <a:off x="4954071" y="8212316"/>
              <a:ext cx="127484" cy="109900"/>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solidFill>
                  <a:schemeClr val="bg1"/>
                </a:solidFill>
                <a:latin typeface="HGPｺﾞｼｯｸM" panose="020B0600000000000000" pitchFamily="50" charset="-128"/>
                <a:ea typeface="HGPｺﾞｼｯｸM" panose="020B0600000000000000" pitchFamily="50" charset="-128"/>
              </a:endParaRPr>
            </a:p>
          </p:txBody>
        </p:sp>
        <p:sp>
          <p:nvSpPr>
            <p:cNvPr id="74" name="二等辺三角形 73"/>
            <p:cNvSpPr/>
            <p:nvPr/>
          </p:nvSpPr>
          <p:spPr>
            <a:xfrm rot="16200000">
              <a:off x="4954071" y="8326424"/>
              <a:ext cx="127484" cy="109900"/>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solidFill>
                  <a:schemeClr val="bg1"/>
                </a:solidFill>
                <a:latin typeface="HGPｺﾞｼｯｸM" panose="020B0600000000000000" pitchFamily="50" charset="-128"/>
                <a:ea typeface="HGPｺﾞｼｯｸM" panose="020B0600000000000000" pitchFamily="50" charset="-128"/>
              </a:endParaRPr>
            </a:p>
          </p:txBody>
        </p:sp>
        <p:pic>
          <p:nvPicPr>
            <p:cNvPr id="75" name="図 7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18802" y="7737694"/>
              <a:ext cx="733502" cy="704611"/>
            </a:xfrm>
            <a:prstGeom prst="rect">
              <a:avLst/>
            </a:prstGeom>
            <a:solidFill>
              <a:srgbClr val="00B050"/>
            </a:solidFill>
          </p:spPr>
        </p:pic>
        <p:pic>
          <p:nvPicPr>
            <p:cNvPr id="76" name="図 7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46468" y="7723250"/>
              <a:ext cx="733502" cy="733502"/>
            </a:xfrm>
            <a:prstGeom prst="rect">
              <a:avLst/>
            </a:prstGeom>
          </p:spPr>
        </p:pic>
        <p:pic>
          <p:nvPicPr>
            <p:cNvPr id="78" name="図 7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7543" y="7723248"/>
              <a:ext cx="733502" cy="733502"/>
            </a:xfrm>
            <a:prstGeom prst="rect">
              <a:avLst/>
            </a:prstGeom>
          </p:spPr>
        </p:pic>
      </p:grpSp>
      <p:sp>
        <p:nvSpPr>
          <p:cNvPr id="79" name="正方形/長方形 78"/>
          <p:cNvSpPr/>
          <p:nvPr/>
        </p:nvSpPr>
        <p:spPr>
          <a:xfrm>
            <a:off x="175281" y="7778987"/>
            <a:ext cx="2092421" cy="10830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dirty="0">
                <a:solidFill>
                  <a:schemeClr val="tx1"/>
                </a:solidFill>
                <a:latin typeface="HGPｺﾞｼｯｸM" panose="020B0600000000000000" pitchFamily="50" charset="-128"/>
                <a:ea typeface="HGPｺﾞｼｯｸM" panose="020B0600000000000000" pitchFamily="50" charset="-128"/>
              </a:rPr>
              <a:t>実習訓練を通じて、座学では把握</a:t>
            </a:r>
            <a:endParaRPr lang="en-US" altLang="ja-JP" sz="1000" dirty="0">
              <a:solidFill>
                <a:schemeClr val="tx1"/>
              </a:solidFill>
              <a:latin typeface="HGPｺﾞｼｯｸM" panose="020B0600000000000000" pitchFamily="50" charset="-128"/>
              <a:ea typeface="HGPｺﾞｼｯｸM" panose="020B0600000000000000" pitchFamily="50" charset="-128"/>
            </a:endParaRPr>
          </a:p>
          <a:p>
            <a:r>
              <a:rPr lang="ja-JP" altLang="en-US" sz="1000" dirty="0">
                <a:solidFill>
                  <a:schemeClr val="tx1"/>
                </a:solidFill>
                <a:latin typeface="HGPｺﾞｼｯｸM" panose="020B0600000000000000" pitchFamily="50" charset="-128"/>
                <a:ea typeface="HGPｺﾞｼｯｸM" panose="020B0600000000000000" pitchFamily="50" charset="-128"/>
              </a:rPr>
              <a:t>しきれない建物の造りを習得します。</a:t>
            </a:r>
          </a:p>
          <a:p>
            <a:endParaRPr lang="ja-JP" altLang="en-US" sz="1000" dirty="0">
              <a:solidFill>
                <a:schemeClr val="tx1"/>
              </a:solidFill>
              <a:latin typeface="HGPｺﾞｼｯｸM" panose="020B0600000000000000" pitchFamily="50" charset="-128"/>
              <a:ea typeface="HGPｺﾞｼｯｸM" panose="020B0600000000000000" pitchFamily="50" charset="-128"/>
            </a:endParaRPr>
          </a:p>
          <a:p>
            <a:r>
              <a:rPr lang="ja-JP" altLang="en-US" sz="1000" dirty="0">
                <a:solidFill>
                  <a:schemeClr val="tx1"/>
                </a:solidFill>
                <a:latin typeface="HGPｺﾞｼｯｸM" panose="020B0600000000000000" pitchFamily="50" charset="-128"/>
                <a:ea typeface="HGPｺﾞｼｯｸM" panose="020B0600000000000000" pitchFamily="50" charset="-128"/>
              </a:rPr>
              <a:t>新築模擬家屋の躯体・内装施工実習をします。リフォーム提案と施工図を作成し、実際にリフォームします。</a:t>
            </a:r>
          </a:p>
        </p:txBody>
      </p:sp>
      <p:sp>
        <p:nvSpPr>
          <p:cNvPr id="80" name="テキスト ボックス 79"/>
          <p:cNvSpPr txBox="1"/>
          <p:nvPr/>
        </p:nvSpPr>
        <p:spPr>
          <a:xfrm>
            <a:off x="2148172" y="7925663"/>
            <a:ext cx="1031051" cy="815608"/>
          </a:xfrm>
          <a:prstGeom prst="rect">
            <a:avLst/>
          </a:prstGeom>
          <a:noFill/>
        </p:spPr>
        <p:txBody>
          <a:bodyPr wrap="none" rtlCol="0">
            <a:spAutoFit/>
          </a:bodyPr>
          <a:lstStyle/>
          <a:p>
            <a:pPr algn="ctr"/>
            <a:r>
              <a:rPr lang="ja-JP" altLang="en-US" sz="3300" dirty="0">
                <a:latin typeface="HGP創英角ｺﾞｼｯｸUB" panose="020B0900000000000000" pitchFamily="50" charset="-128"/>
                <a:ea typeface="HGP創英角ｺﾞｼｯｸUB" panose="020B0900000000000000" pitchFamily="50" charset="-128"/>
              </a:rPr>
              <a:t>施工</a:t>
            </a:r>
            <a:endParaRPr lang="en-US" altLang="ja-JP" sz="3300" dirty="0">
              <a:latin typeface="HGP創英角ｺﾞｼｯｸUB" panose="020B0900000000000000" pitchFamily="50" charset="-128"/>
              <a:ea typeface="HGP創英角ｺﾞｼｯｸUB" panose="020B0900000000000000" pitchFamily="50" charset="-128"/>
            </a:endParaRPr>
          </a:p>
          <a:p>
            <a:pPr algn="ctr"/>
            <a:r>
              <a:rPr lang="ja-JP" altLang="en-US" sz="1400" dirty="0">
                <a:latin typeface="HGPｺﾞｼｯｸE" panose="020B0900000000000000" pitchFamily="50" charset="-128"/>
                <a:ea typeface="HGPｺﾞｼｯｸE" panose="020B0900000000000000" pitchFamily="50" charset="-128"/>
              </a:rPr>
              <a:t>実習</a:t>
            </a:r>
          </a:p>
        </p:txBody>
      </p:sp>
      <p:grpSp>
        <p:nvGrpSpPr>
          <p:cNvPr id="81" name="グループ化 80"/>
          <p:cNvGrpSpPr/>
          <p:nvPr/>
        </p:nvGrpSpPr>
        <p:grpSpPr>
          <a:xfrm>
            <a:off x="2673938" y="9328798"/>
            <a:ext cx="562540" cy="429481"/>
            <a:chOff x="6163719" y="2463821"/>
            <a:chExt cx="562540" cy="429481"/>
          </a:xfrm>
        </p:grpSpPr>
        <p:sp>
          <p:nvSpPr>
            <p:cNvPr id="82" name="円形吹き出し 81"/>
            <p:cNvSpPr/>
            <p:nvPr/>
          </p:nvSpPr>
          <p:spPr>
            <a:xfrm>
              <a:off x="6163719" y="2479638"/>
              <a:ext cx="562540" cy="413664"/>
            </a:xfrm>
            <a:prstGeom prst="wedgeEllipseCallout">
              <a:avLst>
                <a:gd name="adj1" fmla="val -49265"/>
                <a:gd name="adj2" fmla="val 4813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83" name="テキスト ボックス 82"/>
            <p:cNvSpPr txBox="1"/>
            <p:nvPr/>
          </p:nvSpPr>
          <p:spPr>
            <a:xfrm>
              <a:off x="6291071" y="2463821"/>
              <a:ext cx="325730" cy="261610"/>
            </a:xfrm>
            <a:prstGeom prst="rect">
              <a:avLst/>
            </a:prstGeom>
            <a:noFill/>
          </p:spPr>
          <p:txBody>
            <a:bodyPr wrap="none" rtlCol="0">
              <a:spAutoFit/>
            </a:bodyPr>
            <a:lstStyle/>
            <a:p>
              <a:r>
                <a:rPr lang="ja-JP" altLang="en-US" sz="1100" dirty="0">
                  <a:solidFill>
                    <a:schemeClr val="bg1"/>
                  </a:solidFill>
                  <a:latin typeface="HGPｺﾞｼｯｸE" panose="020B0900000000000000" pitchFamily="50" charset="-128"/>
                  <a:ea typeface="HGPｺﾞｼｯｸE" panose="020B0900000000000000" pitchFamily="50" charset="-128"/>
                </a:rPr>
                <a:t>声</a:t>
              </a:r>
            </a:p>
          </p:txBody>
        </p:sp>
        <p:sp>
          <p:nvSpPr>
            <p:cNvPr id="84" name="テキスト ボックス 83"/>
            <p:cNvSpPr txBox="1"/>
            <p:nvPr/>
          </p:nvSpPr>
          <p:spPr>
            <a:xfrm>
              <a:off x="6201192" y="2633405"/>
              <a:ext cx="494046" cy="253916"/>
            </a:xfrm>
            <a:prstGeom prst="rect">
              <a:avLst/>
            </a:prstGeom>
            <a:noFill/>
          </p:spPr>
          <p:txBody>
            <a:bodyPr wrap="none" rtlCol="0">
              <a:spAutoFit/>
            </a:bodyPr>
            <a:lstStyle/>
            <a:p>
              <a:r>
                <a:rPr lang="en-US" altLang="ja-JP" sz="1050" b="1" dirty="0">
                  <a:solidFill>
                    <a:schemeClr val="bg1"/>
                  </a:solidFill>
                </a:rPr>
                <a:t>Voice</a:t>
              </a:r>
              <a:endParaRPr lang="ja-JP" altLang="en-US" sz="1050" b="1" dirty="0">
                <a:solidFill>
                  <a:schemeClr val="bg1"/>
                </a:solidFill>
              </a:endParaRPr>
            </a:p>
          </p:txBody>
        </p:sp>
      </p:grpSp>
      <p:sp>
        <p:nvSpPr>
          <p:cNvPr id="85" name="正方形/長方形 84"/>
          <p:cNvSpPr/>
          <p:nvPr/>
        </p:nvSpPr>
        <p:spPr>
          <a:xfrm>
            <a:off x="3280438" y="1338947"/>
            <a:ext cx="3755662" cy="56318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latin typeface="HGPｺﾞｼｯｸM" panose="020B0600000000000000" pitchFamily="50" charset="-128"/>
                <a:ea typeface="HGPｺﾞｼｯｸM" panose="020B0600000000000000" pitchFamily="50" charset="-128"/>
              </a:rPr>
              <a:t>手を加え改良すること。作り直すこと。</a:t>
            </a:r>
          </a:p>
        </p:txBody>
      </p:sp>
      <p:pic>
        <p:nvPicPr>
          <p:cNvPr id="86" name="図 85"/>
          <p:cNvPicPr>
            <a:picLocks noChangeAspect="1"/>
          </p:cNvPicPr>
          <p:nvPr/>
        </p:nvPicPr>
        <p:blipFill>
          <a:blip r:embed="rId7"/>
          <a:stretch>
            <a:fillRect/>
          </a:stretch>
        </p:blipFill>
        <p:spPr>
          <a:xfrm>
            <a:off x="295403" y="4438166"/>
            <a:ext cx="3685767" cy="3170995"/>
          </a:xfrm>
          <a:prstGeom prst="rect">
            <a:avLst/>
          </a:prstGeom>
        </p:spPr>
      </p:pic>
      <p:grpSp>
        <p:nvGrpSpPr>
          <p:cNvPr id="36" name="グループ化 35"/>
          <p:cNvGrpSpPr>
            <a:grpSpLocks noChangeAspect="1"/>
          </p:cNvGrpSpPr>
          <p:nvPr/>
        </p:nvGrpSpPr>
        <p:grpSpPr>
          <a:xfrm rot="10800000" flipV="1">
            <a:off x="4657583" y="1973498"/>
            <a:ext cx="910828" cy="517081"/>
            <a:chOff x="6184784" y="2472075"/>
            <a:chExt cx="562540" cy="413664"/>
          </a:xfrm>
          <a:solidFill>
            <a:schemeClr val="tx1"/>
          </a:solidFill>
          <a:effectLst>
            <a:outerShdw blurRad="50800" dist="38100" dir="2700000" algn="tl" rotWithShape="0">
              <a:prstClr val="black">
                <a:alpha val="40000"/>
              </a:prstClr>
            </a:outerShdw>
          </a:effectLst>
        </p:grpSpPr>
        <p:sp>
          <p:nvSpPr>
            <p:cNvPr id="37" name="円形吹き出し 36"/>
            <p:cNvSpPr/>
            <p:nvPr/>
          </p:nvSpPr>
          <p:spPr>
            <a:xfrm>
              <a:off x="6184784" y="2472075"/>
              <a:ext cx="562540" cy="413664"/>
            </a:xfrm>
            <a:prstGeom prst="wedgeEllipseCallout">
              <a:avLst>
                <a:gd name="adj1" fmla="val -16597"/>
                <a:gd name="adj2" fmla="val -72845"/>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bg1"/>
                </a:solidFill>
              </a:endParaRPr>
            </a:p>
          </p:txBody>
        </p:sp>
        <p:sp>
          <p:nvSpPr>
            <p:cNvPr id="38" name="テキスト ボックス 37"/>
            <p:cNvSpPr txBox="1"/>
            <p:nvPr/>
          </p:nvSpPr>
          <p:spPr>
            <a:xfrm>
              <a:off x="6250707" y="2578973"/>
              <a:ext cx="410073" cy="221599"/>
            </a:xfrm>
            <a:prstGeom prst="rect">
              <a:avLst/>
            </a:prstGeom>
            <a:noFill/>
            <a:ln>
              <a:noFill/>
            </a:ln>
          </p:spPr>
          <p:txBody>
            <a:bodyPr wrap="none" rtlCol="0">
              <a:spAutoFit/>
            </a:bodyPr>
            <a:lstStyle/>
            <a:p>
              <a:r>
                <a:rPr lang="en-US" altLang="ja-JP" sz="1200" b="1" dirty="0">
                  <a:solidFill>
                    <a:schemeClr val="bg1"/>
                  </a:solidFill>
                  <a:ea typeface="HGPｺﾞｼｯｸE" panose="020B0900000000000000" pitchFamily="50" charset="-128"/>
                </a:rPr>
                <a:t>Skill UP</a:t>
              </a:r>
              <a:endParaRPr lang="ja-JP" altLang="en-US" sz="1200" b="1" dirty="0">
                <a:solidFill>
                  <a:schemeClr val="bg1"/>
                </a:solidFill>
                <a:ea typeface="HGPｺﾞｼｯｸE" panose="020B0900000000000000" pitchFamily="50" charset="-128"/>
              </a:endParaRPr>
            </a:p>
          </p:txBody>
        </p:sp>
      </p:grpSp>
      <p:grpSp>
        <p:nvGrpSpPr>
          <p:cNvPr id="39" name="グループ化 38"/>
          <p:cNvGrpSpPr>
            <a:grpSpLocks noChangeAspect="1"/>
          </p:cNvGrpSpPr>
          <p:nvPr/>
        </p:nvGrpSpPr>
        <p:grpSpPr>
          <a:xfrm>
            <a:off x="6058646" y="1915001"/>
            <a:ext cx="783400" cy="569654"/>
            <a:chOff x="6163719" y="2479638"/>
            <a:chExt cx="562540" cy="413664"/>
          </a:xfrm>
          <a:effectLst>
            <a:outerShdw blurRad="50800" dist="38100" dir="2700000" algn="tl" rotWithShape="0">
              <a:prstClr val="black">
                <a:alpha val="40000"/>
              </a:prstClr>
            </a:outerShdw>
          </a:effectLst>
        </p:grpSpPr>
        <p:sp>
          <p:nvSpPr>
            <p:cNvPr id="40" name="円形吹き出し 39"/>
            <p:cNvSpPr/>
            <p:nvPr/>
          </p:nvSpPr>
          <p:spPr>
            <a:xfrm>
              <a:off x="6163719" y="2479638"/>
              <a:ext cx="562540" cy="413664"/>
            </a:xfrm>
            <a:prstGeom prst="wedgeEllipseCallout">
              <a:avLst>
                <a:gd name="adj1" fmla="val -45930"/>
                <a:gd name="adj2" fmla="val -59642"/>
              </a:avLst>
            </a:prstGeom>
            <a:solidFill>
              <a:schemeClr val="tx1"/>
            </a:solidFill>
            <a:ln w="952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41" name="テキスト ボックス 40"/>
            <p:cNvSpPr txBox="1"/>
            <p:nvPr/>
          </p:nvSpPr>
          <p:spPr>
            <a:xfrm>
              <a:off x="6242955" y="2533385"/>
              <a:ext cx="410817" cy="291712"/>
            </a:xfrm>
            <a:prstGeom prst="rect">
              <a:avLst/>
            </a:prstGeom>
            <a:noFill/>
          </p:spPr>
          <p:txBody>
            <a:bodyPr wrap="none" rtlCol="0">
              <a:spAutoFit/>
            </a:bodyPr>
            <a:lstStyle/>
            <a:p>
              <a:r>
                <a:rPr lang="en-US" altLang="ja-JP" sz="1200" b="1" dirty="0">
                  <a:solidFill>
                    <a:schemeClr val="bg1"/>
                  </a:solidFill>
                  <a:ea typeface="HGPｺﾞｼｯｸE" panose="020B0900000000000000" pitchFamily="50" charset="-128"/>
                </a:rPr>
                <a:t>Career </a:t>
              </a:r>
            </a:p>
            <a:p>
              <a:r>
                <a:rPr lang="en-US" altLang="ja-JP" sz="1200" b="1" dirty="0">
                  <a:solidFill>
                    <a:schemeClr val="bg1"/>
                  </a:solidFill>
                  <a:ea typeface="HGPｺﾞｼｯｸE" panose="020B0900000000000000" pitchFamily="50" charset="-128"/>
                </a:rPr>
                <a:t>Change</a:t>
              </a:r>
              <a:endParaRPr lang="ja-JP" altLang="en-US" sz="1200" b="1" dirty="0">
                <a:solidFill>
                  <a:schemeClr val="bg1"/>
                </a:solidFill>
                <a:ea typeface="HGPｺﾞｼｯｸE" panose="020B0900000000000000" pitchFamily="50" charset="-128"/>
              </a:endParaRPr>
            </a:p>
          </p:txBody>
        </p:sp>
      </p:grpSp>
      <p:sp>
        <p:nvSpPr>
          <p:cNvPr id="93" name="楕円 92"/>
          <p:cNvSpPr/>
          <p:nvPr/>
        </p:nvSpPr>
        <p:spPr>
          <a:xfrm>
            <a:off x="3210962" y="1347442"/>
            <a:ext cx="3852996" cy="562246"/>
          </a:xfrm>
          <a:prstGeom prst="ellipse">
            <a:avLst/>
          </a:prstGeom>
          <a:solidFill>
            <a:srgbClr val="92D050">
              <a:alpha val="44000"/>
            </a:srgbClr>
          </a:solidFill>
          <a:ln w="57150">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grpSp>
        <p:nvGrpSpPr>
          <p:cNvPr id="12" name="グループ化 11"/>
          <p:cNvGrpSpPr/>
          <p:nvPr/>
        </p:nvGrpSpPr>
        <p:grpSpPr>
          <a:xfrm>
            <a:off x="4111952" y="4926711"/>
            <a:ext cx="3490798" cy="562246"/>
            <a:chOff x="4111952" y="4926711"/>
            <a:chExt cx="3490798" cy="562246"/>
          </a:xfrm>
        </p:grpSpPr>
        <p:sp>
          <p:nvSpPr>
            <p:cNvPr id="88" name="楕円 87"/>
            <p:cNvSpPr/>
            <p:nvPr/>
          </p:nvSpPr>
          <p:spPr>
            <a:xfrm>
              <a:off x="4111952" y="4926711"/>
              <a:ext cx="3490798" cy="562246"/>
            </a:xfrm>
            <a:prstGeom prst="ellipse">
              <a:avLst/>
            </a:prstGeom>
            <a:solidFill>
              <a:srgbClr val="92D050">
                <a:alpha val="44000"/>
              </a:srgbClr>
            </a:solidFill>
            <a:ln w="57150">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11" name="テキスト ボックス 10"/>
            <p:cNvSpPr txBox="1"/>
            <p:nvPr/>
          </p:nvSpPr>
          <p:spPr>
            <a:xfrm>
              <a:off x="4318265" y="5008548"/>
              <a:ext cx="3183968" cy="369332"/>
            </a:xfrm>
            <a:prstGeom prst="rect">
              <a:avLst/>
            </a:prstGeom>
            <a:noFill/>
          </p:spPr>
          <p:txBody>
            <a:bodyPr wrap="square" rtlCol="0">
              <a:spAutoFit/>
            </a:bodyPr>
            <a:lstStyle/>
            <a:p>
              <a:r>
                <a:rPr kumimoji="1" lang="ja-JP" altLang="en-US" b="1" dirty="0" smtClean="0"/>
                <a:t>動けば変わる、あなたの未来</a:t>
              </a:r>
              <a:endParaRPr kumimoji="1" lang="ja-JP" altLang="en-US" b="1" dirty="0"/>
            </a:p>
          </p:txBody>
        </p:sp>
      </p:grpSp>
      <p:sp>
        <p:nvSpPr>
          <p:cNvPr id="16" name="円形吹き出し 15"/>
          <p:cNvSpPr/>
          <p:nvPr/>
        </p:nvSpPr>
        <p:spPr>
          <a:xfrm>
            <a:off x="4736517" y="595031"/>
            <a:ext cx="490161" cy="633684"/>
          </a:xfrm>
          <a:prstGeom prst="wedgeEllipseCallout">
            <a:avLst>
              <a:gd name="adj1" fmla="val 57888"/>
              <a:gd name="adj2" fmla="val -25504"/>
            </a:avLst>
          </a:prstGeom>
          <a:ln>
            <a:noFill/>
          </a:ln>
        </p:spPr>
        <p:style>
          <a:lnRef idx="2">
            <a:schemeClr val="dk1"/>
          </a:lnRef>
          <a:fillRef idx="1">
            <a:schemeClr val="lt1"/>
          </a:fillRef>
          <a:effectRef idx="0">
            <a:schemeClr val="dk1"/>
          </a:effectRef>
          <a:fontRef idx="minor">
            <a:schemeClr val="dk1"/>
          </a:fontRef>
        </p:style>
        <p:txBody>
          <a:bodyPr vert="horz" lIns="0" tIns="0" rIns="0" bIns="0" rtlCol="0" anchor="ctr"/>
          <a:lstStyle/>
          <a:p>
            <a:pPr algn="ctr"/>
            <a:r>
              <a:rPr kumimoji="1" lang="ja-JP" altLang="en-US" sz="600" dirty="0" smtClean="0">
                <a:latin typeface="HGS創英角ﾎﾟｯﾌﾟ体" panose="040B0A00000000000000" pitchFamily="50" charset="-128"/>
                <a:ea typeface="HGS創英角ﾎﾟｯﾌﾟ体" panose="040B0A00000000000000" pitchFamily="50" charset="-128"/>
              </a:rPr>
              <a:t>コース紹介動画はこちら</a:t>
            </a:r>
            <a:endParaRPr kumimoji="1" lang="ja-JP" altLang="en-US" sz="600" dirty="0">
              <a:latin typeface="HGS創英角ﾎﾟｯﾌﾟ体" panose="040B0A00000000000000" pitchFamily="50" charset="-128"/>
              <a:ea typeface="HGS創英角ﾎﾟｯﾌﾟ体" panose="040B0A00000000000000" pitchFamily="50" charset="-128"/>
            </a:endParaRPr>
          </a:p>
        </p:txBody>
      </p:sp>
      <p:pic>
        <p:nvPicPr>
          <p:cNvPr id="15" name="図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33047" y="583096"/>
            <a:ext cx="1298561" cy="689790"/>
          </a:xfrm>
          <a:prstGeom prst="rect">
            <a:avLst/>
          </a:prstGeom>
        </p:spPr>
      </p:pic>
      <p:pic>
        <p:nvPicPr>
          <p:cNvPr id="18" name="図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21499" y="572208"/>
            <a:ext cx="684000" cy="684000"/>
          </a:xfrm>
          <a:prstGeom prst="rect">
            <a:avLst/>
          </a:prstGeom>
        </p:spPr>
      </p:pic>
      <p:pic>
        <p:nvPicPr>
          <p:cNvPr id="14" name="図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40701" y="595031"/>
            <a:ext cx="671291" cy="671291"/>
          </a:xfrm>
          <a:prstGeom prst="rect">
            <a:avLst/>
          </a:prstGeom>
        </p:spPr>
      </p:pic>
    </p:spTree>
    <p:extLst>
      <p:ext uri="{BB962C8B-B14F-4D97-AF65-F5344CB8AC3E}">
        <p14:creationId xmlns:p14="http://schemas.microsoft.com/office/powerpoint/2010/main" val="6496054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27"/>
          <p:cNvSpPr>
            <a:spLocks noChangeArrowheads="1"/>
          </p:cNvSpPr>
          <p:nvPr/>
        </p:nvSpPr>
        <p:spPr bwMode="auto">
          <a:xfrm>
            <a:off x="8489912" y="4221352"/>
            <a:ext cx="140992" cy="281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9782" tIns="34891" rIns="69782" bIns="34891" numCol="1" anchor="ctr" anchorCtr="0" compatLnSpc="1">
            <a:prstTxWarp prst="textNoShape">
              <a:avLst/>
            </a:prstTxWarp>
            <a:spAutoFit/>
          </a:bodyPr>
          <a:lstStyle/>
          <a:p>
            <a:endParaRPr lang="ja-JP" altLang="en-US" sz="1374"/>
          </a:p>
        </p:txBody>
      </p:sp>
      <p:grpSp>
        <p:nvGrpSpPr>
          <p:cNvPr id="130" name="グループ化 129"/>
          <p:cNvGrpSpPr/>
          <p:nvPr/>
        </p:nvGrpSpPr>
        <p:grpSpPr>
          <a:xfrm rot="16200000">
            <a:off x="-1372012" y="2054389"/>
            <a:ext cx="10103372" cy="6892006"/>
            <a:chOff x="-87065" y="-4615"/>
            <a:chExt cx="10103372" cy="6892006"/>
          </a:xfrm>
        </p:grpSpPr>
        <p:grpSp>
          <p:nvGrpSpPr>
            <p:cNvPr id="131" name="グループ化 130"/>
            <p:cNvGrpSpPr/>
            <p:nvPr/>
          </p:nvGrpSpPr>
          <p:grpSpPr>
            <a:xfrm>
              <a:off x="-87065" y="-4615"/>
              <a:ext cx="10103372" cy="6809275"/>
              <a:chOff x="-87065" y="-4615"/>
              <a:chExt cx="10103372" cy="6809275"/>
            </a:xfrm>
          </p:grpSpPr>
          <p:grpSp>
            <p:nvGrpSpPr>
              <p:cNvPr id="133" name="グループ化 132"/>
              <p:cNvGrpSpPr/>
              <p:nvPr/>
            </p:nvGrpSpPr>
            <p:grpSpPr>
              <a:xfrm>
                <a:off x="1050607" y="5080898"/>
                <a:ext cx="8671893" cy="797818"/>
                <a:chOff x="1050607" y="5080898"/>
                <a:chExt cx="8671893" cy="797818"/>
              </a:xfrm>
            </p:grpSpPr>
            <p:pic>
              <p:nvPicPr>
                <p:cNvPr id="222" name="図 221"/>
                <p:cNvPicPr>
                  <a:picLocks noChangeAspect="1"/>
                </p:cNvPicPr>
                <p:nvPr/>
              </p:nvPicPr>
              <p:blipFill>
                <a:blip r:embed="rId3"/>
                <a:stretch>
                  <a:fillRect/>
                </a:stretch>
              </p:blipFill>
              <p:spPr>
                <a:xfrm>
                  <a:off x="2742975" y="5080898"/>
                  <a:ext cx="1167157" cy="792000"/>
                </a:xfrm>
                <a:prstGeom prst="rect">
                  <a:avLst/>
                </a:prstGeom>
                <a:ln w="3175">
                  <a:solidFill>
                    <a:srgbClr val="000000"/>
                  </a:solidFill>
                  <a:miter lim="800000"/>
                  <a:headEnd/>
                  <a:tailEnd/>
                </a:ln>
                <a:effectLst/>
              </p:spPr>
            </p:pic>
            <p:pic>
              <p:nvPicPr>
                <p:cNvPr id="223" name="図 222"/>
                <p:cNvPicPr>
                  <a:picLocks noChangeAspect="1"/>
                </p:cNvPicPr>
                <p:nvPr/>
              </p:nvPicPr>
              <p:blipFill rotWithShape="1">
                <a:blip r:embed="rId4"/>
                <a:srcRect r="28197" b="45870"/>
                <a:stretch/>
              </p:blipFill>
              <p:spPr>
                <a:xfrm>
                  <a:off x="4268162" y="5080898"/>
                  <a:ext cx="1401449" cy="792000"/>
                </a:xfrm>
                <a:prstGeom prst="rect">
                  <a:avLst/>
                </a:prstGeom>
                <a:ln w="3175">
                  <a:solidFill>
                    <a:srgbClr val="000000"/>
                  </a:solidFill>
                  <a:miter lim="800000"/>
                  <a:headEnd/>
                  <a:tailEnd/>
                </a:ln>
                <a:effectLst/>
              </p:spPr>
            </p:pic>
            <p:pic>
              <p:nvPicPr>
                <p:cNvPr id="224" name="図 2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4500" y="5080898"/>
                  <a:ext cx="1188000" cy="792000"/>
                </a:xfrm>
                <a:prstGeom prst="rect">
                  <a:avLst/>
                </a:prstGeom>
                <a:ln w="3175">
                  <a:solidFill>
                    <a:srgbClr val="000000"/>
                  </a:solidFill>
                  <a:miter lim="800000"/>
                  <a:headEnd/>
                  <a:tailEnd/>
                </a:ln>
                <a:effectLst/>
              </p:spPr>
            </p:pic>
            <p:pic>
              <p:nvPicPr>
                <p:cNvPr id="225" name="図 618" descr="IMG_482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0607" y="5080898"/>
                  <a:ext cx="1181758" cy="792000"/>
                </a:xfrm>
                <a:prstGeom prst="rect">
                  <a:avLst/>
                </a:prstGeom>
                <a:ln w="3175">
                  <a:solidFill>
                    <a:srgbClr val="000000"/>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226" name="図 11" descr="G:\新しいフォルダー\IMG_3311.JPG"/>
                <p:cNvPicPr>
                  <a:picLocks noChangeAspect="1" noChangeArrowheads="1"/>
                </p:cNvPicPr>
                <p:nvPr/>
              </p:nvPicPr>
              <p:blipFill>
                <a:blip r:embed="rId7" cstate="print">
                  <a:extLst>
                    <a:ext uri="{28A0092B-C50C-407E-A947-70E740481C1C}">
                      <a14:useLocalDpi xmlns:a14="http://schemas.microsoft.com/office/drawing/2010/main" val="0"/>
                    </a:ext>
                  </a:extLst>
                </a:blip>
                <a:srcRect l="3868" r="2742"/>
                <a:stretch>
                  <a:fillRect/>
                </a:stretch>
              </p:blipFill>
              <p:spPr bwMode="auto">
                <a:xfrm>
                  <a:off x="5931990" y="5086716"/>
                  <a:ext cx="1113837" cy="792000"/>
                </a:xfrm>
                <a:prstGeom prst="rect">
                  <a:avLst/>
                </a:prstGeom>
                <a:ln w="3175">
                  <a:solidFill>
                    <a:srgbClr val="000000"/>
                  </a:solidFill>
                  <a:miter lim="800000"/>
                  <a:headEnd/>
                  <a:tailEnd/>
                </a:ln>
                <a:effectLst/>
                <a:extLst>
                  <a:ext uri="{909E8E84-426E-40DD-AFC4-6F175D3DCCD1}">
                    <a14:hiddenFill xmlns:a14="http://schemas.microsoft.com/office/drawing/2010/main">
                      <a:solidFill>
                        <a:srgbClr val="FFFFFF"/>
                      </a:solidFill>
                    </a14:hiddenFill>
                  </a:ext>
                </a:extLst>
              </p:spPr>
            </p:pic>
          </p:grpSp>
          <p:grpSp>
            <p:nvGrpSpPr>
              <p:cNvPr id="134" name="グループ化 133"/>
              <p:cNvGrpSpPr/>
              <p:nvPr/>
            </p:nvGrpSpPr>
            <p:grpSpPr>
              <a:xfrm>
                <a:off x="-87065" y="-4615"/>
                <a:ext cx="10103372" cy="6809275"/>
                <a:chOff x="-87065" y="-4615"/>
                <a:chExt cx="10103372" cy="6809275"/>
              </a:xfrm>
            </p:grpSpPr>
            <p:grpSp>
              <p:nvGrpSpPr>
                <p:cNvPr id="135" name="グループ化 134"/>
                <p:cNvGrpSpPr/>
                <p:nvPr/>
              </p:nvGrpSpPr>
              <p:grpSpPr>
                <a:xfrm>
                  <a:off x="-87065" y="2398554"/>
                  <a:ext cx="10103372" cy="2225230"/>
                  <a:chOff x="-87065" y="2398554"/>
                  <a:chExt cx="10103372" cy="2225230"/>
                </a:xfrm>
              </p:grpSpPr>
              <p:grpSp>
                <p:nvGrpSpPr>
                  <p:cNvPr id="190" name="グループ化 189"/>
                  <p:cNvGrpSpPr/>
                  <p:nvPr/>
                </p:nvGrpSpPr>
                <p:grpSpPr>
                  <a:xfrm>
                    <a:off x="1" y="2398554"/>
                    <a:ext cx="10016306" cy="2225230"/>
                    <a:chOff x="1" y="2398554"/>
                    <a:chExt cx="10016306" cy="2225230"/>
                  </a:xfrm>
                </p:grpSpPr>
                <p:sp>
                  <p:nvSpPr>
                    <p:cNvPr id="207" name="正方形/長方形 206"/>
                    <p:cNvSpPr/>
                    <p:nvPr/>
                  </p:nvSpPr>
                  <p:spPr>
                    <a:xfrm>
                      <a:off x="1" y="3058509"/>
                      <a:ext cx="9909174" cy="1560500"/>
                    </a:xfrm>
                    <a:prstGeom prst="rect">
                      <a:avLst/>
                    </a:prstGeom>
                    <a:gradFill>
                      <a:gsLst>
                        <a:gs pos="20000">
                          <a:schemeClr val="accent1">
                            <a:lumMod val="5000"/>
                            <a:lumOff val="95000"/>
                          </a:schemeClr>
                        </a:gs>
                        <a:gs pos="32000">
                          <a:schemeClr val="accent1">
                            <a:lumMod val="45000"/>
                            <a:lumOff val="55000"/>
                          </a:schemeClr>
                        </a:gs>
                        <a:gs pos="100000">
                          <a:srgbClr val="002060"/>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endParaRPr lang="ja-JP" altLang="ja-JP" dirty="0"/>
                    </a:p>
                  </p:txBody>
                </p:sp>
                <p:grpSp>
                  <p:nvGrpSpPr>
                    <p:cNvPr id="208" name="グループ化 207"/>
                    <p:cNvGrpSpPr/>
                    <p:nvPr/>
                  </p:nvGrpSpPr>
                  <p:grpSpPr>
                    <a:xfrm>
                      <a:off x="1931146" y="2398554"/>
                      <a:ext cx="8085161" cy="2225230"/>
                      <a:chOff x="1931146" y="2398554"/>
                      <a:chExt cx="8085161" cy="2225230"/>
                    </a:xfrm>
                  </p:grpSpPr>
                  <p:pic>
                    <p:nvPicPr>
                      <p:cNvPr id="211" name="図 2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88296" y="3495773"/>
                        <a:ext cx="1128011" cy="1128011"/>
                      </a:xfrm>
                      <a:prstGeom prst="rect">
                        <a:avLst/>
                      </a:prstGeom>
                    </p:spPr>
                  </p:pic>
                  <p:pic>
                    <p:nvPicPr>
                      <p:cNvPr id="212" name="図 211"/>
                      <p:cNvPicPr>
                        <a:picLocks noChangeAspect="1"/>
                      </p:cNvPicPr>
                      <p:nvPr/>
                    </p:nvPicPr>
                    <p:blipFill>
                      <a:blip r:embed="rId9">
                        <a:clrChange>
                          <a:clrFrom>
                            <a:srgbClr val="FFFFFF"/>
                          </a:clrFrom>
                          <a:clrTo>
                            <a:srgbClr val="FFFFFF">
                              <a:alpha val="0"/>
                            </a:srgbClr>
                          </a:clrTo>
                        </a:clrChange>
                      </a:blip>
                      <a:stretch>
                        <a:fillRect/>
                      </a:stretch>
                    </p:blipFill>
                    <p:spPr>
                      <a:xfrm flipH="1">
                        <a:off x="4884181" y="2537777"/>
                        <a:ext cx="753779" cy="1908000"/>
                      </a:xfrm>
                      <a:prstGeom prst="rect">
                        <a:avLst/>
                      </a:prstGeom>
                      <a:effectLst>
                        <a:outerShdw blurRad="50800" dist="38100" dir="2700000" algn="tl" rotWithShape="0">
                          <a:prstClr val="black">
                            <a:alpha val="40000"/>
                          </a:prstClr>
                        </a:outerShdw>
                      </a:effectLst>
                    </p:spPr>
                  </p:pic>
                  <p:pic>
                    <p:nvPicPr>
                      <p:cNvPr id="213" name="図 212"/>
                      <p:cNvPicPr>
                        <a:picLocks noChangeAspect="1"/>
                      </p:cNvPicPr>
                      <p:nvPr/>
                    </p:nvPicPr>
                    <p:blipFill>
                      <a:blip r:embed="rId10">
                        <a:clrChange>
                          <a:clrFrom>
                            <a:srgbClr val="FFFFFF"/>
                          </a:clrFrom>
                          <a:clrTo>
                            <a:srgbClr val="FFFFFF">
                              <a:alpha val="0"/>
                            </a:srgbClr>
                          </a:clrTo>
                        </a:clrChange>
                      </a:blip>
                      <a:stretch>
                        <a:fillRect/>
                      </a:stretch>
                    </p:blipFill>
                    <p:spPr>
                      <a:xfrm>
                        <a:off x="3636851" y="2498933"/>
                        <a:ext cx="649402" cy="1944000"/>
                      </a:xfrm>
                      <a:prstGeom prst="rect">
                        <a:avLst/>
                      </a:prstGeom>
                      <a:effectLst>
                        <a:outerShdw blurRad="50800" dist="38100" dir="2700000" algn="tl" rotWithShape="0">
                          <a:prstClr val="black">
                            <a:alpha val="40000"/>
                          </a:prstClr>
                        </a:outerShdw>
                      </a:effectLst>
                    </p:spPr>
                  </p:pic>
                  <p:pic>
                    <p:nvPicPr>
                      <p:cNvPr id="214" name="図 213"/>
                      <p:cNvPicPr>
                        <a:picLocks noChangeAspect="1"/>
                      </p:cNvPicPr>
                      <p:nvPr/>
                    </p:nvPicPr>
                    <p:blipFill>
                      <a:blip r:embed="rId11">
                        <a:clrChange>
                          <a:clrFrom>
                            <a:srgbClr val="FFFFFF"/>
                          </a:clrFrom>
                          <a:clrTo>
                            <a:srgbClr val="FFFFFF">
                              <a:alpha val="0"/>
                            </a:srgbClr>
                          </a:clrTo>
                        </a:clrChange>
                      </a:blip>
                      <a:stretch>
                        <a:fillRect/>
                      </a:stretch>
                    </p:blipFill>
                    <p:spPr>
                      <a:xfrm flipH="1">
                        <a:off x="5581845" y="2484120"/>
                        <a:ext cx="688085" cy="1954078"/>
                      </a:xfrm>
                      <a:prstGeom prst="rect">
                        <a:avLst/>
                      </a:prstGeom>
                      <a:effectLst>
                        <a:outerShdw blurRad="50800" dist="38100" dir="2700000" algn="tl" rotWithShape="0">
                          <a:prstClr val="black">
                            <a:alpha val="40000"/>
                          </a:prstClr>
                        </a:outerShdw>
                      </a:effectLst>
                    </p:spPr>
                  </p:pic>
                  <p:pic>
                    <p:nvPicPr>
                      <p:cNvPr id="215" name="図 214"/>
                      <p:cNvPicPr>
                        <a:picLocks noChangeAspect="1"/>
                      </p:cNvPicPr>
                      <p:nvPr/>
                    </p:nvPicPr>
                    <p:blipFill>
                      <a:blip r:embed="rId12">
                        <a:clrChange>
                          <a:clrFrom>
                            <a:srgbClr val="FFFFFF"/>
                          </a:clrFrom>
                          <a:clrTo>
                            <a:srgbClr val="FFFFFF">
                              <a:alpha val="0"/>
                            </a:srgbClr>
                          </a:clrTo>
                        </a:clrChange>
                      </a:blip>
                      <a:stretch>
                        <a:fillRect/>
                      </a:stretch>
                    </p:blipFill>
                    <p:spPr>
                      <a:xfrm>
                        <a:off x="1931146" y="2461261"/>
                        <a:ext cx="707593" cy="1980000"/>
                      </a:xfrm>
                      <a:prstGeom prst="rect">
                        <a:avLst/>
                      </a:prstGeom>
                      <a:effectLst>
                        <a:outerShdw blurRad="50800" dist="38100" dir="2700000" algn="tl" rotWithShape="0">
                          <a:prstClr val="black">
                            <a:alpha val="40000"/>
                          </a:prstClr>
                        </a:outerShdw>
                      </a:effectLst>
                    </p:spPr>
                  </p:pic>
                  <p:pic>
                    <p:nvPicPr>
                      <p:cNvPr id="216" name="図 215"/>
                      <p:cNvPicPr>
                        <a:picLocks noChangeAspect="1"/>
                      </p:cNvPicPr>
                      <p:nvPr/>
                    </p:nvPicPr>
                    <p:blipFill>
                      <a:blip r:embed="rId13">
                        <a:clrChange>
                          <a:clrFrom>
                            <a:srgbClr val="FFFFFF"/>
                          </a:clrFrom>
                          <a:clrTo>
                            <a:srgbClr val="FFFFFF">
                              <a:alpha val="0"/>
                            </a:srgbClr>
                          </a:clrTo>
                        </a:clrChange>
                      </a:blip>
                      <a:stretch>
                        <a:fillRect/>
                      </a:stretch>
                    </p:blipFill>
                    <p:spPr>
                      <a:xfrm>
                        <a:off x="2633344" y="2590802"/>
                        <a:ext cx="1137569" cy="1836000"/>
                      </a:xfrm>
                      <a:prstGeom prst="rect">
                        <a:avLst/>
                      </a:prstGeom>
                      <a:effectLst>
                        <a:outerShdw blurRad="50800" dist="38100" dir="2700000" algn="tl" rotWithShape="0">
                          <a:prstClr val="black">
                            <a:alpha val="40000"/>
                          </a:prstClr>
                        </a:outerShdw>
                      </a:effectLst>
                    </p:spPr>
                  </p:pic>
                  <p:pic>
                    <p:nvPicPr>
                      <p:cNvPr id="217" name="図 216"/>
                      <p:cNvPicPr>
                        <a:picLocks noChangeAspect="1"/>
                      </p:cNvPicPr>
                      <p:nvPr/>
                    </p:nvPicPr>
                    <p:blipFill>
                      <a:blip r:embed="rId14">
                        <a:clrChange>
                          <a:clrFrom>
                            <a:srgbClr val="FFFFFF"/>
                          </a:clrFrom>
                          <a:clrTo>
                            <a:srgbClr val="FFFFFF">
                              <a:alpha val="0"/>
                            </a:srgbClr>
                          </a:clrTo>
                        </a:clrChange>
                      </a:blip>
                      <a:stretch>
                        <a:fillRect/>
                      </a:stretch>
                    </p:blipFill>
                    <p:spPr>
                      <a:xfrm>
                        <a:off x="6265593" y="2510292"/>
                        <a:ext cx="758369" cy="1904590"/>
                      </a:xfrm>
                      <a:prstGeom prst="rect">
                        <a:avLst/>
                      </a:prstGeom>
                      <a:effectLst>
                        <a:outerShdw blurRad="50800" dist="38100" dir="2700000" algn="tl" rotWithShape="0">
                          <a:prstClr val="black">
                            <a:alpha val="40000"/>
                          </a:prstClr>
                        </a:outerShdw>
                      </a:effectLst>
                    </p:spPr>
                  </p:pic>
                  <p:pic>
                    <p:nvPicPr>
                      <p:cNvPr id="218" name="図 217"/>
                      <p:cNvPicPr>
                        <a:picLocks noChangeAspect="1"/>
                      </p:cNvPicPr>
                      <p:nvPr/>
                    </p:nvPicPr>
                    <p:blipFill>
                      <a:blip r:embed="rId15">
                        <a:clrChange>
                          <a:clrFrom>
                            <a:srgbClr val="FFFFFF"/>
                          </a:clrFrom>
                          <a:clrTo>
                            <a:srgbClr val="FFFFFF">
                              <a:alpha val="0"/>
                            </a:srgbClr>
                          </a:clrTo>
                        </a:clrChange>
                      </a:blip>
                      <a:stretch>
                        <a:fillRect/>
                      </a:stretch>
                    </p:blipFill>
                    <p:spPr>
                      <a:xfrm>
                        <a:off x="4300699" y="2559927"/>
                        <a:ext cx="657701" cy="1836000"/>
                      </a:xfrm>
                      <a:prstGeom prst="rect">
                        <a:avLst/>
                      </a:prstGeom>
                      <a:effectLst>
                        <a:outerShdw blurRad="50800" dist="38100" dir="2700000" algn="tl" rotWithShape="0">
                          <a:prstClr val="black">
                            <a:alpha val="40000"/>
                          </a:prstClr>
                        </a:outerShdw>
                      </a:effectLst>
                    </p:spPr>
                  </p:pic>
                  <p:cxnSp>
                    <p:nvCxnSpPr>
                      <p:cNvPr id="219" name="直線コネクタ 218"/>
                      <p:cNvCxnSpPr/>
                      <p:nvPr/>
                    </p:nvCxnSpPr>
                    <p:spPr>
                      <a:xfrm flipV="1">
                        <a:off x="6818391" y="2398554"/>
                        <a:ext cx="0" cy="648000"/>
                      </a:xfrm>
                      <a:prstGeom prst="line">
                        <a:avLst/>
                      </a:prstGeom>
                      <a:ln w="38100">
                        <a:solidFill>
                          <a:srgbClr val="00206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20" name="直線コネクタ 219"/>
                      <p:cNvCxnSpPr/>
                      <p:nvPr/>
                    </p:nvCxnSpPr>
                    <p:spPr>
                      <a:xfrm flipV="1">
                        <a:off x="4765855" y="2398554"/>
                        <a:ext cx="0" cy="648000"/>
                      </a:xfrm>
                      <a:prstGeom prst="line">
                        <a:avLst/>
                      </a:prstGeom>
                      <a:ln w="38100">
                        <a:solidFill>
                          <a:srgbClr val="00206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21" name="直線コネクタ 220"/>
                      <p:cNvCxnSpPr/>
                      <p:nvPr/>
                    </p:nvCxnSpPr>
                    <p:spPr>
                      <a:xfrm flipV="1">
                        <a:off x="2433320" y="2398554"/>
                        <a:ext cx="0" cy="648000"/>
                      </a:xfrm>
                      <a:prstGeom prst="line">
                        <a:avLst/>
                      </a:prstGeom>
                      <a:ln w="38100">
                        <a:solidFill>
                          <a:srgbClr val="00206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10" name="円形吹き出し 209"/>
                      <p:cNvSpPr/>
                      <p:nvPr/>
                    </p:nvSpPr>
                    <p:spPr>
                      <a:xfrm>
                        <a:off x="6974841" y="2398557"/>
                        <a:ext cx="2294191" cy="1661221"/>
                      </a:xfrm>
                      <a:prstGeom prst="wedgeEllipseCallout">
                        <a:avLst>
                          <a:gd name="adj1" fmla="val 48437"/>
                          <a:gd name="adj2" fmla="val 48886"/>
                        </a:avLst>
                      </a:prstGeom>
                      <a:solidFill>
                        <a:schemeClr val="bg1"/>
                      </a:solidFill>
                      <a:ln w="38100">
                        <a:solidFill>
                          <a:srgbClr val="04246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09" name="テキスト ボックス 208"/>
                    <p:cNvSpPr txBox="1"/>
                    <p:nvPr/>
                  </p:nvSpPr>
                  <p:spPr>
                    <a:xfrm>
                      <a:off x="7261231" y="2579666"/>
                      <a:ext cx="2095500" cy="1277273"/>
                    </a:xfrm>
                    <a:prstGeom prst="rect">
                      <a:avLst/>
                    </a:prstGeom>
                    <a:noFill/>
                  </p:spPr>
                  <p:txBody>
                    <a:bodyPr wrap="square" rtlCol="0">
                      <a:spAutoFit/>
                    </a:bodyPr>
                    <a:lstStyle/>
                    <a:p>
                      <a:r>
                        <a:rPr lang="ja-JP" altLang="en-US" sz="900" dirty="0" smtClean="0">
                          <a:latin typeface="HGPｺﾞｼｯｸM" panose="020B0600000000000000" pitchFamily="50" charset="-128"/>
                          <a:ea typeface="HGPｺﾞｼｯｸM" panose="020B0600000000000000" pitchFamily="50" charset="-128"/>
                        </a:rPr>
                        <a:t>ポリテクセンター関東の</a:t>
                      </a:r>
                      <a:endParaRPr lang="en-US" altLang="ja-JP" sz="900" dirty="0" smtClean="0">
                        <a:latin typeface="HGPｺﾞｼｯｸM" panose="020B0600000000000000" pitchFamily="50" charset="-128"/>
                        <a:ea typeface="HGPｺﾞｼｯｸM" panose="020B0600000000000000" pitchFamily="50" charset="-128"/>
                      </a:endParaRPr>
                    </a:p>
                    <a:p>
                      <a:r>
                        <a:rPr lang="ja-JP" altLang="en-US" sz="900" dirty="0" smtClean="0">
                          <a:latin typeface="HGPｺﾞｼｯｸM" panose="020B0600000000000000" pitchFamily="50" charset="-128"/>
                          <a:ea typeface="HGPｺﾞｼｯｸM" panose="020B0600000000000000" pitchFamily="50" charset="-128"/>
                        </a:rPr>
                        <a:t>住宅リフォーム技術科で</a:t>
                      </a:r>
                      <a:endParaRPr lang="en-US" altLang="ja-JP" sz="900" dirty="0" smtClean="0">
                        <a:latin typeface="HGPｺﾞｼｯｸM" panose="020B0600000000000000" pitchFamily="50" charset="-128"/>
                        <a:ea typeface="HGPｺﾞｼｯｸM" panose="020B0600000000000000" pitchFamily="50" charset="-128"/>
                      </a:endParaRPr>
                    </a:p>
                    <a:p>
                      <a:r>
                        <a:rPr lang="ja-JP" altLang="en-US" sz="900" dirty="0" smtClean="0">
                          <a:latin typeface="HGPｺﾞｼｯｸM" panose="020B0600000000000000" pitchFamily="50" charset="-128"/>
                          <a:ea typeface="HGPｺﾞｼｯｸM" panose="020B0600000000000000" pitchFamily="50" charset="-128"/>
                        </a:rPr>
                        <a:t>ハロートレーニングを受講する前に</a:t>
                      </a:r>
                      <a:r>
                        <a:rPr lang="en-US" altLang="ja-JP" sz="900" dirty="0" smtClean="0">
                          <a:latin typeface="HGPｺﾞｼｯｸM" panose="020B0600000000000000" pitchFamily="50" charset="-128"/>
                          <a:ea typeface="HGPｺﾞｼｯｸM" panose="020B0600000000000000" pitchFamily="50" charset="-128"/>
                        </a:rPr>
                        <a:t>…</a:t>
                      </a:r>
                    </a:p>
                    <a:p>
                      <a:r>
                        <a:rPr lang="ja-JP" altLang="en-US" sz="900" dirty="0" smtClean="0">
                          <a:latin typeface="HGPｺﾞｼｯｸM" panose="020B0600000000000000" pitchFamily="50" charset="-128"/>
                          <a:ea typeface="HGPｺﾞｼｯｸM" panose="020B0600000000000000" pitchFamily="50" charset="-128"/>
                        </a:rPr>
                        <a:t>ぜひ一度</a:t>
                      </a:r>
                      <a:r>
                        <a:rPr lang="ja-JP" altLang="en-US" sz="900" dirty="0">
                          <a:latin typeface="HGPｺﾞｼｯｸM" panose="020B0600000000000000" pitchFamily="50" charset="-128"/>
                          <a:ea typeface="HGPｺﾞｼｯｸM" panose="020B0600000000000000" pitchFamily="50" charset="-128"/>
                        </a:rPr>
                        <a:t>求人票</a:t>
                      </a:r>
                      <a:r>
                        <a:rPr lang="ja-JP" altLang="en-US" sz="900" dirty="0" smtClean="0">
                          <a:latin typeface="HGPｺﾞｼｯｸM" panose="020B0600000000000000" pitchFamily="50" charset="-128"/>
                          <a:ea typeface="HGPｺﾞｼｯｸM" panose="020B0600000000000000" pitchFamily="50" charset="-128"/>
                        </a:rPr>
                        <a:t>の</a:t>
                      </a:r>
                      <a:r>
                        <a:rPr lang="ja-JP" altLang="en-US" sz="900" dirty="0">
                          <a:latin typeface="HGPｺﾞｼｯｸM" panose="020B0600000000000000" pitchFamily="50" charset="-128"/>
                          <a:ea typeface="HGPｺﾞｼｯｸM" panose="020B0600000000000000" pitchFamily="50" charset="-128"/>
                        </a:rPr>
                        <a:t>検索</a:t>
                      </a:r>
                      <a:r>
                        <a:rPr lang="ja-JP" altLang="en-US" sz="900" dirty="0" smtClean="0">
                          <a:latin typeface="HGPｺﾞｼｯｸM" panose="020B0600000000000000" pitchFamily="50" charset="-128"/>
                          <a:ea typeface="HGPｺﾞｼｯｸM" panose="020B0600000000000000" pitchFamily="50" charset="-128"/>
                        </a:rPr>
                        <a:t>を！</a:t>
                      </a:r>
                      <a:endParaRPr lang="en-US" altLang="ja-JP" sz="900" dirty="0" smtClean="0">
                        <a:latin typeface="HGPｺﾞｼｯｸM" panose="020B0600000000000000" pitchFamily="50" charset="-128"/>
                        <a:ea typeface="HGPｺﾞｼｯｸM" panose="020B0600000000000000" pitchFamily="50" charset="-128"/>
                      </a:endParaRPr>
                    </a:p>
                    <a:p>
                      <a:endParaRPr lang="en-US" altLang="ja-JP" sz="900" dirty="0" smtClean="0">
                        <a:latin typeface="HGPｺﾞｼｯｸM" panose="020B0600000000000000" pitchFamily="50" charset="-128"/>
                        <a:ea typeface="HGPｺﾞｼｯｸM" panose="020B0600000000000000" pitchFamily="50" charset="-128"/>
                      </a:endParaRPr>
                    </a:p>
                    <a:p>
                      <a:r>
                        <a:rPr lang="ja-JP" altLang="en-US" sz="1400" dirty="0">
                          <a:latin typeface="HGP創英角ｺﾞｼｯｸUB" panose="020B0900000000000000" pitchFamily="50" charset="-128"/>
                          <a:ea typeface="HGP創英角ｺﾞｼｯｸUB" panose="020B0900000000000000" pitchFamily="50" charset="-128"/>
                        </a:rPr>
                        <a:t>キーワード</a:t>
                      </a:r>
                      <a:r>
                        <a:rPr lang="ja-JP" altLang="en-US" sz="900" dirty="0" smtClean="0">
                          <a:latin typeface="HGPｺﾞｼｯｸM" panose="020B0600000000000000" pitchFamily="50" charset="-128"/>
                          <a:ea typeface="HGPｺﾞｼｯｸM" panose="020B0600000000000000" pitchFamily="50" charset="-128"/>
                        </a:rPr>
                        <a:t>は</a:t>
                      </a:r>
                      <a:r>
                        <a:rPr lang="en-US" altLang="ja-JP" sz="900" dirty="0" smtClean="0">
                          <a:latin typeface="HGPｺﾞｼｯｸM" panose="020B0600000000000000" pitchFamily="50" charset="-128"/>
                          <a:ea typeface="HGPｺﾞｼｯｸM" panose="020B0600000000000000" pitchFamily="50" charset="-128"/>
                        </a:rPr>
                        <a:t>…</a:t>
                      </a:r>
                    </a:p>
                    <a:p>
                      <a:r>
                        <a:rPr lang="ja-JP" altLang="en-US" sz="900" dirty="0" smtClean="0">
                          <a:latin typeface="HGPｺﾞｼｯｸM" panose="020B0600000000000000" pitchFamily="50" charset="-128"/>
                          <a:ea typeface="HGPｺﾞｼｯｸM" panose="020B0600000000000000" pitchFamily="50" charset="-128"/>
                        </a:rPr>
                        <a:t>住宅営業</a:t>
                      </a:r>
                      <a:r>
                        <a:rPr lang="en-US" altLang="ja-JP" sz="900" dirty="0" smtClean="0">
                          <a:latin typeface="HGPｺﾞｼｯｸM" panose="020B0600000000000000" pitchFamily="50" charset="-128"/>
                          <a:ea typeface="HGPｺﾞｼｯｸM" panose="020B0600000000000000" pitchFamily="50" charset="-128"/>
                        </a:rPr>
                        <a:t>/</a:t>
                      </a:r>
                      <a:r>
                        <a:rPr lang="ja-JP" altLang="en-US" sz="900" dirty="0" smtClean="0">
                          <a:latin typeface="HGPｺﾞｼｯｸM" panose="020B0600000000000000" pitchFamily="50" charset="-128"/>
                          <a:ea typeface="HGPｺﾞｼｯｸM" panose="020B0600000000000000" pitchFamily="50" charset="-128"/>
                        </a:rPr>
                        <a:t>施工管理</a:t>
                      </a:r>
                      <a:r>
                        <a:rPr lang="en-US" altLang="ja-JP" sz="900" dirty="0" smtClean="0">
                          <a:latin typeface="HGPｺﾞｼｯｸM" panose="020B0600000000000000" pitchFamily="50" charset="-128"/>
                          <a:ea typeface="HGPｺﾞｼｯｸM" panose="020B0600000000000000" pitchFamily="50" charset="-128"/>
                        </a:rPr>
                        <a:t>/</a:t>
                      </a:r>
                      <a:r>
                        <a:rPr lang="ja-JP" altLang="en-US" sz="900" dirty="0" smtClean="0">
                          <a:latin typeface="HGPｺﾞｼｯｸM" panose="020B0600000000000000" pitchFamily="50" charset="-128"/>
                          <a:ea typeface="HGPｺﾞｼｯｸM" panose="020B0600000000000000" pitchFamily="50" charset="-128"/>
                        </a:rPr>
                        <a:t>アフター管理</a:t>
                      </a:r>
                      <a:endParaRPr lang="en-US" altLang="ja-JP" sz="900" dirty="0" smtClean="0">
                        <a:latin typeface="HGPｺﾞｼｯｸM" panose="020B0600000000000000" pitchFamily="50" charset="-128"/>
                        <a:ea typeface="HGPｺﾞｼｯｸM" panose="020B0600000000000000" pitchFamily="50" charset="-128"/>
                      </a:endParaRPr>
                    </a:p>
                    <a:p>
                      <a:r>
                        <a:rPr lang="ja-JP" altLang="en-US" sz="900" dirty="0" smtClean="0">
                          <a:latin typeface="HGPｺﾞｼｯｸM" panose="020B0600000000000000" pitchFamily="50" charset="-128"/>
                          <a:ea typeface="HGPｺﾞｼｯｸM" panose="020B0600000000000000" pitchFamily="50" charset="-128"/>
                        </a:rPr>
                        <a:t>インスペクター</a:t>
                      </a:r>
                      <a:r>
                        <a:rPr lang="en-US" altLang="ja-JP" sz="900" dirty="0" smtClean="0">
                          <a:latin typeface="HGPｺﾞｼｯｸM" panose="020B0600000000000000" pitchFamily="50" charset="-128"/>
                          <a:ea typeface="HGPｺﾞｼｯｸM" panose="020B0600000000000000" pitchFamily="50" charset="-128"/>
                        </a:rPr>
                        <a:t>/CAD</a:t>
                      </a:r>
                      <a:r>
                        <a:rPr lang="ja-JP" altLang="en-US" sz="900" dirty="0" smtClean="0">
                          <a:latin typeface="HGPｺﾞｼｯｸM" panose="020B0600000000000000" pitchFamily="50" charset="-128"/>
                          <a:ea typeface="HGPｺﾞｼｯｸM" panose="020B0600000000000000" pitchFamily="50" charset="-128"/>
                        </a:rPr>
                        <a:t>オペレーター</a:t>
                      </a:r>
                      <a:endParaRPr lang="en-US" altLang="ja-JP" sz="900" dirty="0">
                        <a:latin typeface="HGPｺﾞｼｯｸM" panose="020B0600000000000000" pitchFamily="50" charset="-128"/>
                        <a:ea typeface="HGPｺﾞｼｯｸM" panose="020B0600000000000000" pitchFamily="50" charset="-128"/>
                      </a:endParaRPr>
                    </a:p>
                  </p:txBody>
                </p:sp>
              </p:grpSp>
              <p:grpSp>
                <p:nvGrpSpPr>
                  <p:cNvPr id="191" name="グループ化 190"/>
                  <p:cNvGrpSpPr/>
                  <p:nvPr/>
                </p:nvGrpSpPr>
                <p:grpSpPr>
                  <a:xfrm>
                    <a:off x="-87065" y="3050260"/>
                    <a:ext cx="2107494" cy="1350489"/>
                    <a:chOff x="-87065" y="3050260"/>
                    <a:chExt cx="2107494" cy="1350489"/>
                  </a:xfrm>
                </p:grpSpPr>
                <p:sp>
                  <p:nvSpPr>
                    <p:cNvPr id="192" name="Rectangle 22"/>
                    <p:cNvSpPr>
                      <a:spLocks noChangeAspect="1" noChangeArrowheads="1"/>
                    </p:cNvSpPr>
                    <p:nvPr/>
                  </p:nvSpPr>
                  <p:spPr bwMode="auto">
                    <a:xfrm>
                      <a:off x="735" y="3050612"/>
                      <a:ext cx="397916" cy="274588"/>
                    </a:xfrm>
                    <a:prstGeom prst="rect">
                      <a:avLst/>
                    </a:prstGeom>
                    <a:solidFill>
                      <a:srgbClr val="0E31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4295" tIns="8890" rIns="74295" bIns="8890" numCol="1" anchor="t" anchorCtr="0" compatLnSpc="1">
                      <a:prstTxWarp prst="textNoShape">
                        <a:avLst/>
                      </a:prstTxWarp>
                    </a:bodyPr>
                    <a:lstStyle/>
                    <a:p>
                      <a:endParaRPr lang="ja-JP" altLang="en-US"/>
                    </a:p>
                  </p:txBody>
                </p:sp>
                <p:sp>
                  <p:nvSpPr>
                    <p:cNvPr id="193" name="Oval 21"/>
                    <p:cNvSpPr>
                      <a:spLocks noChangeAspect="1" noChangeArrowheads="1"/>
                    </p:cNvSpPr>
                    <p:nvPr/>
                  </p:nvSpPr>
                  <p:spPr bwMode="auto">
                    <a:xfrm>
                      <a:off x="46770" y="3099182"/>
                      <a:ext cx="61873" cy="56698"/>
                    </a:xfrm>
                    <a:prstGeom prst="ellipse">
                      <a:avLst/>
                    </a:prstGeom>
                    <a:solidFill>
                      <a:srgbClr val="FFFFFF"/>
                    </a:solidFill>
                    <a:ln>
                      <a:noFill/>
                    </a:ln>
                    <a:extLst>
                      <a:ext uri="{91240B29-F687-4F45-9708-019B960494DF}">
                        <a14:hiddenLine xmlns:a14="http://schemas.microsoft.com/office/drawing/2010/main" w="3175">
                          <a:solidFill>
                            <a:srgbClr val="FF0000"/>
                          </a:solidFill>
                          <a:round/>
                          <a:headEnd/>
                          <a:tailEnd/>
                        </a14:hiddenLine>
                      </a:ext>
                    </a:extLst>
                  </p:spPr>
                  <p:txBody>
                    <a:bodyPr vert="horz" wrap="square" lIns="74295" tIns="8890" rIns="74295" bIns="8890" numCol="1" anchor="t" anchorCtr="0" compatLnSpc="1">
                      <a:prstTxWarp prst="textNoShape">
                        <a:avLst/>
                      </a:prstTxWarp>
                    </a:bodyPr>
                    <a:lstStyle/>
                    <a:p>
                      <a:endParaRPr lang="ja-JP" altLang="en-US"/>
                    </a:p>
                  </p:txBody>
                </p:sp>
                <p:sp>
                  <p:nvSpPr>
                    <p:cNvPr id="194" name="Oval 20"/>
                    <p:cNvSpPr>
                      <a:spLocks noChangeAspect="1" noChangeArrowheads="1"/>
                    </p:cNvSpPr>
                    <p:nvPr/>
                  </p:nvSpPr>
                  <p:spPr bwMode="auto">
                    <a:xfrm>
                      <a:off x="293488" y="3099182"/>
                      <a:ext cx="61873" cy="56698"/>
                    </a:xfrm>
                    <a:prstGeom prst="ellipse">
                      <a:avLst/>
                    </a:prstGeom>
                    <a:solidFill>
                      <a:srgbClr val="FFFFFF"/>
                    </a:solidFill>
                    <a:ln>
                      <a:noFill/>
                    </a:ln>
                    <a:extLst>
                      <a:ext uri="{91240B29-F687-4F45-9708-019B960494DF}">
                        <a14:hiddenLine xmlns:a14="http://schemas.microsoft.com/office/drawing/2010/main" w="3175">
                          <a:solidFill>
                            <a:srgbClr val="FF0000"/>
                          </a:solidFill>
                          <a:round/>
                          <a:headEnd/>
                          <a:tailEnd/>
                        </a14:hiddenLine>
                      </a:ext>
                    </a:extLst>
                  </p:spPr>
                  <p:txBody>
                    <a:bodyPr vert="horz" wrap="square" lIns="74295" tIns="8890" rIns="74295" bIns="8890" numCol="1" anchor="t" anchorCtr="0" compatLnSpc="1">
                      <a:prstTxWarp prst="textNoShape">
                        <a:avLst/>
                      </a:prstTxWarp>
                    </a:bodyPr>
                    <a:lstStyle/>
                    <a:p>
                      <a:endParaRPr lang="ja-JP" altLang="en-US"/>
                    </a:p>
                  </p:txBody>
                </p:sp>
                <p:sp>
                  <p:nvSpPr>
                    <p:cNvPr id="195" name="Oval 19"/>
                    <p:cNvSpPr>
                      <a:spLocks noChangeAspect="1" noChangeArrowheads="1"/>
                    </p:cNvSpPr>
                    <p:nvPr/>
                  </p:nvSpPr>
                  <p:spPr bwMode="auto">
                    <a:xfrm>
                      <a:off x="170305" y="3074026"/>
                      <a:ext cx="61873" cy="56698"/>
                    </a:xfrm>
                    <a:prstGeom prst="ellipse">
                      <a:avLst/>
                    </a:prstGeom>
                    <a:solidFill>
                      <a:srgbClr val="FFFFFF"/>
                    </a:solidFill>
                    <a:ln>
                      <a:noFill/>
                    </a:ln>
                    <a:extLst>
                      <a:ext uri="{91240B29-F687-4F45-9708-019B960494DF}">
                        <a14:hiddenLine xmlns:a14="http://schemas.microsoft.com/office/drawing/2010/main" w="3175">
                          <a:solidFill>
                            <a:srgbClr val="FF0000"/>
                          </a:solidFill>
                          <a:round/>
                          <a:headEnd/>
                          <a:tailEnd/>
                        </a14:hiddenLine>
                      </a:ext>
                    </a:extLst>
                  </p:spPr>
                  <p:txBody>
                    <a:bodyPr vert="horz" wrap="square" lIns="74295" tIns="8890" rIns="74295" bIns="8890" numCol="1" anchor="t" anchorCtr="0" compatLnSpc="1">
                      <a:prstTxWarp prst="textNoShape">
                        <a:avLst/>
                      </a:prstTxWarp>
                    </a:bodyPr>
                    <a:lstStyle/>
                    <a:p>
                      <a:endParaRPr lang="ja-JP" altLang="en-US"/>
                    </a:p>
                  </p:txBody>
                </p:sp>
                <p:sp>
                  <p:nvSpPr>
                    <p:cNvPr id="196" name="Freeform 17"/>
                    <p:cNvSpPr>
                      <a:spLocks noChangeAspect="1"/>
                    </p:cNvSpPr>
                    <p:nvPr/>
                  </p:nvSpPr>
                  <p:spPr bwMode="auto">
                    <a:xfrm>
                      <a:off x="65001" y="3156461"/>
                      <a:ext cx="271214" cy="148227"/>
                    </a:xfrm>
                    <a:custGeom>
                      <a:avLst/>
                      <a:gdLst>
                        <a:gd name="T0" fmla="*/ 35 w 3853"/>
                        <a:gd name="T1" fmla="*/ 174 h 2298"/>
                        <a:gd name="T2" fmla="*/ 171 w 3853"/>
                        <a:gd name="T3" fmla="*/ 10 h 2298"/>
                        <a:gd name="T4" fmla="*/ 373 w 3853"/>
                        <a:gd name="T5" fmla="*/ 137 h 2298"/>
                        <a:gd name="T6" fmla="*/ 3481 w 3853"/>
                        <a:gd name="T7" fmla="*/ 144 h 2298"/>
                        <a:gd name="T8" fmla="*/ 3669 w 3853"/>
                        <a:gd name="T9" fmla="*/ 10 h 2298"/>
                        <a:gd name="T10" fmla="*/ 3829 w 3853"/>
                        <a:gd name="T11" fmla="*/ 157 h 2298"/>
                        <a:gd name="T12" fmla="*/ 1889 w 3853"/>
                        <a:gd name="T13" fmla="*/ 2297 h 2298"/>
                        <a:gd name="T14" fmla="*/ 35 w 3853"/>
                        <a:gd name="T15" fmla="*/ 174 h 2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53" h="2298">
                          <a:moveTo>
                            <a:pt x="35" y="174"/>
                          </a:moveTo>
                          <a:cubicBezTo>
                            <a:pt x="41" y="41"/>
                            <a:pt x="103" y="20"/>
                            <a:pt x="171" y="10"/>
                          </a:cubicBezTo>
                          <a:cubicBezTo>
                            <a:pt x="239" y="0"/>
                            <a:pt x="292" y="72"/>
                            <a:pt x="373" y="137"/>
                          </a:cubicBezTo>
                          <a:cubicBezTo>
                            <a:pt x="1168" y="669"/>
                            <a:pt x="2594" y="713"/>
                            <a:pt x="3481" y="144"/>
                          </a:cubicBezTo>
                          <a:cubicBezTo>
                            <a:pt x="3575" y="73"/>
                            <a:pt x="3603" y="7"/>
                            <a:pt x="3669" y="10"/>
                          </a:cubicBezTo>
                          <a:cubicBezTo>
                            <a:pt x="3735" y="13"/>
                            <a:pt x="3805" y="7"/>
                            <a:pt x="3829" y="157"/>
                          </a:cubicBezTo>
                          <a:cubicBezTo>
                            <a:pt x="3853" y="980"/>
                            <a:pt x="3472" y="2286"/>
                            <a:pt x="1889" y="2297"/>
                          </a:cubicBezTo>
                          <a:cubicBezTo>
                            <a:pt x="270" y="2298"/>
                            <a:pt x="0" y="789"/>
                            <a:pt x="35" y="174"/>
                          </a:cubicBezTo>
                          <a:close/>
                        </a:path>
                      </a:pathLst>
                    </a:custGeom>
                    <a:solidFill>
                      <a:srgbClr val="FFFFFF"/>
                    </a:solidFill>
                    <a:ln>
                      <a:noFill/>
                    </a:ln>
                    <a:extLst>
                      <a:ext uri="{91240B29-F687-4F45-9708-019B960494DF}">
                        <a14:hiddenLine xmlns:a14="http://schemas.microsoft.com/office/drawing/2010/main" w="254">
                          <a:solidFill>
                            <a:srgbClr val="FF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7" name="Freeform 16"/>
                    <p:cNvSpPr>
                      <a:spLocks noChangeAspect="1"/>
                    </p:cNvSpPr>
                    <p:nvPr/>
                  </p:nvSpPr>
                  <p:spPr bwMode="auto">
                    <a:xfrm>
                      <a:off x="88230" y="3184842"/>
                      <a:ext cx="224686" cy="100689"/>
                    </a:xfrm>
                    <a:custGeom>
                      <a:avLst/>
                      <a:gdLst>
                        <a:gd name="T0" fmla="*/ 0 w 3192"/>
                        <a:gd name="T1" fmla="*/ 0 h 1561"/>
                        <a:gd name="T2" fmla="*/ 3192 w 3192"/>
                        <a:gd name="T3" fmla="*/ 14 h 1561"/>
                        <a:gd name="T4" fmla="*/ 1584 w 3192"/>
                        <a:gd name="T5" fmla="*/ 1561 h 1561"/>
                        <a:gd name="T6" fmla="*/ 0 w 3192"/>
                        <a:gd name="T7" fmla="*/ 0 h 1561"/>
                      </a:gdLst>
                      <a:ahLst/>
                      <a:cxnLst>
                        <a:cxn ang="0">
                          <a:pos x="T0" y="T1"/>
                        </a:cxn>
                        <a:cxn ang="0">
                          <a:pos x="T2" y="T3"/>
                        </a:cxn>
                        <a:cxn ang="0">
                          <a:pos x="T4" y="T5"/>
                        </a:cxn>
                        <a:cxn ang="0">
                          <a:pos x="T6" y="T7"/>
                        </a:cxn>
                      </a:cxnLst>
                      <a:rect l="0" t="0" r="r" b="b"/>
                      <a:pathLst>
                        <a:path w="3192" h="1561">
                          <a:moveTo>
                            <a:pt x="0" y="0"/>
                          </a:moveTo>
                          <a:cubicBezTo>
                            <a:pt x="649" y="501"/>
                            <a:pt x="2483" y="496"/>
                            <a:pt x="3192" y="14"/>
                          </a:cubicBezTo>
                          <a:cubicBezTo>
                            <a:pt x="3165" y="577"/>
                            <a:pt x="2780" y="1560"/>
                            <a:pt x="1584" y="1561"/>
                          </a:cubicBezTo>
                          <a:cubicBezTo>
                            <a:pt x="347" y="1560"/>
                            <a:pt x="53" y="584"/>
                            <a:pt x="0" y="0"/>
                          </a:cubicBezTo>
                          <a:close/>
                        </a:path>
                      </a:pathLst>
                    </a:custGeom>
                    <a:solidFill>
                      <a:srgbClr val="0E3192"/>
                    </a:solidFill>
                    <a:ln>
                      <a:noFill/>
                    </a:ln>
                    <a:extLst>
                      <a:ext uri="{91240B29-F687-4F45-9708-019B960494DF}">
                        <a14:hiddenLine xmlns:a14="http://schemas.microsoft.com/office/drawing/2010/main" w="254">
                          <a:solidFill>
                            <a:srgbClr val="FF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8" name="Oval 14"/>
                    <p:cNvSpPr>
                      <a:spLocks noChangeAspect="1" noChangeArrowheads="1"/>
                    </p:cNvSpPr>
                    <p:nvPr/>
                  </p:nvSpPr>
                  <p:spPr bwMode="auto">
                    <a:xfrm>
                      <a:off x="149681" y="3130724"/>
                      <a:ext cx="102981" cy="173706"/>
                    </a:xfrm>
                    <a:prstGeom prst="ellipse">
                      <a:avLst/>
                    </a:prstGeom>
                    <a:solidFill>
                      <a:srgbClr val="FFFFFF"/>
                    </a:solidFill>
                    <a:ln>
                      <a:noFill/>
                    </a:ln>
                    <a:extLst>
                      <a:ext uri="{91240B29-F687-4F45-9708-019B960494DF}">
                        <a14:hiddenLine xmlns:a14="http://schemas.microsoft.com/office/drawing/2010/main" w="254">
                          <a:solidFill>
                            <a:srgbClr val="FF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9" name="Oval 13"/>
                    <p:cNvSpPr>
                      <a:spLocks noChangeAspect="1" noChangeArrowheads="1"/>
                    </p:cNvSpPr>
                    <p:nvPr/>
                  </p:nvSpPr>
                  <p:spPr bwMode="auto">
                    <a:xfrm>
                      <a:off x="170517" y="3149559"/>
                      <a:ext cx="60606" cy="135327"/>
                    </a:xfrm>
                    <a:prstGeom prst="ellipse">
                      <a:avLst/>
                    </a:prstGeom>
                    <a:solidFill>
                      <a:srgbClr val="0E3192"/>
                    </a:solidFill>
                    <a:ln>
                      <a:noFill/>
                    </a:ln>
                    <a:extLst>
                      <a:ext uri="{91240B29-F687-4F45-9708-019B960494DF}">
                        <a14:hiddenLine xmlns:a14="http://schemas.microsoft.com/office/drawing/2010/main" w="254">
                          <a:solidFill>
                            <a:srgbClr val="FF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0" name="WordArt 9"/>
                    <p:cNvSpPr>
                      <a:spLocks noChangeArrowheads="1" noChangeShapeType="1" noTextEdit="1"/>
                    </p:cNvSpPr>
                    <p:nvPr/>
                  </p:nvSpPr>
                  <p:spPr bwMode="auto">
                    <a:xfrm>
                      <a:off x="461581" y="3050260"/>
                      <a:ext cx="1256295" cy="114968"/>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r>
                        <a:rPr lang="ja-JP" altLang="en-US" sz="2000" b="1" i="1" kern="10" spc="0" dirty="0" smtClean="0">
                          <a:ln>
                            <a:noFill/>
                          </a:ln>
                          <a:solidFill>
                            <a:srgbClr val="0E3192"/>
                          </a:solidFill>
                          <a:effectLst/>
                          <a:latin typeface="HG丸ｺﾞｼｯｸM-PRO" panose="020F0600000000000000" pitchFamily="50" charset="-128"/>
                          <a:ea typeface="HG丸ｺﾞｼｯｸM-PRO" panose="020F0600000000000000" pitchFamily="50" charset="-128"/>
                        </a:rPr>
                        <a:t>ポリテクセンター関東</a:t>
                      </a:r>
                      <a:endParaRPr lang="ja-JP" altLang="en-US" sz="2000" b="1" i="1" kern="10" spc="0" dirty="0">
                        <a:ln>
                          <a:noFill/>
                        </a:ln>
                        <a:solidFill>
                          <a:srgbClr val="0E3192"/>
                        </a:solidFill>
                        <a:effectLst/>
                        <a:latin typeface="HG丸ｺﾞｼｯｸM-PRO" panose="020F0600000000000000" pitchFamily="50" charset="-128"/>
                        <a:ea typeface="HG丸ｺﾞｼｯｸM-PRO" panose="020F0600000000000000" pitchFamily="50" charset="-128"/>
                      </a:endParaRPr>
                    </a:p>
                  </p:txBody>
                </p:sp>
                <p:sp>
                  <p:nvSpPr>
                    <p:cNvPr id="201" name="WordArt 8"/>
                    <p:cNvSpPr>
                      <a:spLocks noChangeAspect="1" noChangeArrowheads="1" noChangeShapeType="1" noTextEdit="1"/>
                    </p:cNvSpPr>
                    <p:nvPr/>
                  </p:nvSpPr>
                  <p:spPr bwMode="auto">
                    <a:xfrm>
                      <a:off x="480383" y="3181753"/>
                      <a:ext cx="1203725" cy="51683"/>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r>
                        <a:rPr lang="ja-JP" altLang="en-US" sz="800" i="1" kern="10" spc="0" dirty="0" smtClean="0">
                          <a:ln>
                            <a:noFill/>
                          </a:ln>
                          <a:solidFill>
                            <a:srgbClr val="0E3192"/>
                          </a:solidFill>
                          <a:effectLst/>
                          <a:latin typeface="HG丸ｺﾞｼｯｸM-PRO" panose="020F0600000000000000" pitchFamily="50" charset="-128"/>
                          <a:ea typeface="HG丸ｺﾞｼｯｸM-PRO" panose="020F0600000000000000" pitchFamily="50" charset="-128"/>
                        </a:rPr>
                        <a:t>独立行政法人 高齢・障害・求職者雇用支援機構</a:t>
                      </a:r>
                      <a:endParaRPr lang="ja-JP" altLang="en-US" sz="800" i="1" kern="10" spc="0" dirty="0">
                        <a:ln>
                          <a:noFill/>
                        </a:ln>
                        <a:solidFill>
                          <a:srgbClr val="0E3192"/>
                        </a:solidFill>
                        <a:effectLst/>
                        <a:latin typeface="HG丸ｺﾞｼｯｸM-PRO" panose="020F0600000000000000" pitchFamily="50" charset="-128"/>
                        <a:ea typeface="HG丸ｺﾞｼｯｸM-PRO" panose="020F0600000000000000" pitchFamily="50" charset="-128"/>
                      </a:endParaRPr>
                    </a:p>
                  </p:txBody>
                </p:sp>
                <p:sp>
                  <p:nvSpPr>
                    <p:cNvPr id="202" name="WordArt 7"/>
                    <p:cNvSpPr>
                      <a:spLocks noChangeAspect="1" noChangeArrowheads="1" noChangeShapeType="1" noTextEdit="1"/>
                    </p:cNvSpPr>
                    <p:nvPr/>
                  </p:nvSpPr>
                  <p:spPr bwMode="auto">
                    <a:xfrm>
                      <a:off x="480383" y="3248906"/>
                      <a:ext cx="734821" cy="51683"/>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144"/>
                        </a:avLst>
                      </a:prstTxWarp>
                    </a:bodyPr>
                    <a:lstStyle/>
                    <a:p>
                      <a:pPr algn="ctr" rtl="0">
                        <a:buNone/>
                      </a:pPr>
                      <a:r>
                        <a:rPr lang="ja-JP" altLang="en-US" sz="900" i="1" kern="10" spc="0" dirty="0" smtClean="0">
                          <a:ln>
                            <a:noFill/>
                          </a:ln>
                          <a:solidFill>
                            <a:srgbClr val="0E3192"/>
                          </a:solidFill>
                          <a:effectLst/>
                          <a:latin typeface="HG丸ｺﾞｼｯｸM-PRO" panose="020F0600000000000000" pitchFamily="50" charset="-128"/>
                          <a:ea typeface="HG丸ｺﾞｼｯｸM-PRO" panose="020F0600000000000000" pitchFamily="50" charset="-128"/>
                        </a:rPr>
                        <a:t>神奈川職業訓練支援センター</a:t>
                      </a:r>
                      <a:endParaRPr lang="ja-JP" altLang="en-US" sz="900" i="1" kern="10" spc="0" dirty="0">
                        <a:ln>
                          <a:noFill/>
                        </a:ln>
                        <a:solidFill>
                          <a:srgbClr val="0E3192"/>
                        </a:solidFill>
                        <a:effectLst/>
                        <a:latin typeface="HG丸ｺﾞｼｯｸM-PRO" panose="020F0600000000000000" pitchFamily="50" charset="-128"/>
                        <a:ea typeface="HG丸ｺﾞｼｯｸM-PRO" panose="020F0600000000000000" pitchFamily="50" charset="-128"/>
                      </a:endParaRPr>
                    </a:p>
                  </p:txBody>
                </p:sp>
                <p:sp>
                  <p:nvSpPr>
                    <p:cNvPr id="203" name="WordArt 6"/>
                    <p:cNvSpPr>
                      <a:spLocks noChangeAspect="1" noChangeArrowheads="1" noChangeShapeType="1" noTextEdit="1"/>
                    </p:cNvSpPr>
                    <p:nvPr/>
                  </p:nvSpPr>
                  <p:spPr bwMode="auto">
                    <a:xfrm>
                      <a:off x="480383" y="3314652"/>
                      <a:ext cx="790844" cy="51683"/>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144"/>
                        </a:avLst>
                      </a:prstTxWarp>
                    </a:bodyPr>
                    <a:lstStyle/>
                    <a:p>
                      <a:pPr algn="ctr" rtl="0">
                        <a:buNone/>
                      </a:pPr>
                      <a:r>
                        <a:rPr lang="ja-JP" altLang="en-US" sz="900" i="1" kern="10" spc="0" smtClean="0">
                          <a:ln>
                            <a:noFill/>
                          </a:ln>
                          <a:solidFill>
                            <a:srgbClr val="0E3192"/>
                          </a:solidFill>
                          <a:effectLst/>
                          <a:latin typeface="HG丸ｺﾞｼｯｸM-PRO" panose="020F0600000000000000" pitchFamily="50" charset="-128"/>
                          <a:ea typeface="HG丸ｺﾞｼｯｸM-PRO" panose="020F0600000000000000" pitchFamily="50" charset="-128"/>
                        </a:rPr>
                        <a:t>関東職業能力開発促進センター</a:t>
                      </a:r>
                      <a:endParaRPr lang="ja-JP" altLang="en-US" sz="900" i="1" kern="10" spc="0">
                        <a:ln>
                          <a:noFill/>
                        </a:ln>
                        <a:solidFill>
                          <a:srgbClr val="0E3192"/>
                        </a:solidFill>
                        <a:effectLst/>
                        <a:latin typeface="HG丸ｺﾞｼｯｸM-PRO" panose="020F0600000000000000" pitchFamily="50" charset="-128"/>
                        <a:ea typeface="HG丸ｺﾞｼｯｸM-PRO" panose="020F0600000000000000" pitchFamily="50" charset="-128"/>
                      </a:endParaRPr>
                    </a:p>
                  </p:txBody>
                </p:sp>
                <p:sp>
                  <p:nvSpPr>
                    <p:cNvPr id="204" name="テキスト ボックス 203"/>
                    <p:cNvSpPr txBox="1"/>
                    <p:nvPr/>
                  </p:nvSpPr>
                  <p:spPr>
                    <a:xfrm>
                      <a:off x="-87065" y="3336909"/>
                      <a:ext cx="678391" cy="215444"/>
                    </a:xfrm>
                    <a:prstGeom prst="rect">
                      <a:avLst/>
                    </a:prstGeom>
                    <a:noFill/>
                  </p:spPr>
                  <p:txBody>
                    <a:bodyPr wrap="none" rtlCol="0">
                      <a:spAutoFit/>
                    </a:bodyPr>
                    <a:lstStyle/>
                    <a:p>
                      <a:r>
                        <a:rPr kumimoji="1" lang="ja-JP" altLang="en-US" sz="800" dirty="0" smtClean="0"/>
                        <a:t>〒</a:t>
                      </a:r>
                      <a:r>
                        <a:rPr kumimoji="1" lang="en-US" altLang="ja-JP" sz="800" dirty="0" smtClean="0"/>
                        <a:t>241-0824</a:t>
                      </a:r>
                      <a:endParaRPr kumimoji="1" lang="ja-JP" altLang="en-US" sz="800" dirty="0"/>
                    </a:p>
                  </p:txBody>
                </p:sp>
                <p:sp>
                  <p:nvSpPr>
                    <p:cNvPr id="205" name="正方形/長方形 204"/>
                    <p:cNvSpPr/>
                    <p:nvPr/>
                  </p:nvSpPr>
                  <p:spPr>
                    <a:xfrm>
                      <a:off x="-80511" y="3450192"/>
                      <a:ext cx="1763624" cy="584775"/>
                    </a:xfrm>
                    <a:prstGeom prst="rect">
                      <a:avLst/>
                    </a:prstGeom>
                  </p:spPr>
                  <p:txBody>
                    <a:bodyPr wrap="none">
                      <a:spAutoFit/>
                    </a:bodyPr>
                    <a:lstStyle/>
                    <a:p>
                      <a:r>
                        <a:rPr kumimoji="0" lang="ja-JP" altLang="en-US" sz="800" dirty="0">
                          <a:latin typeface="HGPｺﾞｼｯｸM" panose="020B0600000000000000" pitchFamily="50" charset="-128"/>
                          <a:ea typeface="HGPｺﾞｼｯｸM" panose="020B0600000000000000" pitchFamily="50" charset="-128"/>
                          <a:cs typeface="Times New Roman" panose="02020603050405020304" pitchFamily="18" charset="0"/>
                        </a:rPr>
                        <a:t>横浜市旭区南希望が丘</a:t>
                      </a:r>
                      <a:r>
                        <a:rPr kumimoji="0" lang="en-US" altLang="ja-JP" sz="800" dirty="0" smtClean="0">
                          <a:latin typeface="HGPｺﾞｼｯｸM" panose="020B0600000000000000" pitchFamily="50" charset="-128"/>
                          <a:ea typeface="HGPｺﾞｼｯｸM" panose="020B0600000000000000" pitchFamily="50" charset="-128"/>
                          <a:cs typeface="Times New Roman" panose="02020603050405020304" pitchFamily="18" charset="0"/>
                        </a:rPr>
                        <a:t>78</a:t>
                      </a:r>
                    </a:p>
                    <a:p>
                      <a:r>
                        <a:rPr kumimoji="0" lang="en-US" altLang="ja-JP" sz="800" b="1" dirty="0" smtClean="0">
                          <a:ea typeface="HGSｺﾞｼｯｸM" panose="020B0600000000000000" pitchFamily="50" charset="-128"/>
                          <a:cs typeface="Times New Roman" panose="02020603050405020304" pitchFamily="18" charset="0"/>
                        </a:rPr>
                        <a:t>TEL. </a:t>
                      </a:r>
                      <a:r>
                        <a:rPr kumimoji="0" lang="en-US" altLang="ja-JP" sz="800" b="1" dirty="0">
                          <a:ea typeface="HGSｺﾞｼｯｸM" panose="020B0600000000000000" pitchFamily="50" charset="-128"/>
                          <a:cs typeface="Times New Roman" panose="02020603050405020304" pitchFamily="18" charset="0"/>
                        </a:rPr>
                        <a:t>045-391-2848</a:t>
                      </a:r>
                      <a:r>
                        <a:rPr kumimoji="0" lang="ja-JP" altLang="en-US" sz="800" dirty="0">
                          <a:latin typeface="HGPｺﾞｼｯｸM" panose="020B0600000000000000" pitchFamily="50" charset="-128"/>
                          <a:ea typeface="HGPｺﾞｼｯｸM" panose="020B0600000000000000" pitchFamily="50" charset="-128"/>
                          <a:cs typeface="Times New Roman" panose="02020603050405020304" pitchFamily="18" charset="0"/>
                        </a:rPr>
                        <a:t>（訓練第一課</a:t>
                      </a:r>
                      <a:r>
                        <a:rPr kumimoji="0" lang="ja-JP" altLang="en-US" sz="800" dirty="0" smtClean="0">
                          <a:latin typeface="HGPｺﾞｼｯｸM" panose="020B0600000000000000" pitchFamily="50" charset="-128"/>
                          <a:ea typeface="HGPｺﾞｼｯｸM" panose="020B0600000000000000" pitchFamily="50" charset="-128"/>
                          <a:cs typeface="Times New Roman" panose="02020603050405020304" pitchFamily="18" charset="0"/>
                        </a:rPr>
                        <a:t>）</a:t>
                      </a:r>
                      <a:endParaRPr kumimoji="0" lang="en-US" altLang="ja-JP" sz="800" dirty="0" smtClean="0">
                        <a:latin typeface="HGPｺﾞｼｯｸM" panose="020B0600000000000000" pitchFamily="50" charset="-128"/>
                        <a:ea typeface="HGPｺﾞｼｯｸM" panose="020B0600000000000000" pitchFamily="50" charset="-128"/>
                        <a:cs typeface="Times New Roman" panose="02020603050405020304" pitchFamily="18" charset="0"/>
                      </a:endParaRPr>
                    </a:p>
                    <a:p>
                      <a:r>
                        <a:rPr kumimoji="0" lang="en-US" altLang="ja-JP" sz="800" b="1" dirty="0">
                          <a:ea typeface="HGSｺﾞｼｯｸM" panose="020B0600000000000000" pitchFamily="50" charset="-128"/>
                          <a:cs typeface="Times New Roman" panose="02020603050405020304" pitchFamily="18" charset="0"/>
                        </a:rPr>
                        <a:t>FAX. </a:t>
                      </a:r>
                      <a:r>
                        <a:rPr kumimoji="0" lang="en-US" altLang="ja-JP" sz="800" b="1" dirty="0" smtClean="0">
                          <a:ea typeface="HGSｺﾞｼｯｸM" panose="020B0600000000000000" pitchFamily="50" charset="-128"/>
                          <a:cs typeface="Times New Roman" panose="02020603050405020304" pitchFamily="18" charset="0"/>
                        </a:rPr>
                        <a:t>045-391-9699</a:t>
                      </a:r>
                      <a:endParaRPr kumimoji="0" lang="en-US" altLang="ja-JP" sz="800" b="1" dirty="0">
                        <a:ea typeface="HGSｺﾞｼｯｸM" panose="020B0600000000000000" pitchFamily="50" charset="-128"/>
                        <a:cs typeface="Times New Roman" panose="02020603050405020304" pitchFamily="18" charset="0"/>
                      </a:endParaRPr>
                    </a:p>
                    <a:p>
                      <a:r>
                        <a:rPr kumimoji="0" lang="ja-JP" altLang="en-US" sz="800" dirty="0">
                          <a:latin typeface="HGPｺﾞｼｯｸM" panose="020B0600000000000000" pitchFamily="50" charset="-128"/>
                          <a:ea typeface="HGPｺﾞｼｯｸM" panose="020B0600000000000000" pitchFamily="50" charset="-128"/>
                          <a:cs typeface="Times New Roman" panose="02020603050405020304" pitchFamily="18" charset="0"/>
                        </a:rPr>
                        <a:t>相鉄線希望ケ丘駅下車　徒歩</a:t>
                      </a:r>
                      <a:r>
                        <a:rPr kumimoji="0" lang="en-US" altLang="ja-JP" sz="800" dirty="0">
                          <a:latin typeface="HGPｺﾞｼｯｸM" panose="020B0600000000000000" pitchFamily="50" charset="-128"/>
                          <a:ea typeface="HGPｺﾞｼｯｸM" panose="020B0600000000000000" pitchFamily="50" charset="-128"/>
                          <a:cs typeface="Times New Roman" panose="02020603050405020304" pitchFamily="18" charset="0"/>
                        </a:rPr>
                        <a:t>10</a:t>
                      </a:r>
                      <a:r>
                        <a:rPr kumimoji="0" lang="ja-JP" altLang="en-US" sz="800" dirty="0" smtClean="0">
                          <a:latin typeface="HGPｺﾞｼｯｸM" panose="020B0600000000000000" pitchFamily="50" charset="-128"/>
                          <a:ea typeface="HGPｺﾞｼｯｸM" panose="020B0600000000000000" pitchFamily="50" charset="-128"/>
                          <a:cs typeface="Times New Roman" panose="02020603050405020304" pitchFamily="18" charset="0"/>
                        </a:rPr>
                        <a:t>分</a:t>
                      </a:r>
                      <a:r>
                        <a:rPr kumimoji="0" lang="ja-JP" altLang="en-US" sz="800" dirty="0">
                          <a:latin typeface="HGPｺﾞｼｯｸM" panose="020B0600000000000000" pitchFamily="50" charset="-128"/>
                          <a:ea typeface="HGPｺﾞｼｯｸM" panose="020B0600000000000000" pitchFamily="50" charset="-128"/>
                          <a:cs typeface="Times New Roman" panose="02020603050405020304" pitchFamily="18" charset="0"/>
                        </a:rPr>
                        <a:t>　</a:t>
                      </a:r>
                      <a:endParaRPr lang="ja-JP" altLang="en-US" sz="800" dirty="0">
                        <a:latin typeface="HGPｺﾞｼｯｸM" panose="020B0600000000000000" pitchFamily="50" charset="-128"/>
                        <a:ea typeface="HGPｺﾞｼｯｸM" panose="020B0600000000000000" pitchFamily="50" charset="-128"/>
                      </a:endParaRPr>
                    </a:p>
                  </p:txBody>
                </p:sp>
                <p:sp>
                  <p:nvSpPr>
                    <p:cNvPr id="206" name="テキスト ボックス 205"/>
                    <p:cNvSpPr txBox="1"/>
                    <p:nvPr/>
                  </p:nvSpPr>
                  <p:spPr>
                    <a:xfrm>
                      <a:off x="-75071" y="4062195"/>
                      <a:ext cx="2095500" cy="338554"/>
                    </a:xfrm>
                    <a:prstGeom prst="rect">
                      <a:avLst/>
                    </a:prstGeom>
                    <a:noFill/>
                  </p:spPr>
                  <p:txBody>
                    <a:bodyPr wrap="square" rtlCol="0">
                      <a:spAutoFit/>
                    </a:bodyPr>
                    <a:lstStyle/>
                    <a:p>
                      <a:r>
                        <a:rPr kumimoji="0" lang="ja-JP" altLang="en-US" sz="800" dirty="0" smtClean="0">
                          <a:latin typeface="HGPｺﾞｼｯｸM" panose="020B0600000000000000" pitchFamily="50" charset="-128"/>
                          <a:ea typeface="HGPｺﾞｼｯｸM" panose="020B0600000000000000" pitchFamily="50" charset="-128"/>
                          <a:cs typeface="Times New Roman" panose="02020603050405020304" pitchFamily="18" charset="0"/>
                        </a:rPr>
                        <a:t>住宅リフォーム技術科は</a:t>
                      </a:r>
                      <a:endParaRPr kumimoji="0" lang="en-US" altLang="ja-JP" sz="800" dirty="0">
                        <a:latin typeface="HGPｺﾞｼｯｸM" panose="020B0600000000000000" pitchFamily="50" charset="-128"/>
                        <a:ea typeface="HGPｺﾞｼｯｸM" panose="020B0600000000000000" pitchFamily="50" charset="-128"/>
                        <a:cs typeface="Times New Roman" panose="02020603050405020304" pitchFamily="18" charset="0"/>
                      </a:endParaRPr>
                    </a:p>
                    <a:p>
                      <a:r>
                        <a:rPr kumimoji="0" lang="ja-JP" altLang="en-US" sz="800" dirty="0" smtClean="0">
                          <a:latin typeface="HGPｺﾞｼｯｸM" panose="020B0600000000000000" pitchFamily="50" charset="-128"/>
                          <a:ea typeface="HGPｺﾞｼｯｸM" panose="020B0600000000000000" pitchFamily="50" charset="-128"/>
                          <a:cs typeface="Times New Roman" panose="02020603050405020304" pitchFamily="18" charset="0"/>
                        </a:rPr>
                        <a:t>６月</a:t>
                      </a:r>
                      <a:r>
                        <a:rPr kumimoji="0" lang="en-US" altLang="ja-JP" sz="800" dirty="0" smtClean="0">
                          <a:latin typeface="HGPｺﾞｼｯｸM" panose="020B0600000000000000" pitchFamily="50" charset="-128"/>
                          <a:ea typeface="HGPｺﾞｼｯｸM" panose="020B0600000000000000" pitchFamily="50" charset="-128"/>
                          <a:cs typeface="Times New Roman" panose="02020603050405020304" pitchFamily="18" charset="0"/>
                        </a:rPr>
                        <a:t>or</a:t>
                      </a:r>
                      <a:r>
                        <a:rPr kumimoji="0" lang="ja-JP" altLang="en-US" sz="800" dirty="0" smtClean="0">
                          <a:latin typeface="HGPｺﾞｼｯｸM" panose="020B0600000000000000" pitchFamily="50" charset="-128"/>
                          <a:ea typeface="HGPｺﾞｼｯｸM" panose="020B0600000000000000" pitchFamily="50" charset="-128"/>
                          <a:cs typeface="Times New Roman" panose="02020603050405020304" pitchFamily="18" charset="0"/>
                        </a:rPr>
                        <a:t>１２月</a:t>
                      </a:r>
                      <a:r>
                        <a:rPr kumimoji="0" lang="ja-JP" altLang="en-US" sz="800" dirty="0">
                          <a:latin typeface="HGPｺﾞｼｯｸM" panose="020B0600000000000000" pitchFamily="50" charset="-128"/>
                          <a:ea typeface="HGPｺﾞｼｯｸM" panose="020B0600000000000000" pitchFamily="50" charset="-128"/>
                          <a:cs typeface="Times New Roman" panose="02020603050405020304" pitchFamily="18" charset="0"/>
                        </a:rPr>
                        <a:t>入所</a:t>
                      </a:r>
                      <a:endParaRPr kumimoji="0" lang="en-US" altLang="ja-JP" sz="800" dirty="0">
                        <a:latin typeface="HGPｺﾞｼｯｸM" panose="020B0600000000000000" pitchFamily="50" charset="-128"/>
                        <a:ea typeface="HGPｺﾞｼｯｸM" panose="020B0600000000000000" pitchFamily="50" charset="-128"/>
                        <a:cs typeface="Times New Roman" panose="02020603050405020304" pitchFamily="18" charset="0"/>
                      </a:endParaRPr>
                    </a:p>
                  </p:txBody>
                </p:sp>
              </p:grpSp>
            </p:grpSp>
            <p:grpSp>
              <p:nvGrpSpPr>
                <p:cNvPr id="136" name="グループ化 135"/>
                <p:cNvGrpSpPr/>
                <p:nvPr/>
              </p:nvGrpSpPr>
              <p:grpSpPr>
                <a:xfrm>
                  <a:off x="37691" y="4401134"/>
                  <a:ext cx="8723315" cy="2403526"/>
                  <a:chOff x="37691" y="4401134"/>
                  <a:chExt cx="8723315" cy="2403526"/>
                </a:xfrm>
              </p:grpSpPr>
              <p:grpSp>
                <p:nvGrpSpPr>
                  <p:cNvPr id="157" name="グループ化 156"/>
                  <p:cNvGrpSpPr/>
                  <p:nvPr/>
                </p:nvGrpSpPr>
                <p:grpSpPr>
                  <a:xfrm>
                    <a:off x="853440" y="4826764"/>
                    <a:ext cx="7467387" cy="1977896"/>
                    <a:chOff x="853440" y="4826764"/>
                    <a:chExt cx="7467387" cy="1977896"/>
                  </a:xfrm>
                </p:grpSpPr>
                <p:cxnSp>
                  <p:nvCxnSpPr>
                    <p:cNvPr id="184" name="直線コネクタ 183"/>
                    <p:cNvCxnSpPr/>
                    <p:nvPr/>
                  </p:nvCxnSpPr>
                  <p:spPr>
                    <a:xfrm>
                      <a:off x="853440" y="4826764"/>
                      <a:ext cx="0" cy="1977896"/>
                    </a:xfrm>
                    <a:prstGeom prst="line">
                      <a:avLst/>
                    </a:prstGeom>
                    <a:ln>
                      <a:solidFill>
                        <a:srgbClr val="042463"/>
                      </a:solidFill>
                      <a:prstDash val="dash"/>
                    </a:ln>
                  </p:spPr>
                  <p:style>
                    <a:lnRef idx="1">
                      <a:schemeClr val="accent1"/>
                    </a:lnRef>
                    <a:fillRef idx="0">
                      <a:schemeClr val="accent1"/>
                    </a:fillRef>
                    <a:effectRef idx="0">
                      <a:schemeClr val="accent1"/>
                    </a:effectRef>
                    <a:fontRef idx="minor">
                      <a:schemeClr val="tx1"/>
                    </a:fontRef>
                  </p:style>
                </p:cxnSp>
                <p:cxnSp>
                  <p:nvCxnSpPr>
                    <p:cNvPr id="185" name="直線コネクタ 184"/>
                    <p:cNvCxnSpPr/>
                    <p:nvPr/>
                  </p:nvCxnSpPr>
                  <p:spPr>
                    <a:xfrm>
                      <a:off x="2433320" y="4826764"/>
                      <a:ext cx="0" cy="1977896"/>
                    </a:xfrm>
                    <a:prstGeom prst="line">
                      <a:avLst/>
                    </a:prstGeom>
                    <a:ln>
                      <a:solidFill>
                        <a:srgbClr val="042463"/>
                      </a:solidFill>
                      <a:prstDash val="dash"/>
                    </a:ln>
                  </p:spPr>
                  <p:style>
                    <a:lnRef idx="1">
                      <a:schemeClr val="accent1"/>
                    </a:lnRef>
                    <a:fillRef idx="0">
                      <a:schemeClr val="accent1"/>
                    </a:fillRef>
                    <a:effectRef idx="0">
                      <a:schemeClr val="accent1"/>
                    </a:effectRef>
                    <a:fontRef idx="minor">
                      <a:schemeClr val="tx1"/>
                    </a:fontRef>
                  </p:style>
                </p:cxnSp>
                <p:cxnSp>
                  <p:nvCxnSpPr>
                    <p:cNvPr id="186" name="直線コネクタ 185"/>
                    <p:cNvCxnSpPr/>
                    <p:nvPr/>
                  </p:nvCxnSpPr>
                  <p:spPr>
                    <a:xfrm>
                      <a:off x="4223639" y="4826764"/>
                      <a:ext cx="0" cy="1977896"/>
                    </a:xfrm>
                    <a:prstGeom prst="line">
                      <a:avLst/>
                    </a:prstGeom>
                    <a:ln>
                      <a:solidFill>
                        <a:srgbClr val="042463"/>
                      </a:solidFill>
                      <a:prstDash val="dash"/>
                    </a:ln>
                  </p:spPr>
                  <p:style>
                    <a:lnRef idx="1">
                      <a:schemeClr val="accent1"/>
                    </a:lnRef>
                    <a:fillRef idx="0">
                      <a:schemeClr val="accent1"/>
                    </a:fillRef>
                    <a:effectRef idx="0">
                      <a:schemeClr val="accent1"/>
                    </a:effectRef>
                    <a:fontRef idx="minor">
                      <a:schemeClr val="tx1"/>
                    </a:fontRef>
                  </p:style>
                </p:cxnSp>
                <p:cxnSp>
                  <p:nvCxnSpPr>
                    <p:cNvPr id="187" name="直線コネクタ 186"/>
                    <p:cNvCxnSpPr/>
                    <p:nvPr/>
                  </p:nvCxnSpPr>
                  <p:spPr>
                    <a:xfrm>
                      <a:off x="5708427" y="4826764"/>
                      <a:ext cx="0" cy="1977896"/>
                    </a:xfrm>
                    <a:prstGeom prst="line">
                      <a:avLst/>
                    </a:prstGeom>
                    <a:ln>
                      <a:solidFill>
                        <a:srgbClr val="042463"/>
                      </a:solidFill>
                      <a:prstDash val="dash"/>
                    </a:ln>
                  </p:spPr>
                  <p:style>
                    <a:lnRef idx="1">
                      <a:schemeClr val="accent1"/>
                    </a:lnRef>
                    <a:fillRef idx="0">
                      <a:schemeClr val="accent1"/>
                    </a:fillRef>
                    <a:effectRef idx="0">
                      <a:schemeClr val="accent1"/>
                    </a:effectRef>
                    <a:fontRef idx="minor">
                      <a:schemeClr val="tx1"/>
                    </a:fontRef>
                  </p:style>
                </p:cxnSp>
                <p:cxnSp>
                  <p:nvCxnSpPr>
                    <p:cNvPr id="188" name="直線コネクタ 187"/>
                    <p:cNvCxnSpPr/>
                    <p:nvPr/>
                  </p:nvCxnSpPr>
                  <p:spPr>
                    <a:xfrm>
                      <a:off x="7267220" y="4826764"/>
                      <a:ext cx="0" cy="1977896"/>
                    </a:xfrm>
                    <a:prstGeom prst="line">
                      <a:avLst/>
                    </a:prstGeom>
                    <a:ln>
                      <a:solidFill>
                        <a:srgbClr val="042463"/>
                      </a:solidFill>
                      <a:prstDash val="dash"/>
                    </a:ln>
                  </p:spPr>
                  <p:style>
                    <a:lnRef idx="1">
                      <a:schemeClr val="accent1"/>
                    </a:lnRef>
                    <a:fillRef idx="0">
                      <a:schemeClr val="accent1"/>
                    </a:fillRef>
                    <a:effectRef idx="0">
                      <a:schemeClr val="accent1"/>
                    </a:effectRef>
                    <a:fontRef idx="minor">
                      <a:schemeClr val="tx1"/>
                    </a:fontRef>
                  </p:style>
                </p:cxnSp>
                <p:cxnSp>
                  <p:nvCxnSpPr>
                    <p:cNvPr id="189" name="直線コネクタ 188"/>
                    <p:cNvCxnSpPr/>
                    <p:nvPr/>
                  </p:nvCxnSpPr>
                  <p:spPr>
                    <a:xfrm>
                      <a:off x="8320827" y="4826764"/>
                      <a:ext cx="0" cy="1977896"/>
                    </a:xfrm>
                    <a:prstGeom prst="line">
                      <a:avLst/>
                    </a:prstGeom>
                    <a:ln>
                      <a:solidFill>
                        <a:srgbClr val="042463"/>
                      </a:solidFill>
                      <a:prstDash val="dash"/>
                    </a:ln>
                  </p:spPr>
                  <p:style>
                    <a:lnRef idx="1">
                      <a:schemeClr val="accent1"/>
                    </a:lnRef>
                    <a:fillRef idx="0">
                      <a:schemeClr val="accent1"/>
                    </a:fillRef>
                    <a:effectRef idx="0">
                      <a:schemeClr val="accent1"/>
                    </a:effectRef>
                    <a:fontRef idx="minor">
                      <a:schemeClr val="tx1"/>
                    </a:fontRef>
                  </p:style>
                </p:cxnSp>
              </p:grpSp>
              <p:grpSp>
                <p:nvGrpSpPr>
                  <p:cNvPr id="158" name="グループ化 157"/>
                  <p:cNvGrpSpPr/>
                  <p:nvPr/>
                </p:nvGrpSpPr>
                <p:grpSpPr>
                  <a:xfrm>
                    <a:off x="5152388" y="5153479"/>
                    <a:ext cx="1110550" cy="760854"/>
                    <a:chOff x="5152388" y="5153479"/>
                    <a:chExt cx="1110550" cy="760854"/>
                  </a:xfrm>
                </p:grpSpPr>
                <p:sp>
                  <p:nvSpPr>
                    <p:cNvPr id="181" name="円形吹き出し 180"/>
                    <p:cNvSpPr/>
                    <p:nvPr/>
                  </p:nvSpPr>
                  <p:spPr>
                    <a:xfrm flipH="1">
                      <a:off x="5152388" y="5153479"/>
                      <a:ext cx="1034684" cy="760854"/>
                    </a:xfrm>
                    <a:prstGeom prst="wedgeEllipseCallout">
                      <a:avLst>
                        <a:gd name="adj1" fmla="val -49265"/>
                        <a:gd name="adj2" fmla="val 48135"/>
                      </a:avLst>
                    </a:prstGeom>
                    <a:solidFill>
                      <a:srgbClr val="02226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2" name="テキスト ボックス 181"/>
                    <p:cNvSpPr txBox="1"/>
                    <p:nvPr/>
                  </p:nvSpPr>
                  <p:spPr>
                    <a:xfrm flipH="1">
                      <a:off x="5454079" y="5223175"/>
                      <a:ext cx="588729" cy="396996"/>
                    </a:xfrm>
                    <a:prstGeom prst="rect">
                      <a:avLst/>
                    </a:prstGeom>
                    <a:noFill/>
                  </p:spPr>
                  <p:txBody>
                    <a:bodyPr wrap="none" rtlCol="0">
                      <a:spAutoFit/>
                    </a:bodyPr>
                    <a:lstStyle/>
                    <a:p>
                      <a:r>
                        <a:rPr kumimoji="1" lang="en-US" altLang="ja-JP" sz="1600" dirty="0" smtClean="0">
                          <a:solidFill>
                            <a:schemeClr val="bg1"/>
                          </a:solidFill>
                          <a:latin typeface="HGPｺﾞｼｯｸE" panose="020B0900000000000000" pitchFamily="50" charset="-128"/>
                          <a:ea typeface="HGPｺﾞｼｯｸE" panose="020B0900000000000000" pitchFamily="50" charset="-128"/>
                        </a:rPr>
                        <a:t>+α</a:t>
                      </a:r>
                      <a:endParaRPr kumimoji="1" lang="ja-JP" altLang="en-US" sz="1600" dirty="0">
                        <a:solidFill>
                          <a:schemeClr val="bg1"/>
                        </a:solidFill>
                        <a:latin typeface="HGPｺﾞｼｯｸE" panose="020B0900000000000000" pitchFamily="50" charset="-128"/>
                        <a:ea typeface="HGPｺﾞｼｯｸE" panose="020B0900000000000000" pitchFamily="50" charset="-128"/>
                      </a:endParaRPr>
                    </a:p>
                  </p:txBody>
                </p:sp>
                <p:sp>
                  <p:nvSpPr>
                    <p:cNvPr id="183" name="テキスト ボックス 182"/>
                    <p:cNvSpPr txBox="1"/>
                    <p:nvPr/>
                  </p:nvSpPr>
                  <p:spPr>
                    <a:xfrm flipH="1">
                      <a:off x="5256913" y="5494730"/>
                      <a:ext cx="1006025" cy="297747"/>
                    </a:xfrm>
                    <a:prstGeom prst="rect">
                      <a:avLst/>
                    </a:prstGeom>
                    <a:noFill/>
                  </p:spPr>
                  <p:txBody>
                    <a:bodyPr wrap="none" rtlCol="0">
                      <a:spAutoFit/>
                    </a:bodyPr>
                    <a:lstStyle/>
                    <a:p>
                      <a:r>
                        <a:rPr kumimoji="1" lang="ja-JP" altLang="en-US" sz="1050" dirty="0" smtClean="0">
                          <a:solidFill>
                            <a:schemeClr val="bg1"/>
                          </a:solidFill>
                          <a:latin typeface="HGPｺﾞｼｯｸE" panose="020B0900000000000000" pitchFamily="50" charset="-128"/>
                          <a:ea typeface="HGPｺﾞｼｯｸE" panose="020B0900000000000000" pitchFamily="50" charset="-128"/>
                        </a:rPr>
                        <a:t>施工図作成</a:t>
                      </a:r>
                      <a:endParaRPr kumimoji="1" lang="ja-JP" altLang="en-US" sz="1050" dirty="0">
                        <a:solidFill>
                          <a:schemeClr val="bg1"/>
                        </a:solidFill>
                        <a:latin typeface="HGPｺﾞｼｯｸE" panose="020B0900000000000000" pitchFamily="50" charset="-128"/>
                        <a:ea typeface="HGPｺﾞｼｯｸE" panose="020B0900000000000000" pitchFamily="50" charset="-128"/>
                      </a:endParaRPr>
                    </a:p>
                  </p:txBody>
                </p:sp>
              </p:grpSp>
              <p:grpSp>
                <p:nvGrpSpPr>
                  <p:cNvPr id="159" name="グループ化 158"/>
                  <p:cNvGrpSpPr/>
                  <p:nvPr/>
                </p:nvGrpSpPr>
                <p:grpSpPr>
                  <a:xfrm>
                    <a:off x="37691" y="4401134"/>
                    <a:ext cx="8723315" cy="425630"/>
                    <a:chOff x="37691" y="4401134"/>
                    <a:chExt cx="8723315" cy="425630"/>
                  </a:xfrm>
                </p:grpSpPr>
                <p:grpSp>
                  <p:nvGrpSpPr>
                    <p:cNvPr id="160" name="グループ化 159"/>
                    <p:cNvGrpSpPr/>
                    <p:nvPr/>
                  </p:nvGrpSpPr>
                  <p:grpSpPr>
                    <a:xfrm>
                      <a:off x="37691" y="4401134"/>
                      <a:ext cx="849310" cy="425630"/>
                      <a:chOff x="37691" y="4401134"/>
                      <a:chExt cx="849310" cy="425630"/>
                    </a:xfrm>
                  </p:grpSpPr>
                  <p:sp>
                    <p:nvSpPr>
                      <p:cNvPr id="179" name="円/楕円 13"/>
                      <p:cNvSpPr/>
                      <p:nvPr/>
                    </p:nvSpPr>
                    <p:spPr>
                      <a:xfrm>
                        <a:off x="37691" y="4401134"/>
                        <a:ext cx="425630" cy="425630"/>
                      </a:xfrm>
                      <a:prstGeom prst="ellipse">
                        <a:avLst/>
                      </a:prstGeom>
                      <a:solidFill>
                        <a:schemeClr val="bg1"/>
                      </a:solidFill>
                      <a:ln>
                        <a:solidFill>
                          <a:srgbClr val="0424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dirty="0">
                          <a:solidFill>
                            <a:schemeClr val="tx1"/>
                          </a:solidFill>
                          <a:ea typeface="HGPｺﾞｼｯｸM" panose="020B0600000000000000" pitchFamily="50" charset="-128"/>
                        </a:endParaRPr>
                      </a:p>
                    </p:txBody>
                  </p:sp>
                  <p:sp>
                    <p:nvSpPr>
                      <p:cNvPr id="180" name="テキスト ボックス 179"/>
                      <p:cNvSpPr txBox="1"/>
                      <p:nvPr/>
                    </p:nvSpPr>
                    <p:spPr>
                      <a:xfrm>
                        <a:off x="80370" y="4422896"/>
                        <a:ext cx="806631" cy="400110"/>
                      </a:xfrm>
                      <a:prstGeom prst="rect">
                        <a:avLst/>
                      </a:prstGeom>
                      <a:noFill/>
                    </p:spPr>
                    <p:txBody>
                      <a:bodyPr wrap="none" rtlCol="0">
                        <a:spAutoFit/>
                      </a:bodyPr>
                      <a:lstStyle/>
                      <a:p>
                        <a:r>
                          <a:rPr kumimoji="1" lang="ja-JP" altLang="en-US" sz="2000" b="1" dirty="0" smtClean="0"/>
                          <a:t>１ </a:t>
                        </a:r>
                        <a:r>
                          <a:rPr kumimoji="1" lang="ja-JP" altLang="en-US" sz="800" dirty="0" err="1" smtClean="0"/>
                          <a:t>か</a:t>
                        </a:r>
                        <a:r>
                          <a:rPr kumimoji="1" lang="ja-JP" altLang="en-US" sz="800" dirty="0" smtClean="0">
                            <a:latin typeface="HGPｺﾞｼｯｸM" panose="020B0600000000000000" pitchFamily="50" charset="-128"/>
                            <a:ea typeface="HGPｺﾞｼｯｸM" panose="020B0600000000000000" pitchFamily="50" charset="-128"/>
                          </a:rPr>
                          <a:t>月目</a:t>
                        </a:r>
                        <a:endParaRPr kumimoji="1" lang="ja-JP" altLang="en-US" sz="800" dirty="0">
                          <a:latin typeface="HGPｺﾞｼｯｸM" panose="020B0600000000000000" pitchFamily="50" charset="-128"/>
                          <a:ea typeface="HGPｺﾞｼｯｸM" panose="020B0600000000000000" pitchFamily="50" charset="-128"/>
                        </a:endParaRPr>
                      </a:p>
                    </p:txBody>
                  </p:sp>
                </p:grpSp>
                <p:grpSp>
                  <p:nvGrpSpPr>
                    <p:cNvPr id="161" name="グループ化 160"/>
                    <p:cNvGrpSpPr/>
                    <p:nvPr/>
                  </p:nvGrpSpPr>
                  <p:grpSpPr>
                    <a:xfrm>
                      <a:off x="853107" y="4401134"/>
                      <a:ext cx="878164" cy="425630"/>
                      <a:chOff x="853107" y="4401134"/>
                      <a:chExt cx="878164" cy="425630"/>
                    </a:xfrm>
                  </p:grpSpPr>
                  <p:sp>
                    <p:nvSpPr>
                      <p:cNvPr id="177" name="円/楕円 108"/>
                      <p:cNvSpPr/>
                      <p:nvPr/>
                    </p:nvSpPr>
                    <p:spPr>
                      <a:xfrm>
                        <a:off x="853107" y="4401134"/>
                        <a:ext cx="425630" cy="425630"/>
                      </a:xfrm>
                      <a:prstGeom prst="ellipse">
                        <a:avLst/>
                      </a:prstGeom>
                      <a:solidFill>
                        <a:schemeClr val="bg1"/>
                      </a:solidFill>
                      <a:ln>
                        <a:solidFill>
                          <a:srgbClr val="0424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dirty="0">
                          <a:solidFill>
                            <a:schemeClr val="tx1"/>
                          </a:solidFill>
                          <a:ea typeface="HGPｺﾞｼｯｸM" panose="020B0600000000000000" pitchFamily="50" charset="-128"/>
                        </a:endParaRPr>
                      </a:p>
                    </p:txBody>
                  </p:sp>
                  <p:sp>
                    <p:nvSpPr>
                      <p:cNvPr id="178" name="テキスト ボックス 177"/>
                      <p:cNvSpPr txBox="1"/>
                      <p:nvPr/>
                    </p:nvSpPr>
                    <p:spPr>
                      <a:xfrm>
                        <a:off x="866932" y="4422896"/>
                        <a:ext cx="864339" cy="400110"/>
                      </a:xfrm>
                      <a:prstGeom prst="rect">
                        <a:avLst/>
                      </a:prstGeom>
                      <a:noFill/>
                    </p:spPr>
                    <p:txBody>
                      <a:bodyPr wrap="none" rtlCol="0">
                        <a:spAutoFit/>
                      </a:bodyPr>
                      <a:lstStyle/>
                      <a:p>
                        <a:r>
                          <a:rPr kumimoji="1" lang="ja-JP" altLang="en-US" sz="2000" b="1" dirty="0" smtClean="0"/>
                          <a:t>２  </a:t>
                        </a:r>
                        <a:r>
                          <a:rPr kumimoji="1" lang="ja-JP" altLang="en-US" sz="800" dirty="0" err="1" smtClean="0"/>
                          <a:t>か</a:t>
                        </a:r>
                        <a:r>
                          <a:rPr kumimoji="1" lang="ja-JP" altLang="en-US" sz="800" dirty="0" smtClean="0">
                            <a:latin typeface="HGPｺﾞｼｯｸM" panose="020B0600000000000000" pitchFamily="50" charset="-128"/>
                            <a:ea typeface="HGPｺﾞｼｯｸM" panose="020B0600000000000000" pitchFamily="50" charset="-128"/>
                          </a:rPr>
                          <a:t>月目</a:t>
                        </a:r>
                        <a:endParaRPr kumimoji="1" lang="ja-JP" altLang="en-US" sz="800" dirty="0">
                          <a:latin typeface="HGPｺﾞｼｯｸM" panose="020B0600000000000000" pitchFamily="50" charset="-128"/>
                          <a:ea typeface="HGPｺﾞｼｯｸM" panose="020B0600000000000000" pitchFamily="50" charset="-128"/>
                        </a:endParaRPr>
                      </a:p>
                    </p:txBody>
                  </p:sp>
                </p:grpSp>
                <p:grpSp>
                  <p:nvGrpSpPr>
                    <p:cNvPr id="162" name="グループ化 161"/>
                    <p:cNvGrpSpPr/>
                    <p:nvPr/>
                  </p:nvGrpSpPr>
                  <p:grpSpPr>
                    <a:xfrm>
                      <a:off x="2852009" y="4401134"/>
                      <a:ext cx="878164" cy="425630"/>
                      <a:chOff x="2852009" y="4401134"/>
                      <a:chExt cx="878164" cy="425630"/>
                    </a:xfrm>
                  </p:grpSpPr>
                  <p:sp>
                    <p:nvSpPr>
                      <p:cNvPr id="175" name="円/楕円 113"/>
                      <p:cNvSpPr/>
                      <p:nvPr/>
                    </p:nvSpPr>
                    <p:spPr>
                      <a:xfrm>
                        <a:off x="2852009" y="4401134"/>
                        <a:ext cx="425630" cy="425630"/>
                      </a:xfrm>
                      <a:prstGeom prst="ellipse">
                        <a:avLst/>
                      </a:prstGeom>
                      <a:solidFill>
                        <a:schemeClr val="bg1"/>
                      </a:solidFill>
                      <a:ln>
                        <a:solidFill>
                          <a:srgbClr val="0424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dirty="0">
                          <a:solidFill>
                            <a:schemeClr val="tx1"/>
                          </a:solidFill>
                          <a:ea typeface="HGPｺﾞｼｯｸM" panose="020B0600000000000000" pitchFamily="50" charset="-128"/>
                        </a:endParaRPr>
                      </a:p>
                    </p:txBody>
                  </p:sp>
                  <p:sp>
                    <p:nvSpPr>
                      <p:cNvPr id="176" name="テキスト ボックス 175"/>
                      <p:cNvSpPr txBox="1"/>
                      <p:nvPr/>
                    </p:nvSpPr>
                    <p:spPr>
                      <a:xfrm>
                        <a:off x="2865834" y="4422894"/>
                        <a:ext cx="864339" cy="400110"/>
                      </a:xfrm>
                      <a:prstGeom prst="rect">
                        <a:avLst/>
                      </a:prstGeom>
                      <a:noFill/>
                    </p:spPr>
                    <p:txBody>
                      <a:bodyPr wrap="none" rtlCol="0">
                        <a:spAutoFit/>
                      </a:bodyPr>
                      <a:lstStyle/>
                      <a:p>
                        <a:r>
                          <a:rPr kumimoji="1" lang="ja-JP" altLang="en-US" sz="2000" b="1" dirty="0" smtClean="0"/>
                          <a:t>３  </a:t>
                        </a:r>
                        <a:r>
                          <a:rPr kumimoji="1" lang="ja-JP" altLang="en-US" sz="800" dirty="0" err="1" smtClean="0"/>
                          <a:t>か</a:t>
                        </a:r>
                        <a:r>
                          <a:rPr kumimoji="1" lang="ja-JP" altLang="en-US" sz="800" dirty="0" smtClean="0">
                            <a:latin typeface="HGPｺﾞｼｯｸM" panose="020B0600000000000000" pitchFamily="50" charset="-128"/>
                            <a:ea typeface="HGPｺﾞｼｯｸM" panose="020B0600000000000000" pitchFamily="50" charset="-128"/>
                          </a:rPr>
                          <a:t>月目</a:t>
                        </a:r>
                        <a:endParaRPr kumimoji="1" lang="ja-JP" altLang="en-US" sz="800" dirty="0">
                          <a:latin typeface="HGPｺﾞｼｯｸM" panose="020B0600000000000000" pitchFamily="50" charset="-128"/>
                          <a:ea typeface="HGPｺﾞｼｯｸM" panose="020B0600000000000000" pitchFamily="50" charset="-128"/>
                        </a:endParaRPr>
                      </a:p>
                    </p:txBody>
                  </p:sp>
                </p:grpSp>
                <p:grpSp>
                  <p:nvGrpSpPr>
                    <p:cNvPr id="163" name="グループ化 162"/>
                    <p:cNvGrpSpPr/>
                    <p:nvPr/>
                  </p:nvGrpSpPr>
                  <p:grpSpPr>
                    <a:xfrm>
                      <a:off x="4242376" y="4401134"/>
                      <a:ext cx="878164" cy="425630"/>
                      <a:chOff x="4242376" y="4401134"/>
                      <a:chExt cx="878164" cy="425630"/>
                    </a:xfrm>
                  </p:grpSpPr>
                  <p:sp>
                    <p:nvSpPr>
                      <p:cNvPr id="173" name="円/楕円 117"/>
                      <p:cNvSpPr/>
                      <p:nvPr/>
                    </p:nvSpPr>
                    <p:spPr>
                      <a:xfrm>
                        <a:off x="4242376" y="4401134"/>
                        <a:ext cx="425630" cy="425630"/>
                      </a:xfrm>
                      <a:prstGeom prst="ellipse">
                        <a:avLst/>
                      </a:prstGeom>
                      <a:solidFill>
                        <a:schemeClr val="bg1"/>
                      </a:solidFill>
                      <a:ln>
                        <a:solidFill>
                          <a:srgbClr val="0424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dirty="0">
                          <a:solidFill>
                            <a:schemeClr val="tx1"/>
                          </a:solidFill>
                          <a:ea typeface="HGPｺﾞｼｯｸM" panose="020B0600000000000000" pitchFamily="50" charset="-128"/>
                        </a:endParaRPr>
                      </a:p>
                    </p:txBody>
                  </p:sp>
                  <p:sp>
                    <p:nvSpPr>
                      <p:cNvPr id="174" name="テキスト ボックス 173"/>
                      <p:cNvSpPr txBox="1"/>
                      <p:nvPr/>
                    </p:nvSpPr>
                    <p:spPr>
                      <a:xfrm>
                        <a:off x="4256201" y="4422894"/>
                        <a:ext cx="864339" cy="400110"/>
                      </a:xfrm>
                      <a:prstGeom prst="rect">
                        <a:avLst/>
                      </a:prstGeom>
                      <a:noFill/>
                    </p:spPr>
                    <p:txBody>
                      <a:bodyPr wrap="none" rtlCol="0">
                        <a:spAutoFit/>
                      </a:bodyPr>
                      <a:lstStyle/>
                      <a:p>
                        <a:r>
                          <a:rPr kumimoji="1" lang="ja-JP" altLang="en-US" sz="2000" b="1" dirty="0" smtClean="0"/>
                          <a:t>４  </a:t>
                        </a:r>
                        <a:r>
                          <a:rPr kumimoji="1" lang="ja-JP" altLang="en-US" sz="800" dirty="0" err="1" smtClean="0"/>
                          <a:t>か</a:t>
                        </a:r>
                        <a:r>
                          <a:rPr kumimoji="1" lang="ja-JP" altLang="en-US" sz="800" dirty="0" smtClean="0">
                            <a:latin typeface="HGPｺﾞｼｯｸM" panose="020B0600000000000000" pitchFamily="50" charset="-128"/>
                            <a:ea typeface="HGPｺﾞｼｯｸM" panose="020B0600000000000000" pitchFamily="50" charset="-128"/>
                          </a:rPr>
                          <a:t>月目</a:t>
                        </a:r>
                        <a:endParaRPr kumimoji="1" lang="ja-JP" altLang="en-US" sz="800" dirty="0">
                          <a:latin typeface="HGPｺﾞｼｯｸM" panose="020B0600000000000000" pitchFamily="50" charset="-128"/>
                          <a:ea typeface="HGPｺﾞｼｯｸM" panose="020B0600000000000000" pitchFamily="50" charset="-128"/>
                        </a:endParaRPr>
                      </a:p>
                    </p:txBody>
                  </p:sp>
                </p:grpSp>
                <p:grpSp>
                  <p:nvGrpSpPr>
                    <p:cNvPr id="164" name="グループ化 163"/>
                    <p:cNvGrpSpPr/>
                    <p:nvPr/>
                  </p:nvGrpSpPr>
                  <p:grpSpPr>
                    <a:xfrm>
                      <a:off x="5342245" y="4401134"/>
                      <a:ext cx="878164" cy="425630"/>
                      <a:chOff x="5342245" y="4401134"/>
                      <a:chExt cx="878164" cy="425630"/>
                    </a:xfrm>
                  </p:grpSpPr>
                  <p:sp>
                    <p:nvSpPr>
                      <p:cNvPr id="171" name="円/楕円 120"/>
                      <p:cNvSpPr/>
                      <p:nvPr/>
                    </p:nvSpPr>
                    <p:spPr>
                      <a:xfrm>
                        <a:off x="5342245" y="4401134"/>
                        <a:ext cx="425630" cy="425630"/>
                      </a:xfrm>
                      <a:prstGeom prst="ellipse">
                        <a:avLst/>
                      </a:prstGeom>
                      <a:solidFill>
                        <a:schemeClr val="bg1"/>
                      </a:solidFill>
                      <a:ln>
                        <a:solidFill>
                          <a:srgbClr val="0424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dirty="0">
                          <a:solidFill>
                            <a:schemeClr val="tx1"/>
                          </a:solidFill>
                          <a:ea typeface="HGPｺﾞｼｯｸM" panose="020B0600000000000000" pitchFamily="50" charset="-128"/>
                        </a:endParaRPr>
                      </a:p>
                    </p:txBody>
                  </p:sp>
                  <p:sp>
                    <p:nvSpPr>
                      <p:cNvPr id="172" name="テキスト ボックス 171"/>
                      <p:cNvSpPr txBox="1"/>
                      <p:nvPr/>
                    </p:nvSpPr>
                    <p:spPr>
                      <a:xfrm>
                        <a:off x="5356070" y="4422894"/>
                        <a:ext cx="864339" cy="400110"/>
                      </a:xfrm>
                      <a:prstGeom prst="rect">
                        <a:avLst/>
                      </a:prstGeom>
                      <a:noFill/>
                    </p:spPr>
                    <p:txBody>
                      <a:bodyPr wrap="none" rtlCol="0">
                        <a:spAutoFit/>
                      </a:bodyPr>
                      <a:lstStyle/>
                      <a:p>
                        <a:r>
                          <a:rPr lang="ja-JP" altLang="en-US" sz="2000" b="1" dirty="0" smtClean="0"/>
                          <a:t>５</a:t>
                        </a:r>
                        <a:r>
                          <a:rPr kumimoji="1" lang="ja-JP" altLang="en-US" sz="2000" b="1" dirty="0"/>
                          <a:t> </a:t>
                        </a:r>
                        <a:r>
                          <a:rPr kumimoji="1" lang="ja-JP" altLang="en-US" sz="2000" b="1" dirty="0" smtClean="0"/>
                          <a:t> </a:t>
                        </a:r>
                        <a:r>
                          <a:rPr kumimoji="1" lang="ja-JP" altLang="en-US" sz="800" dirty="0" err="1" smtClean="0"/>
                          <a:t>か</a:t>
                        </a:r>
                        <a:r>
                          <a:rPr kumimoji="1" lang="ja-JP" altLang="en-US" sz="800" dirty="0" smtClean="0">
                            <a:latin typeface="HGPｺﾞｼｯｸM" panose="020B0600000000000000" pitchFamily="50" charset="-128"/>
                            <a:ea typeface="HGPｺﾞｼｯｸM" panose="020B0600000000000000" pitchFamily="50" charset="-128"/>
                          </a:rPr>
                          <a:t>月目</a:t>
                        </a:r>
                        <a:endParaRPr kumimoji="1" lang="ja-JP" altLang="en-US" sz="800" dirty="0">
                          <a:latin typeface="HGPｺﾞｼｯｸM" panose="020B0600000000000000" pitchFamily="50" charset="-128"/>
                          <a:ea typeface="HGPｺﾞｼｯｸM" panose="020B0600000000000000" pitchFamily="50" charset="-128"/>
                        </a:endParaRPr>
                      </a:p>
                    </p:txBody>
                  </p:sp>
                </p:grpSp>
                <p:grpSp>
                  <p:nvGrpSpPr>
                    <p:cNvPr id="165" name="グループ化 164"/>
                    <p:cNvGrpSpPr/>
                    <p:nvPr/>
                  </p:nvGrpSpPr>
                  <p:grpSpPr>
                    <a:xfrm>
                      <a:off x="6660557" y="4401134"/>
                      <a:ext cx="878164" cy="425630"/>
                      <a:chOff x="6660557" y="4401134"/>
                      <a:chExt cx="878164" cy="425630"/>
                    </a:xfrm>
                  </p:grpSpPr>
                  <p:sp>
                    <p:nvSpPr>
                      <p:cNvPr id="169" name="円/楕円 123"/>
                      <p:cNvSpPr/>
                      <p:nvPr/>
                    </p:nvSpPr>
                    <p:spPr>
                      <a:xfrm>
                        <a:off x="6660557" y="4401134"/>
                        <a:ext cx="425630" cy="425630"/>
                      </a:xfrm>
                      <a:prstGeom prst="ellipse">
                        <a:avLst/>
                      </a:prstGeom>
                      <a:solidFill>
                        <a:schemeClr val="bg1"/>
                      </a:solidFill>
                      <a:ln>
                        <a:solidFill>
                          <a:srgbClr val="0424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dirty="0">
                          <a:solidFill>
                            <a:schemeClr val="tx1"/>
                          </a:solidFill>
                          <a:ea typeface="HGPｺﾞｼｯｸM" panose="020B0600000000000000" pitchFamily="50" charset="-128"/>
                        </a:endParaRPr>
                      </a:p>
                    </p:txBody>
                  </p:sp>
                  <p:sp>
                    <p:nvSpPr>
                      <p:cNvPr id="170" name="テキスト ボックス 169"/>
                      <p:cNvSpPr txBox="1"/>
                      <p:nvPr/>
                    </p:nvSpPr>
                    <p:spPr>
                      <a:xfrm>
                        <a:off x="6674382" y="4422894"/>
                        <a:ext cx="864339" cy="400110"/>
                      </a:xfrm>
                      <a:prstGeom prst="rect">
                        <a:avLst/>
                      </a:prstGeom>
                      <a:noFill/>
                    </p:spPr>
                    <p:txBody>
                      <a:bodyPr wrap="none" rtlCol="0">
                        <a:spAutoFit/>
                      </a:bodyPr>
                      <a:lstStyle/>
                      <a:p>
                        <a:r>
                          <a:rPr lang="ja-JP" altLang="en-US" sz="2000" b="1" dirty="0" smtClean="0"/>
                          <a:t>６</a:t>
                        </a:r>
                        <a:r>
                          <a:rPr kumimoji="1" lang="ja-JP" altLang="en-US" sz="2000" b="1" dirty="0"/>
                          <a:t> </a:t>
                        </a:r>
                        <a:r>
                          <a:rPr kumimoji="1" lang="ja-JP" altLang="en-US" sz="2000" b="1" dirty="0" smtClean="0"/>
                          <a:t> </a:t>
                        </a:r>
                        <a:r>
                          <a:rPr kumimoji="1" lang="ja-JP" altLang="en-US" sz="800" dirty="0" err="1" smtClean="0"/>
                          <a:t>か</a:t>
                        </a:r>
                        <a:r>
                          <a:rPr kumimoji="1" lang="ja-JP" altLang="en-US" sz="800" dirty="0" smtClean="0">
                            <a:latin typeface="HGPｺﾞｼｯｸM" panose="020B0600000000000000" pitchFamily="50" charset="-128"/>
                            <a:ea typeface="HGPｺﾞｼｯｸM" panose="020B0600000000000000" pitchFamily="50" charset="-128"/>
                          </a:rPr>
                          <a:t>月目</a:t>
                        </a:r>
                        <a:endParaRPr kumimoji="1" lang="ja-JP" altLang="en-US" sz="800" dirty="0">
                          <a:latin typeface="HGPｺﾞｼｯｸM" panose="020B0600000000000000" pitchFamily="50" charset="-128"/>
                          <a:ea typeface="HGPｺﾞｼｯｸM" panose="020B0600000000000000" pitchFamily="50" charset="-128"/>
                        </a:endParaRPr>
                      </a:p>
                    </p:txBody>
                  </p:sp>
                </p:grpSp>
                <p:grpSp>
                  <p:nvGrpSpPr>
                    <p:cNvPr id="166" name="グループ化 165"/>
                    <p:cNvGrpSpPr/>
                    <p:nvPr/>
                  </p:nvGrpSpPr>
                  <p:grpSpPr>
                    <a:xfrm>
                      <a:off x="7882842" y="4401134"/>
                      <a:ext cx="878164" cy="425630"/>
                      <a:chOff x="7882842" y="4401134"/>
                      <a:chExt cx="878164" cy="425630"/>
                    </a:xfrm>
                  </p:grpSpPr>
                  <p:sp>
                    <p:nvSpPr>
                      <p:cNvPr id="167" name="円/楕円 126"/>
                      <p:cNvSpPr/>
                      <p:nvPr/>
                    </p:nvSpPr>
                    <p:spPr>
                      <a:xfrm>
                        <a:off x="7882842" y="4401134"/>
                        <a:ext cx="425630" cy="425630"/>
                      </a:xfrm>
                      <a:prstGeom prst="ellipse">
                        <a:avLst/>
                      </a:prstGeom>
                      <a:solidFill>
                        <a:schemeClr val="bg1"/>
                      </a:solidFill>
                      <a:ln>
                        <a:solidFill>
                          <a:srgbClr val="0424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dirty="0">
                          <a:solidFill>
                            <a:schemeClr val="tx1"/>
                          </a:solidFill>
                          <a:ea typeface="HGPｺﾞｼｯｸM" panose="020B0600000000000000" pitchFamily="50" charset="-128"/>
                        </a:endParaRPr>
                      </a:p>
                    </p:txBody>
                  </p:sp>
                  <p:sp>
                    <p:nvSpPr>
                      <p:cNvPr id="168" name="テキスト ボックス 167"/>
                      <p:cNvSpPr txBox="1"/>
                      <p:nvPr/>
                    </p:nvSpPr>
                    <p:spPr>
                      <a:xfrm>
                        <a:off x="7896667" y="4422894"/>
                        <a:ext cx="864339" cy="400110"/>
                      </a:xfrm>
                      <a:prstGeom prst="rect">
                        <a:avLst/>
                      </a:prstGeom>
                      <a:noFill/>
                    </p:spPr>
                    <p:txBody>
                      <a:bodyPr wrap="none" rtlCol="0">
                        <a:spAutoFit/>
                      </a:bodyPr>
                      <a:lstStyle/>
                      <a:p>
                        <a:r>
                          <a:rPr lang="ja-JP" altLang="en-US" sz="2000" b="1" dirty="0" smtClean="0"/>
                          <a:t>７</a:t>
                        </a:r>
                        <a:r>
                          <a:rPr kumimoji="1" lang="ja-JP" altLang="en-US" sz="2000" b="1" dirty="0"/>
                          <a:t> </a:t>
                        </a:r>
                        <a:r>
                          <a:rPr kumimoji="1" lang="ja-JP" altLang="en-US" sz="2000" b="1" dirty="0" smtClean="0"/>
                          <a:t> </a:t>
                        </a:r>
                        <a:r>
                          <a:rPr kumimoji="1" lang="ja-JP" altLang="en-US" sz="800" dirty="0" err="1" smtClean="0"/>
                          <a:t>か</a:t>
                        </a:r>
                        <a:r>
                          <a:rPr kumimoji="1" lang="ja-JP" altLang="en-US" sz="800" dirty="0" smtClean="0">
                            <a:latin typeface="HGPｺﾞｼｯｸM" panose="020B0600000000000000" pitchFamily="50" charset="-128"/>
                            <a:ea typeface="HGPｺﾞｼｯｸM" panose="020B0600000000000000" pitchFamily="50" charset="-128"/>
                          </a:rPr>
                          <a:t>月目</a:t>
                        </a:r>
                        <a:endParaRPr kumimoji="1" lang="ja-JP" altLang="en-US" sz="800" dirty="0">
                          <a:latin typeface="HGPｺﾞｼｯｸM" panose="020B0600000000000000" pitchFamily="50" charset="-128"/>
                          <a:ea typeface="HGPｺﾞｼｯｸM" panose="020B0600000000000000" pitchFamily="50" charset="-128"/>
                        </a:endParaRPr>
                      </a:p>
                    </p:txBody>
                  </p:sp>
                </p:grpSp>
              </p:grpSp>
            </p:grpSp>
            <p:grpSp>
              <p:nvGrpSpPr>
                <p:cNvPr id="137" name="グループ化 136"/>
                <p:cNvGrpSpPr/>
                <p:nvPr/>
              </p:nvGrpSpPr>
              <p:grpSpPr>
                <a:xfrm>
                  <a:off x="6176" y="-4615"/>
                  <a:ext cx="9892582" cy="2403170"/>
                  <a:chOff x="6176" y="-4615"/>
                  <a:chExt cx="9892582" cy="2403170"/>
                </a:xfrm>
              </p:grpSpPr>
              <p:grpSp>
                <p:nvGrpSpPr>
                  <p:cNvPr id="138" name="グループ化 137"/>
                  <p:cNvGrpSpPr/>
                  <p:nvPr/>
                </p:nvGrpSpPr>
                <p:grpSpPr>
                  <a:xfrm>
                    <a:off x="6176" y="-3898"/>
                    <a:ext cx="3115074" cy="2402453"/>
                    <a:chOff x="6176" y="-3898"/>
                    <a:chExt cx="3115074" cy="2402453"/>
                  </a:xfrm>
                </p:grpSpPr>
                <p:grpSp>
                  <p:nvGrpSpPr>
                    <p:cNvPr id="151" name="グループ化 150"/>
                    <p:cNvGrpSpPr/>
                    <p:nvPr/>
                  </p:nvGrpSpPr>
                  <p:grpSpPr>
                    <a:xfrm>
                      <a:off x="6176" y="-3898"/>
                      <a:ext cx="3115074" cy="2402453"/>
                      <a:chOff x="6176" y="-3898"/>
                      <a:chExt cx="3115074" cy="2402453"/>
                    </a:xfrm>
                  </p:grpSpPr>
                  <p:sp>
                    <p:nvSpPr>
                      <p:cNvPr id="154" name="角丸四角形 153"/>
                      <p:cNvSpPr/>
                      <p:nvPr/>
                    </p:nvSpPr>
                    <p:spPr>
                      <a:xfrm>
                        <a:off x="6176" y="215901"/>
                        <a:ext cx="3115074" cy="2182654"/>
                      </a:xfrm>
                      <a:prstGeom prst="roundRect">
                        <a:avLst>
                          <a:gd name="adj" fmla="val 12739"/>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5" name="円形吹き出し 154"/>
                      <p:cNvSpPr/>
                      <p:nvPr/>
                    </p:nvSpPr>
                    <p:spPr>
                      <a:xfrm>
                        <a:off x="2268146" y="-3898"/>
                        <a:ext cx="703175" cy="517081"/>
                      </a:xfrm>
                      <a:prstGeom prst="wedgeEllipseCallout">
                        <a:avLst>
                          <a:gd name="adj1" fmla="val -49265"/>
                          <a:gd name="adj2" fmla="val 4813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6" name="テキスト ボックス 155"/>
                      <p:cNvSpPr txBox="1"/>
                      <p:nvPr/>
                    </p:nvSpPr>
                    <p:spPr>
                      <a:xfrm>
                        <a:off x="155857" y="273784"/>
                        <a:ext cx="2701378" cy="492443"/>
                      </a:xfrm>
                      <a:prstGeom prst="rect">
                        <a:avLst/>
                      </a:prstGeom>
                      <a:noFill/>
                    </p:spPr>
                    <p:txBody>
                      <a:bodyPr wrap="square" rtlCol="0">
                        <a:spAutoFit/>
                      </a:bodyPr>
                      <a:lstStyle/>
                      <a:p>
                        <a:r>
                          <a:rPr kumimoji="1" lang="ja-JP" altLang="en-US" sz="1400" dirty="0" smtClean="0"/>
                          <a:t>●</a:t>
                        </a:r>
                        <a:r>
                          <a:rPr kumimoji="1" lang="en-US" altLang="ja-JP" sz="1400" b="1" dirty="0" smtClean="0"/>
                          <a:t>20</a:t>
                        </a:r>
                        <a:r>
                          <a:rPr kumimoji="1" lang="ja-JP" altLang="en-US" sz="1200" dirty="0" smtClean="0">
                            <a:latin typeface="HGPｺﾞｼｯｸE" panose="020B0900000000000000" pitchFamily="50" charset="-128"/>
                            <a:ea typeface="HGPｺﾞｼｯｸE" panose="020B0900000000000000" pitchFamily="50" charset="-128"/>
                          </a:rPr>
                          <a:t>代男性</a:t>
                        </a:r>
                        <a:endParaRPr lang="en-US" altLang="ja-JP" sz="1200" dirty="0">
                          <a:latin typeface="HGPｺﾞｼｯｸE" panose="020B0900000000000000" pitchFamily="50" charset="-128"/>
                          <a:ea typeface="HGPｺﾞｼｯｸE" panose="020B0900000000000000" pitchFamily="50" charset="-128"/>
                        </a:endParaRPr>
                      </a:p>
                      <a:p>
                        <a:r>
                          <a:rPr kumimoji="1" lang="en-US" altLang="ja-JP" sz="1100" dirty="0" smtClean="0">
                            <a:latin typeface="HGPｺﾞｼｯｸM" panose="020B0600000000000000" pitchFamily="50" charset="-128"/>
                            <a:ea typeface="HGPｺﾞｼｯｸM" panose="020B0600000000000000" pitchFamily="50" charset="-128"/>
                          </a:rPr>
                          <a:t>〈</a:t>
                        </a:r>
                        <a:r>
                          <a:rPr kumimoji="1" lang="ja-JP" altLang="en-US" sz="1100" dirty="0" smtClean="0">
                            <a:latin typeface="HGPｺﾞｼｯｸM" panose="020B0600000000000000" pitchFamily="50" charset="-128"/>
                            <a:ea typeface="HGPｺﾞｼｯｸM" panose="020B0600000000000000" pitchFamily="50" charset="-128"/>
                          </a:rPr>
                          <a:t>大学を中退後、アルバイト</a:t>
                        </a:r>
                        <a:r>
                          <a:rPr kumimoji="1" lang="en-US" altLang="ja-JP" sz="1100" dirty="0" smtClean="0">
                            <a:latin typeface="HGPｺﾞｼｯｸM" panose="020B0600000000000000" pitchFamily="50" charset="-128"/>
                            <a:ea typeface="HGPｺﾞｼｯｸM" panose="020B0600000000000000" pitchFamily="50" charset="-128"/>
                          </a:rPr>
                          <a:t>〉</a:t>
                        </a:r>
                        <a:r>
                          <a:rPr kumimoji="1" lang="ja-JP" altLang="en-US" sz="1100" dirty="0" smtClean="0">
                            <a:latin typeface="HGPｺﾞｼｯｸM" panose="020B0600000000000000" pitchFamily="50" charset="-128"/>
                            <a:ea typeface="HGPｺﾞｼｯｸM" panose="020B0600000000000000" pitchFamily="50" charset="-128"/>
                          </a:rPr>
                          <a:t>　→　</a:t>
                        </a:r>
                        <a:r>
                          <a:rPr kumimoji="1" lang="ja-JP" altLang="en-US" sz="1100" dirty="0" smtClean="0">
                            <a:latin typeface="HGPｺﾞｼｯｸE" panose="020B0900000000000000" pitchFamily="50" charset="-128"/>
                            <a:ea typeface="HGPｺﾞｼｯｸE" panose="020B0900000000000000" pitchFamily="50" charset="-128"/>
                          </a:rPr>
                          <a:t>施工管理</a:t>
                        </a:r>
                        <a:endParaRPr kumimoji="1" lang="ja-JP" altLang="en-US" sz="1100" dirty="0">
                          <a:latin typeface="HGPｺﾞｼｯｸE" panose="020B0900000000000000" pitchFamily="50" charset="-128"/>
                          <a:ea typeface="HGPｺﾞｼｯｸE" panose="020B0900000000000000" pitchFamily="50" charset="-128"/>
                        </a:endParaRPr>
                      </a:p>
                    </p:txBody>
                  </p:sp>
                </p:grpSp>
                <p:sp>
                  <p:nvSpPr>
                    <p:cNvPr id="152" name="テキスト ボックス 151"/>
                    <p:cNvSpPr txBox="1"/>
                    <p:nvPr/>
                  </p:nvSpPr>
                  <p:spPr>
                    <a:xfrm>
                      <a:off x="98517" y="759083"/>
                      <a:ext cx="2930392" cy="1592744"/>
                    </a:xfrm>
                    <a:prstGeom prst="rect">
                      <a:avLst/>
                    </a:prstGeom>
                    <a:noFill/>
                  </p:spPr>
                  <p:txBody>
                    <a:bodyPr wrap="square" rtlCol="0">
                      <a:spAutoFit/>
                    </a:bodyPr>
                    <a:lstStyle/>
                    <a:p>
                      <a:pPr>
                        <a:lnSpc>
                          <a:spcPts val="1300"/>
                        </a:lnSpc>
                      </a:pPr>
                      <a:r>
                        <a:rPr kumimoji="1" lang="ja-JP" altLang="en-US" sz="900" dirty="0" smtClean="0">
                          <a:latin typeface="HGPｺﾞｼｯｸM" panose="020B0600000000000000" pitchFamily="50" charset="-128"/>
                          <a:ea typeface="HGPｺﾞｼｯｸM" panose="020B0600000000000000" pitchFamily="50" charset="-128"/>
                        </a:rPr>
                        <a:t>アルバイト経験から、建築を仕事にしたいと思っておりました。</a:t>
                      </a:r>
                      <a:r>
                        <a:rPr lang="ja-JP" altLang="en-US" sz="900" dirty="0" smtClean="0">
                          <a:latin typeface="HGPｺﾞｼｯｸM" panose="020B0600000000000000" pitchFamily="50" charset="-128"/>
                          <a:ea typeface="HGPｺﾞｼｯｸM" panose="020B0600000000000000" pitchFamily="50" charset="-128"/>
                        </a:rPr>
                        <a:t>しかし建築知識も社会人経験もなかった為、橋渡し訓練と建築が学べるこのコースの受講を決めました。</a:t>
                      </a:r>
                      <a:endParaRPr lang="en-US" altLang="ja-JP" sz="900" dirty="0" smtClean="0">
                        <a:latin typeface="HGPｺﾞｼｯｸM" panose="020B0600000000000000" pitchFamily="50" charset="-128"/>
                        <a:ea typeface="HGPｺﾞｼｯｸM" panose="020B0600000000000000" pitchFamily="50" charset="-128"/>
                      </a:endParaRPr>
                    </a:p>
                    <a:p>
                      <a:pPr>
                        <a:lnSpc>
                          <a:spcPts val="1300"/>
                        </a:lnSpc>
                      </a:pPr>
                      <a:r>
                        <a:rPr kumimoji="1" lang="ja-JP" altLang="en-US" sz="900" dirty="0" smtClean="0">
                          <a:latin typeface="HGPｺﾞｼｯｸM" panose="020B0600000000000000" pitchFamily="50" charset="-128"/>
                          <a:ea typeface="HGPｺﾞｼｯｸM" panose="020B0600000000000000" pitchFamily="50" charset="-128"/>
                        </a:rPr>
                        <a:t>ポリテクセンターの訓練は、自分にできる内容か不安でしたが、幅広い年代の仲間に教えてもらいながら取り組むことで課題を進めることができました。何よりも、</a:t>
                      </a:r>
                      <a:r>
                        <a:rPr lang="ja-JP" altLang="en-US" sz="900" dirty="0">
                          <a:latin typeface="HGPｺﾞｼｯｸM" panose="020B0600000000000000" pitchFamily="50" charset="-128"/>
                          <a:ea typeface="HGPｺﾞｼｯｸM" panose="020B0600000000000000" pitchFamily="50" charset="-128"/>
                        </a:rPr>
                        <a:t>毎日同じ電車に</a:t>
                      </a:r>
                      <a:r>
                        <a:rPr lang="ja-JP" altLang="en-US" sz="900" dirty="0" smtClean="0">
                          <a:latin typeface="HGPｺﾞｼｯｸM" panose="020B0600000000000000" pitchFamily="50" charset="-128"/>
                          <a:ea typeface="HGPｺﾞｼｯｸM" panose="020B0600000000000000" pitchFamily="50" charset="-128"/>
                        </a:rPr>
                        <a:t>乗って通うことで、社会人として大切な習慣が身についたと思います。就職活動では、職務</a:t>
                      </a:r>
                      <a:r>
                        <a:rPr lang="ja-JP" altLang="en-US" sz="900" dirty="0">
                          <a:latin typeface="HGPｺﾞｼｯｸM" panose="020B0600000000000000" pitchFamily="50" charset="-128"/>
                          <a:ea typeface="HGPｺﾞｼｯｸM" panose="020B0600000000000000" pitchFamily="50" charset="-128"/>
                        </a:rPr>
                        <a:t>経歴書の書き方や</a:t>
                      </a:r>
                      <a:r>
                        <a:rPr lang="ja-JP" altLang="en-US" sz="900" dirty="0" smtClean="0">
                          <a:latin typeface="HGPｺﾞｼｯｸM" panose="020B0600000000000000" pitchFamily="50" charset="-128"/>
                          <a:ea typeface="HGPｺﾞｼｯｸM" panose="020B0600000000000000" pitchFamily="50" charset="-128"/>
                        </a:rPr>
                        <a:t>送り方</a:t>
                      </a:r>
                      <a:r>
                        <a:rPr lang="ja-JP" altLang="en-US" sz="900" dirty="0">
                          <a:latin typeface="HGPｺﾞｼｯｸM" panose="020B0600000000000000" pitchFamily="50" charset="-128"/>
                          <a:ea typeface="HGPｺﾞｼｯｸM" panose="020B0600000000000000" pitchFamily="50" charset="-128"/>
                        </a:rPr>
                        <a:t>、</a:t>
                      </a:r>
                      <a:r>
                        <a:rPr lang="ja-JP" altLang="en-US" sz="900" dirty="0" smtClean="0">
                          <a:latin typeface="HGPｺﾞｼｯｸM" panose="020B0600000000000000" pitchFamily="50" charset="-128"/>
                          <a:ea typeface="HGPｺﾞｼｯｸM" panose="020B0600000000000000" pitchFamily="50" charset="-128"/>
                        </a:rPr>
                        <a:t>面接</a:t>
                      </a:r>
                      <a:r>
                        <a:rPr lang="ja-JP" altLang="en-US" sz="900" dirty="0">
                          <a:latin typeface="HGPｺﾞｼｯｸM" panose="020B0600000000000000" pitchFamily="50" charset="-128"/>
                          <a:ea typeface="HGPｺﾞｼｯｸM" panose="020B0600000000000000" pitchFamily="50" charset="-128"/>
                        </a:rPr>
                        <a:t>の仕方</a:t>
                      </a:r>
                      <a:r>
                        <a:rPr lang="ja-JP" altLang="en-US" sz="900" dirty="0" smtClean="0">
                          <a:latin typeface="HGPｺﾞｼｯｸM" panose="020B0600000000000000" pitchFamily="50" charset="-128"/>
                          <a:ea typeface="HGPｺﾞｼｯｸM" panose="020B0600000000000000" pitchFamily="50" charset="-128"/>
                        </a:rPr>
                        <a:t>など多くの</a:t>
                      </a:r>
                      <a:r>
                        <a:rPr lang="ja-JP" altLang="en-US" sz="900" dirty="0">
                          <a:latin typeface="HGPｺﾞｼｯｸM" panose="020B0600000000000000" pitchFamily="50" charset="-128"/>
                          <a:ea typeface="HGPｺﾞｼｯｸM" panose="020B0600000000000000" pitchFamily="50" charset="-128"/>
                        </a:rPr>
                        <a:t>ことを覚えて</a:t>
                      </a:r>
                      <a:r>
                        <a:rPr lang="ja-JP" altLang="en-US" sz="900" dirty="0" smtClean="0">
                          <a:latin typeface="HGPｺﾞｼｯｸM" panose="020B0600000000000000" pitchFamily="50" charset="-128"/>
                          <a:ea typeface="HGPｺﾞｼｯｸM" panose="020B0600000000000000" pitchFamily="50" charset="-128"/>
                        </a:rPr>
                        <a:t>実践しました。</a:t>
                      </a:r>
                      <a:endParaRPr lang="en-US" altLang="ja-JP" sz="900" dirty="0">
                        <a:latin typeface="HGPｺﾞｼｯｸM" panose="020B0600000000000000" pitchFamily="50" charset="-128"/>
                        <a:ea typeface="HGPｺﾞｼｯｸM" panose="020B0600000000000000" pitchFamily="50" charset="-128"/>
                      </a:endParaRPr>
                    </a:p>
                  </p:txBody>
                </p:sp>
                <p:sp>
                  <p:nvSpPr>
                    <p:cNvPr id="153" name="テキスト ボックス 152"/>
                    <p:cNvSpPr txBox="1"/>
                    <p:nvPr/>
                  </p:nvSpPr>
                  <p:spPr>
                    <a:xfrm>
                      <a:off x="2298310" y="129724"/>
                      <a:ext cx="663964" cy="276999"/>
                    </a:xfrm>
                    <a:prstGeom prst="rect">
                      <a:avLst/>
                    </a:prstGeom>
                    <a:noFill/>
                  </p:spPr>
                  <p:txBody>
                    <a:bodyPr wrap="none" rtlCol="0">
                      <a:spAutoFit/>
                    </a:bodyPr>
                    <a:lstStyle/>
                    <a:p>
                      <a:r>
                        <a:rPr kumimoji="1" lang="en-US" altLang="ja-JP" sz="1200" b="1" dirty="0" smtClean="0">
                          <a:solidFill>
                            <a:schemeClr val="bg1"/>
                          </a:solidFill>
                          <a:ea typeface="HGPｺﾞｼｯｸE" panose="020B0900000000000000" pitchFamily="50" charset="-128"/>
                        </a:rPr>
                        <a:t>Skill UP</a:t>
                      </a:r>
                      <a:endParaRPr kumimoji="1" lang="ja-JP" altLang="en-US" sz="1200" b="1" dirty="0">
                        <a:solidFill>
                          <a:schemeClr val="bg1"/>
                        </a:solidFill>
                        <a:ea typeface="HGPｺﾞｼｯｸE" panose="020B0900000000000000" pitchFamily="50" charset="-128"/>
                      </a:endParaRPr>
                    </a:p>
                  </p:txBody>
                </p:sp>
              </p:grpSp>
              <p:grpSp>
                <p:nvGrpSpPr>
                  <p:cNvPr id="139" name="グループ化 138"/>
                  <p:cNvGrpSpPr/>
                  <p:nvPr/>
                </p:nvGrpSpPr>
                <p:grpSpPr>
                  <a:xfrm>
                    <a:off x="3304913" y="24179"/>
                    <a:ext cx="2910095" cy="2374375"/>
                    <a:chOff x="3304913" y="24179"/>
                    <a:chExt cx="2910095" cy="2374375"/>
                  </a:xfrm>
                </p:grpSpPr>
                <p:sp>
                  <p:nvSpPr>
                    <p:cNvPr id="146" name="テキスト ボックス 145"/>
                    <p:cNvSpPr txBox="1"/>
                    <p:nvPr/>
                  </p:nvSpPr>
                  <p:spPr>
                    <a:xfrm>
                      <a:off x="3413274" y="282319"/>
                      <a:ext cx="2571371" cy="477054"/>
                    </a:xfrm>
                    <a:prstGeom prst="rect">
                      <a:avLst/>
                    </a:prstGeom>
                    <a:noFill/>
                  </p:spPr>
                  <p:txBody>
                    <a:bodyPr wrap="square" rtlCol="0">
                      <a:spAutoFit/>
                    </a:bodyPr>
                    <a:lstStyle/>
                    <a:p>
                      <a:r>
                        <a:rPr kumimoji="1" lang="ja-JP" altLang="en-US" sz="1400" dirty="0" smtClean="0"/>
                        <a:t>●</a:t>
                      </a:r>
                      <a:r>
                        <a:rPr kumimoji="1" lang="en-US" altLang="ja-JP" sz="1400" b="1" dirty="0" smtClean="0"/>
                        <a:t>40</a:t>
                      </a:r>
                      <a:r>
                        <a:rPr kumimoji="1" lang="ja-JP" altLang="en-US" sz="1200" dirty="0" smtClean="0">
                          <a:latin typeface="HGPｺﾞｼｯｸE" panose="020B0900000000000000" pitchFamily="50" charset="-128"/>
                          <a:ea typeface="HGPｺﾞｼｯｸE" panose="020B0900000000000000" pitchFamily="50" charset="-128"/>
                        </a:rPr>
                        <a:t>代</a:t>
                      </a:r>
                      <a:r>
                        <a:rPr lang="ja-JP" altLang="en-US" sz="1200" dirty="0">
                          <a:latin typeface="HGPｺﾞｼｯｸE" panose="020B0900000000000000" pitchFamily="50" charset="-128"/>
                          <a:ea typeface="HGPｺﾞｼｯｸE" panose="020B0900000000000000" pitchFamily="50" charset="-128"/>
                        </a:rPr>
                        <a:t>女性</a:t>
                      </a:r>
                      <a:endParaRPr lang="en-US" altLang="ja-JP" sz="1200" dirty="0" smtClean="0">
                        <a:latin typeface="HGPｺﾞｼｯｸE" panose="020B0900000000000000" pitchFamily="50" charset="-128"/>
                        <a:ea typeface="HGPｺﾞｼｯｸE" panose="020B0900000000000000" pitchFamily="50" charset="-128"/>
                      </a:endParaRPr>
                    </a:p>
                    <a:p>
                      <a:r>
                        <a:rPr lang="en-US" altLang="ja-JP" sz="1100" dirty="0" smtClean="0">
                          <a:latin typeface="HGPｺﾞｼｯｸM" panose="020B0600000000000000" pitchFamily="50" charset="-128"/>
                          <a:ea typeface="HGPｺﾞｼｯｸM" panose="020B0600000000000000" pitchFamily="50" charset="-128"/>
                        </a:rPr>
                        <a:t>〈20</a:t>
                      </a:r>
                      <a:r>
                        <a:rPr lang="ja-JP" altLang="en-US" sz="1100" dirty="0" smtClean="0">
                          <a:latin typeface="HGPｺﾞｼｯｸM" panose="020B0600000000000000" pitchFamily="50" charset="-128"/>
                          <a:ea typeface="HGPｺﾞｼｯｸM" panose="020B0600000000000000" pitchFamily="50" charset="-128"/>
                        </a:rPr>
                        <a:t>年家事</a:t>
                      </a:r>
                      <a:r>
                        <a:rPr lang="ja-JP" altLang="en-US" sz="1100" dirty="0">
                          <a:latin typeface="HGPｺﾞｼｯｸM" panose="020B0600000000000000" pitchFamily="50" charset="-128"/>
                          <a:ea typeface="HGPｺﾞｼｯｸM" panose="020B0600000000000000" pitchFamily="50" charset="-128"/>
                        </a:rPr>
                        <a:t>従事者</a:t>
                      </a:r>
                      <a:r>
                        <a:rPr lang="en-US" altLang="ja-JP" sz="1100" dirty="0">
                          <a:latin typeface="HGPｺﾞｼｯｸM" panose="020B0600000000000000" pitchFamily="50" charset="-128"/>
                          <a:ea typeface="HGPｺﾞｼｯｸM" panose="020B0600000000000000" pitchFamily="50" charset="-128"/>
                        </a:rPr>
                        <a:t>〉</a:t>
                      </a:r>
                      <a:r>
                        <a:rPr lang="ja-JP" altLang="en-US" sz="1100" dirty="0">
                          <a:latin typeface="HGPｺﾞｼｯｸM" panose="020B0600000000000000" pitchFamily="50" charset="-128"/>
                          <a:ea typeface="HGPｺﾞｼｯｸM" panose="020B0600000000000000" pitchFamily="50" charset="-128"/>
                        </a:rPr>
                        <a:t>　→　</a:t>
                      </a:r>
                      <a:r>
                        <a:rPr lang="ja-JP" altLang="en-US" sz="1100" dirty="0">
                          <a:latin typeface="HGPｺﾞｼｯｸE" panose="020B0900000000000000" pitchFamily="50" charset="-128"/>
                          <a:ea typeface="HGPｺﾞｼｯｸE" panose="020B0900000000000000" pitchFamily="50" charset="-128"/>
                        </a:rPr>
                        <a:t>リフォーム営業</a:t>
                      </a:r>
                    </a:p>
                  </p:txBody>
                </p:sp>
                <p:sp>
                  <p:nvSpPr>
                    <p:cNvPr id="147" name="角丸四角形 146"/>
                    <p:cNvSpPr/>
                    <p:nvPr/>
                  </p:nvSpPr>
                  <p:spPr>
                    <a:xfrm>
                      <a:off x="3304913" y="215900"/>
                      <a:ext cx="2910095" cy="2182654"/>
                    </a:xfrm>
                    <a:prstGeom prst="roundRect">
                      <a:avLst>
                        <a:gd name="adj" fmla="val 10121"/>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8" name="テキスト ボックス 147"/>
                    <p:cNvSpPr txBox="1"/>
                    <p:nvPr/>
                  </p:nvSpPr>
                  <p:spPr>
                    <a:xfrm>
                      <a:off x="3416385" y="750135"/>
                      <a:ext cx="2687151" cy="1592744"/>
                    </a:xfrm>
                    <a:prstGeom prst="rect">
                      <a:avLst/>
                    </a:prstGeom>
                    <a:noFill/>
                  </p:spPr>
                  <p:txBody>
                    <a:bodyPr wrap="square" rtlCol="0">
                      <a:spAutoFit/>
                    </a:bodyPr>
                    <a:lstStyle/>
                    <a:p>
                      <a:pPr>
                        <a:lnSpc>
                          <a:spcPts val="1300"/>
                        </a:lnSpc>
                      </a:pPr>
                      <a:r>
                        <a:rPr lang="ja-JP" altLang="en-US" sz="900" dirty="0">
                          <a:latin typeface="HGPｺﾞｼｯｸM" panose="020B0600000000000000" pitchFamily="50" charset="-128"/>
                          <a:ea typeface="HGPｺﾞｼｯｸM" panose="020B0600000000000000" pitchFamily="50" charset="-128"/>
                        </a:rPr>
                        <a:t>ひとりで就職活動するのは不安なところがあり、仲間がいると頑張れると思い受講しました。</a:t>
                      </a:r>
                      <a:endParaRPr lang="en-US" altLang="ja-JP" sz="900" dirty="0">
                        <a:latin typeface="HGPｺﾞｼｯｸM" panose="020B0600000000000000" pitchFamily="50" charset="-128"/>
                        <a:ea typeface="HGPｺﾞｼｯｸM" panose="020B0600000000000000" pitchFamily="50" charset="-128"/>
                      </a:endParaRPr>
                    </a:p>
                    <a:p>
                      <a:pPr>
                        <a:lnSpc>
                          <a:spcPts val="1300"/>
                        </a:lnSpc>
                      </a:pPr>
                      <a:r>
                        <a:rPr lang="ja-JP" altLang="en-US" sz="900" dirty="0">
                          <a:latin typeface="HGPｺﾞｼｯｸM" panose="020B0600000000000000" pitchFamily="50" charset="-128"/>
                          <a:ea typeface="HGPｺﾞｼｯｸM" panose="020B0600000000000000" pitchFamily="50" charset="-128"/>
                        </a:rPr>
                        <a:t>就職活動のため自己</a:t>
                      </a:r>
                      <a:r>
                        <a:rPr lang="en-US" altLang="ja-JP" sz="900" dirty="0">
                          <a:latin typeface="HGPｺﾞｼｯｸM" panose="020B0600000000000000" pitchFamily="50" charset="-128"/>
                          <a:ea typeface="HGPｺﾞｼｯｸM" panose="020B0600000000000000" pitchFamily="50" charset="-128"/>
                        </a:rPr>
                        <a:t>PR</a:t>
                      </a:r>
                      <a:r>
                        <a:rPr lang="ja-JP" altLang="en-US" sz="900" dirty="0">
                          <a:latin typeface="HGPｺﾞｼｯｸM" panose="020B0600000000000000" pitchFamily="50" charset="-128"/>
                          <a:ea typeface="HGPｺﾞｼｯｸM" panose="020B0600000000000000" pitchFamily="50" charset="-128"/>
                        </a:rPr>
                        <a:t>を一人で考えていた際、ドツボにはまってしまい上手く考えることができませんでした。そんな時、指導員の先生、キャリアコンサルタント、訓練生の仲間を通じて自分を知ることができ、ポリテクセンターで受講して本当に良かったと</a:t>
                      </a:r>
                      <a:r>
                        <a:rPr lang="ja-JP" altLang="en-US" sz="900">
                          <a:latin typeface="HGPｺﾞｼｯｸM" panose="020B0600000000000000" pitchFamily="50" charset="-128"/>
                          <a:ea typeface="HGPｺﾞｼｯｸM" panose="020B0600000000000000" pitchFamily="50" charset="-128"/>
                        </a:rPr>
                        <a:t>思って</a:t>
                      </a:r>
                      <a:r>
                        <a:rPr lang="ja-JP" altLang="en-US" sz="900" smtClean="0">
                          <a:latin typeface="HGPｺﾞｼｯｸM" panose="020B0600000000000000" pitchFamily="50" charset="-128"/>
                          <a:ea typeface="HGPｺﾞｼｯｸM" panose="020B0600000000000000" pitchFamily="50" charset="-128"/>
                        </a:rPr>
                        <a:t>います。</a:t>
                      </a:r>
                      <a:endParaRPr lang="en-US" altLang="ja-JP" sz="900" dirty="0">
                        <a:latin typeface="HGPｺﾞｼｯｸM" panose="020B0600000000000000" pitchFamily="50" charset="-128"/>
                        <a:ea typeface="HGPｺﾞｼｯｸM" panose="020B0600000000000000" pitchFamily="50" charset="-128"/>
                      </a:endParaRPr>
                    </a:p>
                    <a:p>
                      <a:pPr>
                        <a:lnSpc>
                          <a:spcPts val="1300"/>
                        </a:lnSpc>
                      </a:pPr>
                      <a:r>
                        <a:rPr lang="ja-JP" altLang="en-US" sz="900" dirty="0">
                          <a:latin typeface="HGPｺﾞｼｯｸM" panose="020B0600000000000000" pitchFamily="50" charset="-128"/>
                          <a:ea typeface="HGPｺﾞｼｯｸM" panose="020B0600000000000000" pitchFamily="50" charset="-128"/>
                        </a:rPr>
                        <a:t>タイトスケジュールでハードな訓練に必死で取り組んだ結果、就職することができました。</a:t>
                      </a:r>
                    </a:p>
                  </p:txBody>
                </p:sp>
                <p:sp>
                  <p:nvSpPr>
                    <p:cNvPr id="149" name="円形吹き出し 148"/>
                    <p:cNvSpPr/>
                    <p:nvPr/>
                  </p:nvSpPr>
                  <p:spPr>
                    <a:xfrm>
                      <a:off x="5309933" y="24179"/>
                      <a:ext cx="703174" cy="517080"/>
                    </a:xfrm>
                    <a:prstGeom prst="wedgeEllipseCallout">
                      <a:avLst>
                        <a:gd name="adj1" fmla="val -49265"/>
                        <a:gd name="adj2" fmla="val 4813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0" name="テキスト ボックス 149"/>
                    <p:cNvSpPr txBox="1"/>
                    <p:nvPr/>
                  </p:nvSpPr>
                  <p:spPr>
                    <a:xfrm>
                      <a:off x="5336994" y="51486"/>
                      <a:ext cx="657488" cy="461665"/>
                    </a:xfrm>
                    <a:prstGeom prst="rect">
                      <a:avLst/>
                    </a:prstGeom>
                    <a:noFill/>
                  </p:spPr>
                  <p:txBody>
                    <a:bodyPr wrap="none" rtlCol="0">
                      <a:spAutoFit/>
                    </a:bodyPr>
                    <a:lstStyle/>
                    <a:p>
                      <a:r>
                        <a:rPr kumimoji="1" lang="en-US" altLang="ja-JP" sz="1200" b="1" dirty="0" smtClean="0">
                          <a:solidFill>
                            <a:schemeClr val="bg1"/>
                          </a:solidFill>
                          <a:ea typeface="HGPｺﾞｼｯｸE" panose="020B0900000000000000" pitchFamily="50" charset="-128"/>
                        </a:rPr>
                        <a:t>Career </a:t>
                      </a:r>
                    </a:p>
                    <a:p>
                      <a:r>
                        <a:rPr kumimoji="1" lang="en-US" altLang="ja-JP" sz="1200" b="1" dirty="0" smtClean="0">
                          <a:solidFill>
                            <a:schemeClr val="bg1"/>
                          </a:solidFill>
                          <a:ea typeface="HGPｺﾞｼｯｸE" panose="020B0900000000000000" pitchFamily="50" charset="-128"/>
                        </a:rPr>
                        <a:t>Change</a:t>
                      </a:r>
                      <a:endParaRPr kumimoji="1" lang="ja-JP" altLang="en-US" sz="1200" b="1" dirty="0">
                        <a:solidFill>
                          <a:schemeClr val="bg1"/>
                        </a:solidFill>
                        <a:ea typeface="HGPｺﾞｼｯｸE" panose="020B0900000000000000" pitchFamily="50" charset="-128"/>
                      </a:endParaRPr>
                    </a:p>
                  </p:txBody>
                </p:sp>
              </p:grpSp>
              <p:grpSp>
                <p:nvGrpSpPr>
                  <p:cNvPr id="140" name="グループ化 139"/>
                  <p:cNvGrpSpPr/>
                  <p:nvPr/>
                </p:nvGrpSpPr>
                <p:grpSpPr>
                  <a:xfrm>
                    <a:off x="6410052" y="-4615"/>
                    <a:ext cx="3488706" cy="2403170"/>
                    <a:chOff x="6410052" y="-4615"/>
                    <a:chExt cx="3488706" cy="2403170"/>
                  </a:xfrm>
                </p:grpSpPr>
                <p:sp>
                  <p:nvSpPr>
                    <p:cNvPr id="141" name="角丸四角形 140"/>
                    <p:cNvSpPr/>
                    <p:nvPr/>
                  </p:nvSpPr>
                  <p:spPr>
                    <a:xfrm>
                      <a:off x="6410052" y="215901"/>
                      <a:ext cx="3488706" cy="2182654"/>
                    </a:xfrm>
                    <a:prstGeom prst="roundRect">
                      <a:avLst>
                        <a:gd name="adj" fmla="val 10121"/>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 name="テキスト ボックス 142"/>
                    <p:cNvSpPr txBox="1"/>
                    <p:nvPr/>
                  </p:nvSpPr>
                  <p:spPr>
                    <a:xfrm>
                      <a:off x="6511950" y="761755"/>
                      <a:ext cx="3284911" cy="1592744"/>
                    </a:xfrm>
                    <a:prstGeom prst="rect">
                      <a:avLst/>
                    </a:prstGeom>
                    <a:noFill/>
                  </p:spPr>
                  <p:txBody>
                    <a:bodyPr wrap="square" rtlCol="0">
                      <a:spAutoFit/>
                    </a:bodyPr>
                    <a:lstStyle>
                      <a:defPPr>
                        <a:defRPr lang="ja-JP"/>
                      </a:defPPr>
                      <a:lvl1pPr>
                        <a:defRPr sz="1000">
                          <a:latin typeface="HGPｺﾞｼｯｸM" panose="020B0600000000000000" pitchFamily="50" charset="-128"/>
                          <a:ea typeface="HGPｺﾞｼｯｸM" panose="020B0600000000000000" pitchFamily="50" charset="-128"/>
                        </a:defRPr>
                      </a:lvl1pPr>
                    </a:lstStyle>
                    <a:p>
                      <a:pPr>
                        <a:lnSpc>
                          <a:spcPts val="1300"/>
                        </a:lnSpc>
                      </a:pPr>
                      <a:r>
                        <a:rPr lang="ja-JP" altLang="en-US" sz="900" dirty="0"/>
                        <a:t>仕事がない</a:t>
                      </a:r>
                      <a:r>
                        <a:rPr lang="ja-JP" altLang="en-US" sz="900" dirty="0" smtClean="0"/>
                        <a:t>不安から訓練</a:t>
                      </a:r>
                      <a:r>
                        <a:rPr lang="ja-JP" altLang="en-US" sz="900" dirty="0"/>
                        <a:t>当初</a:t>
                      </a:r>
                      <a:r>
                        <a:rPr lang="ja-JP" altLang="en-US" sz="900" dirty="0" smtClean="0"/>
                        <a:t>から</a:t>
                      </a:r>
                      <a:r>
                        <a:rPr lang="ja-JP" altLang="en-US" sz="900" dirty="0"/>
                        <a:t>求人票を確認しており、</a:t>
                      </a:r>
                      <a:r>
                        <a:rPr lang="ja-JP" altLang="en-US" sz="900" dirty="0" smtClean="0"/>
                        <a:t>前半が終わる頃には</a:t>
                      </a:r>
                      <a:r>
                        <a:rPr lang="ja-JP" altLang="en-US" sz="900" dirty="0"/>
                        <a:t>気になる求人票が見つかっていました。</a:t>
                      </a:r>
                      <a:endParaRPr lang="en-US" altLang="ja-JP" sz="900" dirty="0"/>
                    </a:p>
                    <a:p>
                      <a:pPr>
                        <a:lnSpc>
                          <a:spcPts val="1300"/>
                        </a:lnSpc>
                      </a:pPr>
                      <a:r>
                        <a:rPr lang="ja-JP" altLang="en-US" sz="900" dirty="0"/>
                        <a:t>後半に入ると同時に応募し、面接時には訓練内容や成果物をまとめたポートフォリオを持参することで</a:t>
                      </a:r>
                      <a:r>
                        <a:rPr lang="ja-JP" altLang="en-US" sz="900" dirty="0" smtClean="0"/>
                        <a:t>、視覚に訴える面接ができました。</a:t>
                      </a:r>
                      <a:r>
                        <a:rPr lang="ja-JP" altLang="en-US" sz="900" dirty="0"/>
                        <a:t>早めに行動したことが内定につながったのだと思います。</a:t>
                      </a:r>
                      <a:endParaRPr lang="en-US" altLang="ja-JP" sz="900" dirty="0"/>
                    </a:p>
                    <a:p>
                      <a:pPr>
                        <a:lnSpc>
                          <a:spcPts val="1300"/>
                        </a:lnSpc>
                      </a:pPr>
                      <a:r>
                        <a:rPr lang="ja-JP" altLang="en-US" sz="900" dirty="0" smtClean="0"/>
                        <a:t>訓練の内容は期間</a:t>
                      </a:r>
                      <a:r>
                        <a:rPr lang="ja-JP" altLang="en-US" sz="900" dirty="0"/>
                        <a:t>に比べて</a:t>
                      </a:r>
                      <a:r>
                        <a:rPr lang="ja-JP" altLang="en-US" sz="900" dirty="0" smtClean="0"/>
                        <a:t>盛りだくさんでした</a:t>
                      </a:r>
                      <a:r>
                        <a:rPr lang="ja-JP" altLang="en-US" sz="900" dirty="0"/>
                        <a:t>が、全くの未経験でも修了時には様々な技術を身に付けることができました。製図から模擬家屋の施工実習まで一通り経験することでより深い理解を得ることができたと思います。</a:t>
                      </a:r>
                    </a:p>
                  </p:txBody>
                </p:sp>
                <p:sp>
                  <p:nvSpPr>
                    <p:cNvPr id="144" name="テキスト ボックス 143"/>
                    <p:cNvSpPr txBox="1"/>
                    <p:nvPr/>
                  </p:nvSpPr>
                  <p:spPr>
                    <a:xfrm>
                      <a:off x="6505804" y="282319"/>
                      <a:ext cx="2326243" cy="477054"/>
                    </a:xfrm>
                    <a:prstGeom prst="rect">
                      <a:avLst/>
                    </a:prstGeom>
                    <a:noFill/>
                  </p:spPr>
                  <p:txBody>
                    <a:bodyPr wrap="square" rtlCol="0">
                      <a:spAutoFit/>
                    </a:bodyPr>
                    <a:lstStyle/>
                    <a:p>
                      <a:r>
                        <a:rPr kumimoji="1" lang="ja-JP" altLang="en-US" sz="1400" dirty="0" smtClean="0"/>
                        <a:t>●</a:t>
                      </a:r>
                      <a:r>
                        <a:rPr kumimoji="1" lang="en-US" altLang="ja-JP" sz="1400" b="1" dirty="0" smtClean="0"/>
                        <a:t>30</a:t>
                      </a:r>
                      <a:r>
                        <a:rPr kumimoji="1" lang="ja-JP" altLang="en-US" sz="1200" dirty="0" smtClean="0">
                          <a:latin typeface="HGPｺﾞｼｯｸE" panose="020B0900000000000000" pitchFamily="50" charset="-128"/>
                          <a:ea typeface="HGPｺﾞｼｯｸE" panose="020B0900000000000000" pitchFamily="50" charset="-128"/>
                        </a:rPr>
                        <a:t>代</a:t>
                      </a:r>
                      <a:r>
                        <a:rPr lang="ja-JP" altLang="en-US" sz="1200" dirty="0" smtClean="0">
                          <a:latin typeface="HGPｺﾞｼｯｸE" panose="020B0900000000000000" pitchFamily="50" charset="-128"/>
                          <a:ea typeface="HGPｺﾞｼｯｸE" panose="020B0900000000000000" pitchFamily="50" charset="-128"/>
                        </a:rPr>
                        <a:t>女性</a:t>
                      </a:r>
                      <a:endParaRPr lang="en-US" altLang="ja-JP" sz="1200" dirty="0">
                        <a:latin typeface="HGPｺﾞｼｯｸE" panose="020B0900000000000000" pitchFamily="50" charset="-128"/>
                        <a:ea typeface="HGPｺﾞｼｯｸE" panose="020B0900000000000000" pitchFamily="50" charset="-128"/>
                      </a:endParaRPr>
                    </a:p>
                    <a:p>
                      <a:r>
                        <a:rPr lang="en-US" altLang="ja-JP" sz="1100" dirty="0">
                          <a:latin typeface="HGPｺﾞｼｯｸM" panose="020B0600000000000000" pitchFamily="50" charset="-128"/>
                          <a:ea typeface="HGPｺﾞｼｯｸM" panose="020B0600000000000000" pitchFamily="50" charset="-128"/>
                        </a:rPr>
                        <a:t>〈IT</a:t>
                      </a:r>
                      <a:r>
                        <a:rPr lang="ja-JP" altLang="en-US" sz="1100" dirty="0">
                          <a:latin typeface="HGPｺﾞｼｯｸM" panose="020B0600000000000000" pitchFamily="50" charset="-128"/>
                          <a:ea typeface="HGPｺﾞｼｯｸM" panose="020B0600000000000000" pitchFamily="50" charset="-128"/>
                        </a:rPr>
                        <a:t>業界</a:t>
                      </a:r>
                      <a:r>
                        <a:rPr lang="en-US" altLang="ja-JP" sz="1100" dirty="0">
                          <a:latin typeface="HGPｺﾞｼｯｸM" panose="020B0600000000000000" pitchFamily="50" charset="-128"/>
                          <a:ea typeface="HGPｺﾞｼｯｸM" panose="020B0600000000000000" pitchFamily="50" charset="-128"/>
                        </a:rPr>
                        <a:t>〉</a:t>
                      </a:r>
                      <a:r>
                        <a:rPr lang="ja-JP" altLang="en-US" sz="1100" dirty="0">
                          <a:latin typeface="HGPｺﾞｼｯｸM" panose="020B0600000000000000" pitchFamily="50" charset="-128"/>
                          <a:ea typeface="HGPｺﾞｼｯｸM" panose="020B0600000000000000" pitchFamily="50" charset="-128"/>
                        </a:rPr>
                        <a:t>　→　</a:t>
                      </a:r>
                      <a:r>
                        <a:rPr lang="ja-JP" altLang="en-US" sz="1100" dirty="0">
                          <a:latin typeface="HGPｺﾞｼｯｸE" panose="020B0900000000000000" pitchFamily="50" charset="-128"/>
                          <a:ea typeface="HGPｺﾞｼｯｸE" panose="020B0900000000000000" pitchFamily="50" charset="-128"/>
                        </a:rPr>
                        <a:t>設計補助</a:t>
                      </a:r>
                    </a:p>
                  </p:txBody>
                </p:sp>
                <p:sp>
                  <p:nvSpPr>
                    <p:cNvPr id="142" name="円形吹き出し 141"/>
                    <p:cNvSpPr/>
                    <p:nvPr/>
                  </p:nvSpPr>
                  <p:spPr>
                    <a:xfrm>
                      <a:off x="7686121" y="-4615"/>
                      <a:ext cx="703174" cy="517080"/>
                    </a:xfrm>
                    <a:prstGeom prst="wedgeEllipseCallout">
                      <a:avLst>
                        <a:gd name="adj1" fmla="val -49265"/>
                        <a:gd name="adj2" fmla="val 4813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5" name="テキスト ボックス 144"/>
                    <p:cNvSpPr txBox="1"/>
                    <p:nvPr/>
                  </p:nvSpPr>
                  <p:spPr>
                    <a:xfrm>
                      <a:off x="7713185" y="7727"/>
                      <a:ext cx="657488" cy="461665"/>
                    </a:xfrm>
                    <a:prstGeom prst="rect">
                      <a:avLst/>
                    </a:prstGeom>
                    <a:noFill/>
                  </p:spPr>
                  <p:txBody>
                    <a:bodyPr wrap="none" rtlCol="0">
                      <a:spAutoFit/>
                    </a:bodyPr>
                    <a:lstStyle/>
                    <a:p>
                      <a:r>
                        <a:rPr kumimoji="1" lang="en-US" altLang="ja-JP" sz="1200" b="1" dirty="0" smtClean="0">
                          <a:solidFill>
                            <a:schemeClr val="bg1"/>
                          </a:solidFill>
                          <a:ea typeface="HGPｺﾞｼｯｸE" panose="020B0900000000000000" pitchFamily="50" charset="-128"/>
                        </a:rPr>
                        <a:t>Career </a:t>
                      </a:r>
                    </a:p>
                    <a:p>
                      <a:r>
                        <a:rPr kumimoji="1" lang="en-US" altLang="ja-JP" sz="1200" b="1" dirty="0" smtClean="0">
                          <a:solidFill>
                            <a:schemeClr val="bg1"/>
                          </a:solidFill>
                          <a:ea typeface="HGPｺﾞｼｯｸE" panose="020B0900000000000000" pitchFamily="50" charset="-128"/>
                        </a:rPr>
                        <a:t>Change</a:t>
                      </a:r>
                      <a:endParaRPr kumimoji="1" lang="ja-JP" altLang="en-US" sz="1200" b="1" dirty="0">
                        <a:solidFill>
                          <a:schemeClr val="bg1"/>
                        </a:solidFill>
                        <a:ea typeface="HGPｺﾞｼｯｸE" panose="020B0900000000000000" pitchFamily="50" charset="-128"/>
                      </a:endParaRPr>
                    </a:p>
                  </p:txBody>
                </p:sp>
              </p:grpSp>
            </p:grpSp>
          </p:grpSp>
        </p:grpSp>
        <p:pic>
          <p:nvPicPr>
            <p:cNvPr id="132" name="図 131"/>
            <p:cNvPicPr>
              <a:picLocks noChangeAspect="1"/>
            </p:cNvPicPr>
            <p:nvPr/>
          </p:nvPicPr>
          <p:blipFill>
            <a:blip r:embed="rId16">
              <a:extLst>
                <a:ext uri="{BEBA8EAE-BF5A-486C-A8C5-ECC9F3942E4B}">
                  <a14:imgProps xmlns:a14="http://schemas.microsoft.com/office/drawing/2010/main">
                    <a14:imgLayer r:embed="rId17">
                      <a14:imgEffect>
                        <a14:sharpenSoften amount="100000"/>
                      </a14:imgEffect>
                      <a14:imgEffect>
                        <a14:brightnessContrast bright="-100000" contrast="100000"/>
                      </a14:imgEffect>
                    </a14:imgLayer>
                  </a14:imgProps>
                </a:ext>
              </a:extLst>
            </a:blip>
            <a:stretch>
              <a:fillRect/>
            </a:stretch>
          </p:blipFill>
          <p:spPr>
            <a:xfrm>
              <a:off x="-29009" y="4826764"/>
              <a:ext cx="9906859" cy="2060627"/>
            </a:xfrm>
            <a:prstGeom prst="rect">
              <a:avLst/>
            </a:prstGeom>
          </p:spPr>
        </p:pic>
      </p:grpSp>
    </p:spTree>
    <p:extLst>
      <p:ext uri="{BB962C8B-B14F-4D97-AF65-F5344CB8AC3E}">
        <p14:creationId xmlns:p14="http://schemas.microsoft.com/office/powerpoint/2010/main" val="52615009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466</TotalTime>
  <Words>789</Words>
  <Application>Microsoft Office PowerPoint</Application>
  <PresentationFormat>ユーザー設定</PresentationFormat>
  <Paragraphs>83</Paragraphs>
  <Slides>2</Slides>
  <Notes>1</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2</vt:i4>
      </vt:variant>
    </vt:vector>
  </HeadingPairs>
  <TitlesOfParts>
    <vt:vector size="16" baseType="lpstr">
      <vt:lpstr>HGPｺﾞｼｯｸE</vt:lpstr>
      <vt:lpstr>HGPｺﾞｼｯｸM</vt:lpstr>
      <vt:lpstr>HGP創英角ｺﾞｼｯｸUB</vt:lpstr>
      <vt:lpstr>HGSｺﾞｼｯｸM</vt:lpstr>
      <vt:lpstr>HGS創英角ﾎﾟｯﾌﾟ体</vt:lpstr>
      <vt:lpstr>HG丸ｺﾞｼｯｸM-PRO</vt:lpstr>
      <vt:lpstr>游ゴシック</vt:lpstr>
      <vt:lpstr>游ゴシック Light</vt:lpstr>
      <vt:lpstr>Arial</vt:lpstr>
      <vt:lpstr>Calibri</vt:lpstr>
      <vt:lpstr>Calibri Light</vt:lpstr>
      <vt:lpstr>High Tower Text</vt:lpstr>
      <vt:lpstr>Times New Roman</vt:lpstr>
      <vt:lpstr>Office テーマ</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堀 沙紀世</dc:creator>
  <cp:lastModifiedBy>Administrator</cp:lastModifiedBy>
  <cp:revision>35</cp:revision>
  <cp:lastPrinted>2022-01-31T04:07:47Z</cp:lastPrinted>
  <dcterms:created xsi:type="dcterms:W3CDTF">2021-12-14T03:06:23Z</dcterms:created>
  <dcterms:modified xsi:type="dcterms:W3CDTF">2025-02-18T02:59:15Z</dcterms:modified>
</cp:coreProperties>
</file>