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A2"/>
    <a:srgbClr val="F1F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27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25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F89D1D-B709-46A8-8AE8-B1CB1A1FDC6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93F946-482D-4F21-9946-2B1C2B35C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8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hyperlink" Target="https://mypg.tds.jeed.go.j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5793602-73C1-C095-04EE-BC92FE02A44B}"/>
              </a:ext>
            </a:extLst>
          </p:cNvPr>
          <p:cNvSpPr/>
          <p:nvPr/>
        </p:nvSpPr>
        <p:spPr>
          <a:xfrm>
            <a:off x="965911" y="1934791"/>
            <a:ext cx="4926178" cy="144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0B44DC3-9347-E1C3-E311-B0291DA48D74}"/>
              </a:ext>
            </a:extLst>
          </p:cNvPr>
          <p:cNvSpPr/>
          <p:nvPr/>
        </p:nvSpPr>
        <p:spPr>
          <a:xfrm>
            <a:off x="693000" y="2706133"/>
            <a:ext cx="5472000" cy="144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AD706FA-521D-3868-619C-B2D76FC9D96F}"/>
              </a:ext>
            </a:extLst>
          </p:cNvPr>
          <p:cNvSpPr txBox="1"/>
          <p:nvPr/>
        </p:nvSpPr>
        <p:spPr>
          <a:xfrm>
            <a:off x="694918" y="997569"/>
            <a:ext cx="546816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7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マイページ</a:t>
            </a:r>
            <a:endParaRPr kumimoji="1" lang="en-US" altLang="ja-JP" sz="7200" b="1" dirty="0">
              <a:solidFill>
                <a:srgbClr val="004EA2"/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  <a:p>
            <a:pPr algn="ctr"/>
            <a:r>
              <a:rPr kumimoji="1" lang="ja-JP" altLang="en-US" sz="48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サービス</a:t>
            </a:r>
            <a:r>
              <a:rPr kumimoji="1" lang="ja-JP" altLang="en-US" sz="44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の提供開始</a:t>
            </a:r>
            <a:endParaRPr kumimoji="1" lang="ja-JP" altLang="en-US" sz="4800" b="1" dirty="0">
              <a:solidFill>
                <a:srgbClr val="004EA2"/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A0FC4B92-8976-4C00-9994-AE231E7C1DE5}"/>
              </a:ext>
            </a:extLst>
          </p:cNvPr>
          <p:cNvSpPr/>
          <p:nvPr/>
        </p:nvSpPr>
        <p:spPr>
          <a:xfrm>
            <a:off x="1292628" y="134247"/>
            <a:ext cx="4272745" cy="7290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rgbClr val="004E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ja-JP" altLang="en-US" sz="1200" b="1" dirty="0">
                <a:solidFill>
                  <a:srgbClr val="004EA2"/>
                </a:solidFill>
                <a:latin typeface="+mn-ea"/>
              </a:rPr>
              <a:t>在職者訓練（能力開発セミナー）</a:t>
            </a:r>
          </a:p>
          <a:p>
            <a:pPr algn="just">
              <a:lnSpc>
                <a:spcPct val="125000"/>
              </a:lnSpc>
            </a:pPr>
            <a:r>
              <a:rPr lang="ja-JP" altLang="en-US" sz="1200" b="1" dirty="0">
                <a:solidFill>
                  <a:srgbClr val="004EA2"/>
                </a:solidFill>
                <a:latin typeface="+mn-ea"/>
              </a:rPr>
              <a:t>生産性向上支援訓練</a:t>
            </a:r>
          </a:p>
        </p:txBody>
      </p:sp>
      <p:sp>
        <p:nvSpPr>
          <p:cNvPr id="6" name="二等辺三角形 5">
            <a:extLst>
              <a:ext uri="{FF2B5EF4-FFF2-40B4-BE49-F238E27FC236}">
                <a16:creationId xmlns:a16="http://schemas.microsoft.com/office/drawing/2014/main" id="{53E3F853-641E-46F0-977A-C24A00E936A7}"/>
              </a:ext>
            </a:extLst>
          </p:cNvPr>
          <p:cNvSpPr>
            <a:spLocks noChangeAspect="1"/>
          </p:cNvSpPr>
          <p:nvPr/>
        </p:nvSpPr>
        <p:spPr>
          <a:xfrm flipV="1">
            <a:off x="3331411" y="882731"/>
            <a:ext cx="195178" cy="168257"/>
          </a:xfrm>
          <a:prstGeom prst="triangle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4EA2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3EFBF8-6EF3-6A7D-E95C-48978B846066}"/>
              </a:ext>
            </a:extLst>
          </p:cNvPr>
          <p:cNvSpPr txBox="1"/>
          <p:nvPr/>
        </p:nvSpPr>
        <p:spPr>
          <a:xfrm>
            <a:off x="1715399" y="8721553"/>
            <a:ext cx="3427202" cy="40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ja-JP" altLang="en-US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裏面で 登録方法 をチェック！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158E182-82D1-6C12-A76E-1AC8CE68E473}"/>
              </a:ext>
            </a:extLst>
          </p:cNvPr>
          <p:cNvSpPr txBox="1"/>
          <p:nvPr/>
        </p:nvSpPr>
        <p:spPr>
          <a:xfrm>
            <a:off x="502920" y="3070808"/>
            <a:ext cx="5852160" cy="964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在職者訓練（能力開発セミナー）、生産性向上支援訓練の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Web</a:t>
            </a: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申込ができる「マイページ」サービスを開始しました。</a:t>
            </a:r>
          </a:p>
          <a:p>
            <a:pPr>
              <a:lnSpc>
                <a:spcPct val="1250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電話や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FAX</a:t>
            </a: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での申込が不要になり、便利にご利用いただけます。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lnSpc>
                <a:spcPct val="125000"/>
              </a:lnSpc>
              <a:buFont typeface="BIZ UDゴシック" panose="020B0400000000000000" pitchFamily="49" charset="-128"/>
              <a:buChar char="※"/>
            </a:pPr>
            <a:r>
              <a:rPr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指導員派遣・施設設備貸与は、利用方法が異なりますので、マイページ操作方法をご確認ください。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181BF8A-6108-2AB9-D93F-5165A7A1F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000" y="9262963"/>
            <a:ext cx="3600000" cy="50879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DDDAC20-0138-0661-05D3-F9DD15873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1556302" y="8702144"/>
            <a:ext cx="318191" cy="2309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5B04DBA-09A1-4B11-CADD-62A10FE4A12B}"/>
              </a:ext>
            </a:extLst>
          </p:cNvPr>
          <p:cNvSpPr txBox="1"/>
          <p:nvPr/>
        </p:nvSpPr>
        <p:spPr>
          <a:xfrm>
            <a:off x="3760207" y="360284"/>
            <a:ext cx="1805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が、</a:t>
            </a:r>
            <a:r>
              <a:rPr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Web</a:t>
            </a:r>
            <a:r>
              <a:rPr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申込で便利に！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B29531F-78D1-8549-E541-F91205702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038" y="4169230"/>
            <a:ext cx="3717924" cy="441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35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EC28AD-01F5-BC3E-6536-7F64D6D86F9B}"/>
              </a:ext>
            </a:extLst>
          </p:cNvPr>
          <p:cNvSpPr txBox="1"/>
          <p:nvPr/>
        </p:nvSpPr>
        <p:spPr>
          <a:xfrm>
            <a:off x="1079639" y="256032"/>
            <a:ext cx="4698722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マイページ</a:t>
            </a:r>
            <a:r>
              <a:rPr kumimoji="1" lang="ja-JP" altLang="en-US" sz="28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で</a:t>
            </a:r>
            <a:r>
              <a:rPr kumimoji="1" lang="ja-JP" altLang="en-US" sz="3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できること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5A604F32-792A-9C16-D0EC-D6D01E4624A4}"/>
              </a:ext>
            </a:extLst>
          </p:cNvPr>
          <p:cNvSpPr/>
          <p:nvPr/>
        </p:nvSpPr>
        <p:spPr>
          <a:xfrm>
            <a:off x="275489" y="1004195"/>
            <a:ext cx="3015766" cy="3312000"/>
          </a:xfrm>
          <a:prstGeom prst="roundRect">
            <a:avLst>
              <a:gd name="adj" fmla="val 13029"/>
            </a:avLst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5000"/>
              </a:lnSpc>
              <a:buClr>
                <a:srgbClr val="004EA2"/>
              </a:buClr>
            </a:pPr>
            <a:r>
              <a:rPr lang="ja-JP" altLang="ja-JP" b="1" dirty="0">
                <a:solidFill>
                  <a:srgbClr val="004EA2"/>
                </a:solidFill>
                <a:effectLst/>
                <a:latin typeface="+mn-ea"/>
                <a:cs typeface="Times New Roman" panose="02020603050405020304" pitchFamily="18" charset="0"/>
              </a:rPr>
              <a:t>コース検索・受講申込</a:t>
            </a:r>
            <a:br>
              <a:rPr lang="en-US" altLang="ja-JP" b="1" dirty="0">
                <a:solidFill>
                  <a:srgbClr val="004EA2"/>
                </a:solidFill>
                <a:effectLst/>
                <a:latin typeface="+mn-ea"/>
                <a:cs typeface="Times New Roman" panose="02020603050405020304" pitchFamily="18" charset="0"/>
              </a:rPr>
            </a:br>
            <a:br>
              <a:rPr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</a:b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コース番号やコース名、開講月で簡単検索</a:t>
            </a:r>
          </a:p>
          <a:p>
            <a:pPr marL="171450" indent="-171450" algn="just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その場で申込完了</a:t>
            </a:r>
          </a:p>
          <a:p>
            <a:pPr marL="171450" indent="-171450" algn="just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最大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10</a:t>
            </a: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コースまで一括申込可能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954BC40E-B834-B645-AB28-8BE79BC1FD66}"/>
              </a:ext>
            </a:extLst>
          </p:cNvPr>
          <p:cNvSpPr/>
          <p:nvPr/>
        </p:nvSpPr>
        <p:spPr>
          <a:xfrm>
            <a:off x="3566744" y="1004195"/>
            <a:ext cx="3015766" cy="3312000"/>
          </a:xfrm>
          <a:prstGeom prst="roundRect">
            <a:avLst>
              <a:gd name="adj" fmla="val 13029"/>
            </a:avLst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5000"/>
              </a:lnSpc>
              <a:buClr>
                <a:srgbClr val="004EA2"/>
              </a:buClr>
            </a:pPr>
            <a:r>
              <a:rPr lang="ja-JP" altLang="en-US" sz="1800" b="1" dirty="0">
                <a:solidFill>
                  <a:srgbClr val="004EA2"/>
                </a:solidFill>
                <a:effectLst/>
                <a:latin typeface="+mn-ea"/>
                <a:cs typeface="Times New Roman" panose="02020603050405020304" pitchFamily="18" charset="0"/>
              </a:rPr>
              <a:t>申込内容の確認・変更</a:t>
            </a:r>
            <a:endParaRPr lang="en-US" altLang="ja-JP" b="1" dirty="0">
              <a:solidFill>
                <a:srgbClr val="004EA2"/>
              </a:solidFill>
              <a:latin typeface="+mn-ea"/>
              <a:cs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  <a:buClr>
                <a:srgbClr val="004EA2"/>
              </a:buClr>
            </a:pPr>
            <a:b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</a:br>
            <a:endParaRPr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 algn="just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受講者を一覧で確認</a:t>
            </a:r>
          </a:p>
          <a:p>
            <a:pPr marL="171450" indent="-171450" algn="just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キャンセルも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Web</a:t>
            </a: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で完結</a:t>
            </a:r>
          </a:p>
          <a:p>
            <a:pPr marL="144000" algn="just">
              <a:lnSpc>
                <a:spcPct val="125000"/>
              </a:lnSpc>
              <a:buClr>
                <a:srgbClr val="004EA2"/>
              </a:buClr>
            </a:pPr>
            <a:r>
              <a:rPr lang="ja-JP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（</a:t>
            </a:r>
            <a:r>
              <a:rPr lang="en-US" altLang="ja-JP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Web</a:t>
            </a:r>
            <a:r>
              <a:rPr lang="ja-JP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上でのキャンセルには、</a:t>
            </a:r>
            <a:endParaRPr lang="en-US" altLang="ja-JP" sz="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44000" algn="just">
              <a:lnSpc>
                <a:spcPct val="125000"/>
              </a:lnSpc>
              <a:buClr>
                <a:srgbClr val="004EA2"/>
              </a:buClr>
            </a:pPr>
            <a:r>
              <a:rPr lang="ja-JP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　一定の条件がありますのでご注意ください。）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891DA86-7A36-A82C-8C4B-B61C8E468D3D}"/>
              </a:ext>
            </a:extLst>
          </p:cNvPr>
          <p:cNvSpPr/>
          <p:nvPr/>
        </p:nvSpPr>
        <p:spPr>
          <a:xfrm>
            <a:off x="275489" y="4551033"/>
            <a:ext cx="3015766" cy="3312000"/>
          </a:xfrm>
          <a:prstGeom prst="roundRect">
            <a:avLst>
              <a:gd name="adj" fmla="val 13029"/>
            </a:avLst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5000"/>
              </a:lnSpc>
              <a:buClr>
                <a:srgbClr val="004EA2"/>
              </a:buClr>
            </a:pPr>
            <a:r>
              <a:rPr lang="ja-JP" altLang="en-US" sz="1800" b="1" dirty="0">
                <a:solidFill>
                  <a:srgbClr val="004EA2"/>
                </a:solidFill>
                <a:effectLst/>
                <a:latin typeface="+mn-ea"/>
                <a:cs typeface="Times New Roman" panose="02020603050405020304" pitchFamily="18" charset="0"/>
              </a:rPr>
              <a:t>請求書の確認</a:t>
            </a:r>
            <a:endParaRPr lang="en-US" altLang="ja-JP" sz="1800" b="1" dirty="0">
              <a:solidFill>
                <a:srgbClr val="004EA2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endParaRPr lang="en-US" altLang="ja-JP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171450" indent="-171450" algn="just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登録しているメールアドレスに</a:t>
            </a:r>
            <a:b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請求書のダウンロード通知</a:t>
            </a:r>
          </a:p>
          <a:p>
            <a:pPr marL="171450" indent="-171450" algn="just">
              <a:lnSpc>
                <a:spcPct val="125000"/>
              </a:lnSpc>
              <a:buClr>
                <a:srgbClr val="004EA2"/>
              </a:buClr>
              <a:buFont typeface="Wingdings" panose="05000000000000000000" pitchFamily="2" charset="2"/>
              <a:buChar char="l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マイページからダウンロード可能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C9ACCE24-8452-7C1C-DC4A-73F24683A145}"/>
              </a:ext>
            </a:extLst>
          </p:cNvPr>
          <p:cNvSpPr/>
          <p:nvPr/>
        </p:nvSpPr>
        <p:spPr>
          <a:xfrm>
            <a:off x="3566744" y="4565328"/>
            <a:ext cx="3015766" cy="3312000"/>
          </a:xfrm>
          <a:prstGeom prst="roundRect">
            <a:avLst>
              <a:gd name="adj" fmla="val 13029"/>
            </a:avLst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5000"/>
              </a:lnSpc>
              <a:buClr>
                <a:srgbClr val="004EA2"/>
              </a:buClr>
            </a:pPr>
            <a:r>
              <a:rPr lang="ja-JP" altLang="en-US" sz="1800" b="1" dirty="0">
                <a:solidFill>
                  <a:srgbClr val="004EA2"/>
                </a:solidFill>
                <a:effectLst/>
                <a:latin typeface="+mn-ea"/>
                <a:cs typeface="Times New Roman" panose="02020603050405020304" pitchFamily="18" charset="0"/>
              </a:rPr>
              <a:t>受講関連書類の受領</a:t>
            </a:r>
            <a:endParaRPr lang="en-US" altLang="ja-JP" sz="1800" b="1" dirty="0">
              <a:solidFill>
                <a:srgbClr val="004EA2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4EA2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4EA2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4EA2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4EA2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4EA2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cs typeface="Times New Roman" panose="02020603050405020304" pitchFamily="18" charset="0"/>
            </a:endParaRPr>
          </a:p>
          <a:p>
            <a:pPr marL="171450" marR="0" lvl="0" indent="-171450" algn="just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4EA2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171450" marR="0" lvl="0" indent="-171450" algn="just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4EA2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受講案内・各種書類を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Web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で確認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171450" marR="0" lvl="0" indent="-171450" algn="just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4EA2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マイページ掲載と同時に登録したメールアドレスに通知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5B2EEC-794E-AD18-83F7-C15FCAAB129A}"/>
              </a:ext>
            </a:extLst>
          </p:cNvPr>
          <p:cNvSpPr txBox="1"/>
          <p:nvPr/>
        </p:nvSpPr>
        <p:spPr>
          <a:xfrm>
            <a:off x="957708" y="8168665"/>
            <a:ext cx="5396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Ｗｅｂから２４時間いつでも申込可能</a:t>
            </a:r>
          </a:p>
          <a:p>
            <a:r>
              <a:rPr lang="ja-JP" altLang="en-US" sz="24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申込状況・受講履歴を一括管理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D16C45C-0E33-2ADA-3604-1DC99121E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31" y="8111864"/>
            <a:ext cx="453877" cy="8316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1B90202-03D5-E298-AEBB-3E971A81C40C}"/>
              </a:ext>
            </a:extLst>
          </p:cNvPr>
          <p:cNvSpPr txBox="1"/>
          <p:nvPr/>
        </p:nvSpPr>
        <p:spPr>
          <a:xfrm>
            <a:off x="957708" y="9232342"/>
            <a:ext cx="5724644" cy="287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マイページ外でのお手続きが必要となる内容もありますので、ご留意ください。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1E1F8AD-D813-8AFA-ED34-859A5209ABFB}"/>
              </a:ext>
            </a:extLst>
          </p:cNvPr>
          <p:cNvGrpSpPr/>
          <p:nvPr/>
        </p:nvGrpSpPr>
        <p:grpSpPr>
          <a:xfrm>
            <a:off x="569993" y="9232141"/>
            <a:ext cx="321552" cy="277200"/>
            <a:chOff x="569993" y="9232342"/>
            <a:chExt cx="321552" cy="277200"/>
          </a:xfrm>
        </p:grpSpPr>
        <p:sp>
          <p:nvSpPr>
            <p:cNvPr id="11" name="二等辺三角形 10">
              <a:extLst>
                <a:ext uri="{FF2B5EF4-FFF2-40B4-BE49-F238E27FC236}">
                  <a16:creationId xmlns:a16="http://schemas.microsoft.com/office/drawing/2014/main" id="{2DEA42AB-BC8C-319C-7A8D-E89ACF11EC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993" y="9232342"/>
              <a:ext cx="321552" cy="277200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FACE48BA-CFA2-BC66-12A2-3CACABF0E7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769" y="9445960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台形 12">
              <a:extLst>
                <a:ext uri="{FF2B5EF4-FFF2-40B4-BE49-F238E27FC236}">
                  <a16:creationId xmlns:a16="http://schemas.microsoft.com/office/drawing/2014/main" id="{678E1630-465C-E19D-7FB0-6735D15BF373}"/>
                </a:ext>
              </a:extLst>
            </p:cNvPr>
            <p:cNvSpPr/>
            <p:nvPr/>
          </p:nvSpPr>
          <p:spPr>
            <a:xfrm flipV="1">
              <a:off x="707910" y="9317275"/>
              <a:ext cx="45719" cy="117213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061F3E6C-BF9A-7A8F-9866-8E2BADA2D9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372" y="5293033"/>
            <a:ext cx="1224000" cy="1481235"/>
          </a:xfrm>
          <a:prstGeom prst="rect">
            <a:avLst/>
          </a:prstGeom>
        </p:spPr>
      </p:pic>
      <p:sp>
        <p:nvSpPr>
          <p:cNvPr id="15" name="円柱 14">
            <a:extLst>
              <a:ext uri="{FF2B5EF4-FFF2-40B4-BE49-F238E27FC236}">
                <a16:creationId xmlns:a16="http://schemas.microsoft.com/office/drawing/2014/main" id="{80DE6C33-55AB-6B3F-CB74-FEAD80515848}"/>
              </a:ext>
            </a:extLst>
          </p:cNvPr>
          <p:cNvSpPr/>
          <p:nvPr/>
        </p:nvSpPr>
        <p:spPr>
          <a:xfrm rot="3862235">
            <a:off x="1231941" y="5378013"/>
            <a:ext cx="165378" cy="78729"/>
          </a:xfrm>
          <a:prstGeom prst="can">
            <a:avLst>
              <a:gd name="adj" fmla="val 50000"/>
            </a:avLst>
          </a:prstGeom>
          <a:solidFill>
            <a:srgbClr val="FFE208"/>
          </a:solidFill>
          <a:ln w="63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AD6005D-6BC1-39E9-01F6-7E7224425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372" y="1643849"/>
            <a:ext cx="1080000" cy="13705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6E5BCA3-0631-2BB9-A35D-FED7C8BB4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353" y="1960164"/>
            <a:ext cx="1678747" cy="97139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5D7E769-6D74-64FB-106D-0735A5D355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9017">
            <a:off x="5060318" y="2500216"/>
            <a:ext cx="844829" cy="155371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C60B3DC2-561D-AAEB-4855-6D9C725DC5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98" y="5272164"/>
            <a:ext cx="1080000" cy="136643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B7A7315-A775-94F9-A61E-8CC04F23D4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98" y="5250326"/>
            <a:ext cx="720000" cy="84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5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7B2EF54C-1C72-9015-CE3F-97C07BD7BD23}"/>
              </a:ext>
            </a:extLst>
          </p:cNvPr>
          <p:cNvCxnSpPr>
            <a:cxnSpLocks/>
          </p:cNvCxnSpPr>
          <p:nvPr/>
        </p:nvCxnSpPr>
        <p:spPr>
          <a:xfrm>
            <a:off x="1683105" y="1765292"/>
            <a:ext cx="4680000" cy="0"/>
          </a:xfrm>
          <a:prstGeom prst="line">
            <a:avLst/>
          </a:prstGeom>
          <a:ln w="3175" cap="rnd">
            <a:solidFill>
              <a:srgbClr val="004EA2"/>
            </a:solidFill>
            <a:prstDash val="lg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032C3665-9222-BF7D-6865-F579F5901CC7}"/>
              </a:ext>
            </a:extLst>
          </p:cNvPr>
          <p:cNvCxnSpPr>
            <a:cxnSpLocks/>
          </p:cNvCxnSpPr>
          <p:nvPr/>
        </p:nvCxnSpPr>
        <p:spPr>
          <a:xfrm>
            <a:off x="1683105" y="2436351"/>
            <a:ext cx="4680000" cy="0"/>
          </a:xfrm>
          <a:prstGeom prst="line">
            <a:avLst/>
          </a:prstGeom>
          <a:ln w="3175" cap="rnd">
            <a:solidFill>
              <a:srgbClr val="004EA2"/>
            </a:solidFill>
            <a:prstDash val="lg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DE014DD-A76D-71B7-0B35-D39B917092D8}"/>
              </a:ext>
            </a:extLst>
          </p:cNvPr>
          <p:cNvCxnSpPr>
            <a:cxnSpLocks/>
          </p:cNvCxnSpPr>
          <p:nvPr/>
        </p:nvCxnSpPr>
        <p:spPr>
          <a:xfrm>
            <a:off x="1683105" y="3540221"/>
            <a:ext cx="4680000" cy="0"/>
          </a:xfrm>
          <a:prstGeom prst="line">
            <a:avLst/>
          </a:prstGeom>
          <a:ln w="3175" cap="rnd">
            <a:solidFill>
              <a:srgbClr val="004EA2"/>
            </a:solidFill>
            <a:prstDash val="lg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A3E9B28-0696-16E3-DF28-A0D5B0817981}"/>
              </a:ext>
            </a:extLst>
          </p:cNvPr>
          <p:cNvCxnSpPr>
            <a:cxnSpLocks/>
          </p:cNvCxnSpPr>
          <p:nvPr/>
        </p:nvCxnSpPr>
        <p:spPr>
          <a:xfrm>
            <a:off x="1683105" y="6643869"/>
            <a:ext cx="4680000" cy="0"/>
          </a:xfrm>
          <a:prstGeom prst="line">
            <a:avLst/>
          </a:prstGeom>
          <a:ln w="3175" cap="rnd">
            <a:solidFill>
              <a:srgbClr val="004EA2"/>
            </a:solidFill>
            <a:prstDash val="lg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CBF86E74-3390-72C7-316B-4DB5BDDCEA18}"/>
              </a:ext>
            </a:extLst>
          </p:cNvPr>
          <p:cNvCxnSpPr>
            <a:cxnSpLocks/>
          </p:cNvCxnSpPr>
          <p:nvPr/>
        </p:nvCxnSpPr>
        <p:spPr>
          <a:xfrm>
            <a:off x="1683105" y="7290499"/>
            <a:ext cx="4680000" cy="0"/>
          </a:xfrm>
          <a:prstGeom prst="line">
            <a:avLst/>
          </a:prstGeom>
          <a:ln w="3175" cap="rnd">
            <a:solidFill>
              <a:srgbClr val="004EA2"/>
            </a:solidFill>
            <a:prstDash val="lg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40333B97-39F8-A9CA-D2D6-E96035242279}"/>
              </a:ext>
            </a:extLst>
          </p:cNvPr>
          <p:cNvCxnSpPr>
            <a:cxnSpLocks/>
          </p:cNvCxnSpPr>
          <p:nvPr/>
        </p:nvCxnSpPr>
        <p:spPr>
          <a:xfrm>
            <a:off x="1683105" y="8139107"/>
            <a:ext cx="4680000" cy="0"/>
          </a:xfrm>
          <a:prstGeom prst="line">
            <a:avLst/>
          </a:prstGeom>
          <a:ln w="3175" cap="rnd">
            <a:solidFill>
              <a:srgbClr val="004EA2"/>
            </a:solidFill>
            <a:prstDash val="lg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957816B5-7B04-CAF7-5439-2291909CB451}"/>
              </a:ext>
            </a:extLst>
          </p:cNvPr>
          <p:cNvCxnSpPr>
            <a:cxnSpLocks/>
          </p:cNvCxnSpPr>
          <p:nvPr/>
        </p:nvCxnSpPr>
        <p:spPr>
          <a:xfrm>
            <a:off x="1683105" y="8806277"/>
            <a:ext cx="4680000" cy="0"/>
          </a:xfrm>
          <a:prstGeom prst="line">
            <a:avLst/>
          </a:prstGeom>
          <a:ln w="3175" cap="rnd">
            <a:solidFill>
              <a:srgbClr val="004EA2"/>
            </a:solidFill>
            <a:prstDash val="lg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84CB1FC5-518A-98C7-171B-2391E0FD303C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459000" y="1134802"/>
            <a:ext cx="0" cy="7762193"/>
          </a:xfrm>
          <a:prstGeom prst="line">
            <a:avLst/>
          </a:prstGeom>
          <a:ln>
            <a:solidFill>
              <a:srgbClr val="004E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B1DD1ED-9EBC-A6ED-43AA-E76BE1D0C5A6}"/>
              </a:ext>
            </a:extLst>
          </p:cNvPr>
          <p:cNvSpPr txBox="1"/>
          <p:nvPr/>
        </p:nvSpPr>
        <p:spPr>
          <a:xfrm>
            <a:off x="1900377" y="256032"/>
            <a:ext cx="3057247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受講申込</a:t>
            </a:r>
            <a:r>
              <a:rPr kumimoji="1" lang="ja-JP" altLang="en-US" sz="28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の</a:t>
            </a:r>
            <a:r>
              <a:rPr kumimoji="1" lang="ja-JP" altLang="en-US" sz="3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流れ</a:t>
            </a:r>
          </a:p>
        </p:txBody>
      </p:sp>
      <p:sp>
        <p:nvSpPr>
          <p:cNvPr id="12" name="矢印: 五方向 11">
            <a:extLst>
              <a:ext uri="{FF2B5EF4-FFF2-40B4-BE49-F238E27FC236}">
                <a16:creationId xmlns:a16="http://schemas.microsoft.com/office/drawing/2014/main" id="{434AAC81-BA93-7647-9809-141D60D75BAB}"/>
              </a:ext>
            </a:extLst>
          </p:cNvPr>
          <p:cNvSpPr/>
          <p:nvPr/>
        </p:nvSpPr>
        <p:spPr>
          <a:xfrm rot="5400000">
            <a:off x="5892159" y="8838044"/>
            <a:ext cx="1287232" cy="273553"/>
          </a:xfrm>
          <a:prstGeom prst="homePlate">
            <a:avLst/>
          </a:prstGeom>
          <a:solidFill>
            <a:schemeClr val="bg1"/>
          </a:solidFill>
          <a:ln>
            <a:solidFill>
              <a:srgbClr val="004E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en-US" altLang="ja-JP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受講決定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1E78E88-D139-FDF7-5365-45DB7EEC8B1F}"/>
              </a:ext>
            </a:extLst>
          </p:cNvPr>
          <p:cNvSpPr/>
          <p:nvPr/>
        </p:nvSpPr>
        <p:spPr>
          <a:xfrm>
            <a:off x="6398999" y="3574187"/>
            <a:ext cx="273553" cy="914400"/>
          </a:xfrm>
          <a:prstGeom prst="rect">
            <a:avLst/>
          </a:prstGeom>
          <a:solidFill>
            <a:srgbClr val="004EA2"/>
          </a:solidFill>
          <a:ln>
            <a:solidFill>
              <a:srgbClr val="004E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>
              <a:lnSpc>
                <a:spcPct val="125000"/>
              </a:lnSpc>
            </a:pPr>
            <a:r>
              <a:rPr kumimoji="1" lang="ja-JP" altLang="en-US" sz="1000" dirty="0">
                <a:solidFill>
                  <a:schemeClr val="bg1"/>
                </a:solidFill>
              </a:rPr>
              <a:t>受講者状況</a:t>
            </a:r>
          </a:p>
        </p:txBody>
      </p:sp>
      <p:sp>
        <p:nvSpPr>
          <p:cNvPr id="14" name="矢印: 五方向 13">
            <a:extLst>
              <a:ext uri="{FF2B5EF4-FFF2-40B4-BE49-F238E27FC236}">
                <a16:creationId xmlns:a16="http://schemas.microsoft.com/office/drawing/2014/main" id="{8094DE5B-1EF2-2406-856A-5DAABCE77536}"/>
              </a:ext>
            </a:extLst>
          </p:cNvPr>
          <p:cNvSpPr/>
          <p:nvPr/>
        </p:nvSpPr>
        <p:spPr>
          <a:xfrm rot="5400000">
            <a:off x="5688322" y="7505721"/>
            <a:ext cx="1694905" cy="273553"/>
          </a:xfrm>
          <a:prstGeom prst="homePlate">
            <a:avLst/>
          </a:prstGeom>
          <a:solidFill>
            <a:schemeClr val="bg1"/>
          </a:solidFill>
          <a:ln>
            <a:solidFill>
              <a:srgbClr val="004E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kumimoji="1" lang="en-US" altLang="ja-JP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処理中</a:t>
            </a:r>
          </a:p>
        </p:txBody>
      </p:sp>
      <p:sp>
        <p:nvSpPr>
          <p:cNvPr id="15" name="矢印: 五方向 14">
            <a:extLst>
              <a:ext uri="{FF2B5EF4-FFF2-40B4-BE49-F238E27FC236}">
                <a16:creationId xmlns:a16="http://schemas.microsoft.com/office/drawing/2014/main" id="{4A491EB2-A518-C70C-17EF-00C303D96D63}"/>
              </a:ext>
            </a:extLst>
          </p:cNvPr>
          <p:cNvSpPr/>
          <p:nvPr/>
        </p:nvSpPr>
        <p:spPr>
          <a:xfrm rot="5400000">
            <a:off x="5321230" y="5563827"/>
            <a:ext cx="2429092" cy="273553"/>
          </a:xfrm>
          <a:prstGeom prst="homePlate">
            <a:avLst/>
          </a:prstGeom>
          <a:solidFill>
            <a:schemeClr val="bg1"/>
          </a:solidFill>
          <a:ln>
            <a:solidFill>
              <a:srgbClr val="004E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kumimoji="1" lang="ja-JP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申込済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F55E3CC0-884F-3C22-94A7-64272E9011AE}"/>
              </a:ext>
            </a:extLst>
          </p:cNvPr>
          <p:cNvSpPr>
            <a:spLocks noChangeAspect="1"/>
          </p:cNvSpPr>
          <p:nvPr/>
        </p:nvSpPr>
        <p:spPr>
          <a:xfrm>
            <a:off x="189000" y="1851312"/>
            <a:ext cx="540000" cy="540000"/>
          </a:xfrm>
          <a:prstGeom prst="ellipse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１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B338D572-A2B3-245E-946E-1B374D6D2F42}"/>
              </a:ext>
            </a:extLst>
          </p:cNvPr>
          <p:cNvSpPr>
            <a:spLocks noChangeAspect="1"/>
          </p:cNvSpPr>
          <p:nvPr/>
        </p:nvSpPr>
        <p:spPr>
          <a:xfrm>
            <a:off x="189000" y="2524282"/>
            <a:ext cx="540000" cy="540000"/>
          </a:xfrm>
          <a:prstGeom prst="ellipse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２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B2B72529-0ED7-0D6E-603B-6FE6E50A572A}"/>
              </a:ext>
            </a:extLst>
          </p:cNvPr>
          <p:cNvSpPr>
            <a:spLocks noChangeAspect="1"/>
          </p:cNvSpPr>
          <p:nvPr/>
        </p:nvSpPr>
        <p:spPr>
          <a:xfrm>
            <a:off x="189000" y="3630940"/>
            <a:ext cx="540000" cy="540000"/>
          </a:xfrm>
          <a:prstGeom prst="ellipse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３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8C52E6F6-75AA-0880-E91E-EB142AAC8C85}"/>
              </a:ext>
            </a:extLst>
          </p:cNvPr>
          <p:cNvSpPr>
            <a:spLocks noChangeAspect="1"/>
          </p:cNvSpPr>
          <p:nvPr/>
        </p:nvSpPr>
        <p:spPr>
          <a:xfrm>
            <a:off x="189000" y="6734588"/>
            <a:ext cx="540000" cy="540000"/>
          </a:xfrm>
          <a:prstGeom prst="ellipse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４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4766D4D8-489E-4A5D-5CCA-C14A4F60BCA4}"/>
              </a:ext>
            </a:extLst>
          </p:cNvPr>
          <p:cNvSpPr>
            <a:spLocks noChangeAspect="1"/>
          </p:cNvSpPr>
          <p:nvPr/>
        </p:nvSpPr>
        <p:spPr>
          <a:xfrm>
            <a:off x="189000" y="7402183"/>
            <a:ext cx="540000" cy="540000"/>
          </a:xfrm>
          <a:prstGeom prst="ellipse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５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9789309E-5D5F-0548-A263-6C3FCA76E464}"/>
              </a:ext>
            </a:extLst>
          </p:cNvPr>
          <p:cNvSpPr>
            <a:spLocks noChangeAspect="1"/>
          </p:cNvSpPr>
          <p:nvPr/>
        </p:nvSpPr>
        <p:spPr>
          <a:xfrm>
            <a:off x="189000" y="8229826"/>
            <a:ext cx="540000" cy="540000"/>
          </a:xfrm>
          <a:prstGeom prst="ellipse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６</a:t>
            </a: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D2FF9EAC-3607-E8DD-757A-B552FF993C4D}"/>
              </a:ext>
            </a:extLst>
          </p:cNvPr>
          <p:cNvSpPr>
            <a:spLocks noChangeAspect="1"/>
          </p:cNvSpPr>
          <p:nvPr/>
        </p:nvSpPr>
        <p:spPr>
          <a:xfrm>
            <a:off x="189000" y="8896995"/>
            <a:ext cx="540000" cy="540000"/>
          </a:xfrm>
          <a:prstGeom prst="ellipse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７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A56EF4C-D301-92E0-AB36-F29FFE249090}"/>
              </a:ext>
            </a:extLst>
          </p:cNvPr>
          <p:cNvSpPr txBox="1"/>
          <p:nvPr/>
        </p:nvSpPr>
        <p:spPr>
          <a:xfrm>
            <a:off x="1712577" y="1007403"/>
            <a:ext cx="4956423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ホームページやパンフレットをご覧いただき、申し込みたいコースを決めます。</a:t>
            </a:r>
          </a:p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まだコースを申し込む予定のない方は、申込内容が決定してからマイページにログインしてください。</a:t>
            </a:r>
            <a:endParaRPr kumimoji="1" lang="en-US" altLang="ja-JP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B1EE4B4A-D0EB-FC91-BB60-3D12ABFD62F4}"/>
              </a:ext>
            </a:extLst>
          </p:cNvPr>
          <p:cNvSpPr/>
          <p:nvPr/>
        </p:nvSpPr>
        <p:spPr>
          <a:xfrm>
            <a:off x="189000" y="1007403"/>
            <a:ext cx="1494105" cy="3088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4E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kumimoji="1"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受講申込の前に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D8AC2B7-7385-04C8-8989-D9C26C8DF8B5}"/>
              </a:ext>
            </a:extLst>
          </p:cNvPr>
          <p:cNvSpPr txBox="1"/>
          <p:nvPr/>
        </p:nvSpPr>
        <p:spPr>
          <a:xfrm>
            <a:off x="715324" y="1851312"/>
            <a:ext cx="800219" cy="287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ログイン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5BBF4C-C33A-BA6F-6E54-AD2B38E9A51A}"/>
              </a:ext>
            </a:extLst>
          </p:cNvPr>
          <p:cNvSpPr txBox="1"/>
          <p:nvPr/>
        </p:nvSpPr>
        <p:spPr>
          <a:xfrm>
            <a:off x="715324" y="2524282"/>
            <a:ext cx="954107" cy="287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コース検索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9C42DCC-CA5B-DE37-81C3-B6D2A7F9E4A3}"/>
              </a:ext>
            </a:extLst>
          </p:cNvPr>
          <p:cNvSpPr txBox="1"/>
          <p:nvPr/>
        </p:nvSpPr>
        <p:spPr>
          <a:xfrm>
            <a:off x="715324" y="3630940"/>
            <a:ext cx="800219" cy="518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申込情報</a:t>
            </a:r>
            <a:endParaRPr kumimoji="1" lang="en-US" altLang="ja-JP" sz="1200" b="1" dirty="0">
              <a:solidFill>
                <a:srgbClr val="004EA2"/>
              </a:solidFill>
              <a:latin typeface="+mn-ea"/>
            </a:endParaRPr>
          </a:p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入力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6290869-AB44-1F4F-F66C-1DDEDCE9248A}"/>
              </a:ext>
            </a:extLst>
          </p:cNvPr>
          <p:cNvSpPr txBox="1"/>
          <p:nvPr/>
        </p:nvSpPr>
        <p:spPr>
          <a:xfrm>
            <a:off x="715324" y="6734588"/>
            <a:ext cx="800219" cy="518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内容確認</a:t>
            </a:r>
            <a:endParaRPr kumimoji="1" lang="en-US" altLang="ja-JP" sz="1200" b="1" dirty="0">
              <a:solidFill>
                <a:srgbClr val="004EA2"/>
              </a:solidFill>
              <a:latin typeface="+mn-ea"/>
            </a:endParaRPr>
          </a:p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・変更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0343537-9E3F-89AA-0B5B-2DC24B334F3C}"/>
              </a:ext>
            </a:extLst>
          </p:cNvPr>
          <p:cNvSpPr txBox="1"/>
          <p:nvPr/>
        </p:nvSpPr>
        <p:spPr>
          <a:xfrm>
            <a:off x="715324" y="7402183"/>
            <a:ext cx="954107" cy="287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請求書確認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7EA33BE-81DF-CFE0-96DA-134AB3DE70E1}"/>
              </a:ext>
            </a:extLst>
          </p:cNvPr>
          <p:cNvSpPr txBox="1"/>
          <p:nvPr/>
        </p:nvSpPr>
        <p:spPr>
          <a:xfrm>
            <a:off x="731120" y="8229826"/>
            <a:ext cx="954107" cy="518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受講料入金</a:t>
            </a:r>
            <a:endParaRPr kumimoji="1" lang="en-US" altLang="ja-JP" sz="1200" b="1" dirty="0">
              <a:solidFill>
                <a:srgbClr val="004EA2"/>
              </a:solidFill>
              <a:latin typeface="+mn-ea"/>
            </a:endParaRPr>
          </a:p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・受講決定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BA2FDBB-560E-B8DB-4F16-D9C95182F18C}"/>
              </a:ext>
            </a:extLst>
          </p:cNvPr>
          <p:cNvSpPr txBox="1"/>
          <p:nvPr/>
        </p:nvSpPr>
        <p:spPr>
          <a:xfrm>
            <a:off x="735420" y="8896995"/>
            <a:ext cx="800219" cy="287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kumimoji="1" lang="ja-JP" altLang="en-US" sz="1200" b="1" dirty="0">
                <a:solidFill>
                  <a:srgbClr val="004EA2"/>
                </a:solidFill>
                <a:latin typeface="+mn-ea"/>
              </a:rPr>
              <a:t>書類受領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80AA99F-54EF-EA07-E1BE-0963A1688757}"/>
              </a:ext>
            </a:extLst>
          </p:cNvPr>
          <p:cNvSpPr txBox="1"/>
          <p:nvPr/>
        </p:nvSpPr>
        <p:spPr>
          <a:xfrm>
            <a:off x="1712578" y="1856011"/>
            <a:ext cx="4680000" cy="489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マイページへアクセスします。</a:t>
            </a:r>
          </a:p>
          <a:p>
            <a:pPr>
              <a:lnSpc>
                <a:spcPct val="125000"/>
              </a:lnSpc>
              <a:buClr>
                <a:srgbClr val="004EA2"/>
              </a:buClr>
            </a:pPr>
            <a:r>
              <a:rPr kumimoji="1" lang="ja-JP" altLang="en-US" sz="1200" b="1" u="sng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FFC000"/>
                  </a:solidFill>
                </a:uFill>
              </a:rPr>
              <a:t>登録方法は裏面をご確認ください。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F314D38-D5E3-DC8D-DCE7-1F36998F8FA9}"/>
              </a:ext>
            </a:extLst>
          </p:cNvPr>
          <p:cNvSpPr txBox="1"/>
          <p:nvPr/>
        </p:nvSpPr>
        <p:spPr>
          <a:xfrm>
            <a:off x="1712578" y="2527070"/>
            <a:ext cx="4680000" cy="92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申し込む在職者訓練（能力開発セミナー）、生産性向上支援訓練を申込先の施設・対象年度から検索し、申し込むコースを絞り込みます。</a:t>
            </a:r>
          </a:p>
          <a:p>
            <a:pPr>
              <a:lnSpc>
                <a:spcPct val="125000"/>
              </a:lnSpc>
            </a:pPr>
            <a:r>
              <a:rPr kumimoji="1" lang="ja-JP" altLang="en-US" sz="1200" b="1" u="sng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FFC000"/>
                  </a:solidFill>
                </a:uFill>
                <a:latin typeface="+mn-ea"/>
              </a:rPr>
              <a:t>オーダーにより実施するコースも申込可能です。</a:t>
            </a:r>
            <a:endParaRPr kumimoji="1" lang="en-US" altLang="ja-JP" sz="1200" b="1" u="sng" dirty="0">
              <a:solidFill>
                <a:schemeClr val="tx1">
                  <a:lumMod val="85000"/>
                  <a:lumOff val="15000"/>
                </a:schemeClr>
              </a:solidFill>
              <a:uFill>
                <a:solidFill>
                  <a:srgbClr val="FFC000"/>
                </a:solidFill>
              </a:uFill>
              <a:latin typeface="+mn-ea"/>
            </a:endParaRPr>
          </a:p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（申込先施設から受領した「申込コード」が必要です。）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AF4C013-2486-D782-A13D-102E1B02D9E9}"/>
              </a:ext>
            </a:extLst>
          </p:cNvPr>
          <p:cNvSpPr txBox="1"/>
          <p:nvPr/>
        </p:nvSpPr>
        <p:spPr>
          <a:xfrm>
            <a:off x="1712578" y="3630940"/>
            <a:ext cx="4680000" cy="292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受講者情報を入力して「登録する」ボタンを押すと、受講者が追加されます。</a:t>
            </a:r>
            <a:endParaRPr kumimoji="1" lang="en-US" altLang="ja-JP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受講者追加時、既に定員を超えるお申し込みがある場合、キャンセル待ちとなります。</a:t>
            </a:r>
          </a:p>
          <a:p>
            <a:pPr>
              <a:lnSpc>
                <a:spcPct val="125000"/>
              </a:lnSpc>
            </a:pPr>
            <a:r>
              <a:rPr kumimoji="1" lang="ja-JP" altLang="en-US" sz="1200" b="1" u="sng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FFC000"/>
                  </a:solidFill>
                </a:uFill>
              </a:rPr>
              <a:t>追加方法が複数あり、一括追加も可能です。</a:t>
            </a:r>
          </a:p>
          <a:p>
            <a:pPr marL="171450" indent="-171450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FFC000"/>
                  </a:solidFill>
                </a:uFill>
              </a:rPr>
              <a:t>コース間の受講者コピーによる追加</a:t>
            </a:r>
          </a:p>
          <a:p>
            <a:pPr marL="171450" indent="-171450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FFC000"/>
                  </a:solidFill>
                </a:uFill>
              </a:rPr>
              <a:t>受講者の一括追加</a:t>
            </a:r>
          </a:p>
          <a:p>
            <a:pPr marL="171450" indent="-171450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FFC000"/>
                  </a:solidFill>
                </a:uFill>
              </a:rPr>
              <a:t>申込済コースからの受講者コピーによる追加</a:t>
            </a:r>
          </a:p>
          <a:p>
            <a:pPr marL="171450" indent="-171450">
              <a:lnSpc>
                <a:spcPct val="125000"/>
              </a:lnSpc>
              <a:buFont typeface="BIZ UDゴシック" panose="020B0400000000000000" pitchFamily="49" charset="-128"/>
              <a:buChar char="※"/>
            </a:pPr>
            <a:r>
              <a:rPr kumimoji="1"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受講者の状況については以下の通りです。</a:t>
            </a:r>
            <a:endParaRPr kumimoji="1" lang="en-US" altLang="ja-JP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8000" lvl="1" indent="-1080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申込済：訓練に申し込んだ直後又はキャンセル待ちの状態</a:t>
            </a:r>
            <a:endParaRPr kumimoji="1" lang="en-US" altLang="ja-JP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8000" lvl="1" indent="-1080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処理中：請求書がこれから発行される又は発行されて未入金の状態</a:t>
            </a:r>
            <a:endParaRPr kumimoji="1" lang="en-US" altLang="ja-JP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8000" lvl="1" indent="-1080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受講決定：受講料の入金により、受講が決定した状態</a:t>
            </a:r>
            <a:endParaRPr kumimoji="1" lang="en-US" altLang="ja-JP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8000" lvl="1" indent="-1080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欠席：キャンセル期限日を過ぎた後にキャンセルされた状態</a:t>
            </a:r>
            <a:endParaRPr kumimoji="1" lang="en-US" altLang="ja-JP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8000" lvl="1" indent="-1080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キャンセル：キャンセル期限日を過ぎる前にキャンセルされた状態</a:t>
            </a:r>
            <a:endParaRPr kumimoji="1" lang="en-US" altLang="ja-JP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8000" lvl="1" indent="-1080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その他：上記以外の状態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916A689-5628-49BC-7289-7B6B402691CB}"/>
              </a:ext>
            </a:extLst>
          </p:cNvPr>
          <p:cNvSpPr txBox="1"/>
          <p:nvPr/>
        </p:nvSpPr>
        <p:spPr>
          <a:xfrm>
            <a:off x="1712578" y="6734588"/>
            <a:ext cx="4680000" cy="44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受講者の追加やキャンセルができます。</a:t>
            </a:r>
          </a:p>
          <a:p>
            <a:pPr>
              <a:lnSpc>
                <a:spcPct val="125000"/>
              </a:lnSpc>
            </a:pPr>
            <a:r>
              <a:rPr kumimoji="1"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</a:t>
            </a:r>
            <a:r>
              <a:rPr kumimoji="1" lang="en-US" altLang="ja-JP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Web</a:t>
            </a:r>
            <a:r>
              <a:rPr kumimoji="1" lang="ja-JP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上でのキャンセルには、一定の条件がありますのでご注意ください。）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6B606B7-A538-E6BF-ED7D-9AB30B70B773}"/>
              </a:ext>
            </a:extLst>
          </p:cNvPr>
          <p:cNvSpPr txBox="1"/>
          <p:nvPr/>
        </p:nvSpPr>
        <p:spPr>
          <a:xfrm>
            <a:off x="1712578" y="7381218"/>
            <a:ext cx="4680000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申込先の施設から請求書が発行されると、登録されているメールアドレスに請求書のダウンロードとご入金手続のお願いに関するメールが届きます。</a:t>
            </a:r>
          </a:p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請求書の確認は請求書検索画面から行います。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0AB312A-581D-27F4-7920-0280B81859C8}"/>
              </a:ext>
            </a:extLst>
          </p:cNvPr>
          <p:cNvSpPr txBox="1"/>
          <p:nvPr/>
        </p:nvSpPr>
        <p:spPr>
          <a:xfrm>
            <a:off x="1712578" y="8229826"/>
            <a:ext cx="4680000" cy="46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請求書に記載の受講料を銀行振込により入金いただき、申込先施設で入金が確認されると、受講が決定します。</a:t>
            </a:r>
            <a:endParaRPr kumimoji="1" lang="en-US" altLang="ja-JP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8FAD59F-9EA7-F877-0FCC-8CA805942E89}"/>
              </a:ext>
            </a:extLst>
          </p:cNvPr>
          <p:cNvSpPr txBox="1"/>
          <p:nvPr/>
        </p:nvSpPr>
        <p:spPr>
          <a:xfrm>
            <a:off x="1712578" y="8896995"/>
            <a:ext cx="4680000" cy="66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受講関連書類がマイページに公開されると、登録されているメールアドレスにダウンロードのお願いに関するメールが届きます。</a:t>
            </a:r>
          </a:p>
          <a:p>
            <a:pPr>
              <a:lnSpc>
                <a:spcPct val="125000"/>
              </a:lnSpc>
            </a:pPr>
            <a:r>
              <a:rPr kumimoji="1"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受講関連書類のダウンロードは申込済コース詳細画面から行います。</a:t>
            </a:r>
          </a:p>
        </p:txBody>
      </p:sp>
    </p:spTree>
    <p:extLst>
      <p:ext uri="{BB962C8B-B14F-4D97-AF65-F5344CB8AC3E}">
        <p14:creationId xmlns:p14="http://schemas.microsoft.com/office/powerpoint/2010/main" val="158894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CF8754A-22F5-9748-327F-4DC768333ED5}"/>
              </a:ext>
            </a:extLst>
          </p:cNvPr>
          <p:cNvSpPr txBox="1"/>
          <p:nvPr/>
        </p:nvSpPr>
        <p:spPr>
          <a:xfrm>
            <a:off x="2673000" y="966904"/>
            <a:ext cx="1512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ja-JP" altLang="en-US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ＳＴＥＰ</a:t>
            </a:r>
            <a:r>
              <a:rPr lang="ja-JP" altLang="en-US" sz="3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２</a:t>
            </a:r>
            <a:endParaRPr lang="en-US" altLang="ja-JP" sz="3200" b="1" dirty="0">
              <a:solidFill>
                <a:srgbClr val="004EA2"/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855DACD-FDDE-0552-4505-0FD362023AF5}"/>
              </a:ext>
            </a:extLst>
          </p:cNvPr>
          <p:cNvSpPr txBox="1"/>
          <p:nvPr/>
        </p:nvSpPr>
        <p:spPr>
          <a:xfrm>
            <a:off x="2403000" y="3994382"/>
            <a:ext cx="2052000" cy="2365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25000"/>
              </a:lnSpc>
              <a:buFont typeface="+mj-ea"/>
              <a:buAutoNum type="circleNumDbPlain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「マイページを新規に作成される方はこちら」を押す</a:t>
            </a:r>
          </a:p>
          <a:p>
            <a:pPr marL="228600" indent="-228600">
              <a:lnSpc>
                <a:spcPct val="125000"/>
              </a:lnSpc>
              <a:buFont typeface="+mj-ea"/>
              <a:buAutoNum type="circleNumDbPlain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ログイン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ID</a:t>
            </a: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とパスワードの設定</a:t>
            </a:r>
          </a:p>
          <a:p>
            <a:pPr marL="228600" indent="-228600">
              <a:lnSpc>
                <a:spcPct val="125000"/>
              </a:lnSpc>
              <a:buFont typeface="+mj-ea"/>
              <a:buAutoNum type="circleNumDbPlain"/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事業所情報の登録</a:t>
            </a:r>
            <a:b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必要な情報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360000" lvl="1" indent="-1714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法人番号</a:t>
            </a:r>
          </a:p>
          <a:p>
            <a:pPr marL="360000" lvl="1" indent="-1714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事業所所在地</a:t>
            </a:r>
          </a:p>
          <a:p>
            <a:pPr marL="360000" lvl="1" indent="-1714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電話番号　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37762F4-778A-395E-5B8F-55200BD472B5}"/>
              </a:ext>
            </a:extLst>
          </p:cNvPr>
          <p:cNvSpPr txBox="1"/>
          <p:nvPr/>
        </p:nvSpPr>
        <p:spPr>
          <a:xfrm>
            <a:off x="464086" y="256032"/>
            <a:ext cx="5929829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かんたん３ステップ</a:t>
            </a:r>
            <a:r>
              <a:rPr kumimoji="1" lang="ja-JP" altLang="en-US" sz="28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で</a:t>
            </a:r>
            <a:r>
              <a:rPr kumimoji="1" lang="ja-JP" altLang="en-US" sz="3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登録完了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8C2AA15-5E7A-BD5E-702E-A2E67F39CCB0}"/>
              </a:ext>
            </a:extLst>
          </p:cNvPr>
          <p:cNvSpPr txBox="1"/>
          <p:nvPr/>
        </p:nvSpPr>
        <p:spPr>
          <a:xfrm>
            <a:off x="2727000" y="3440679"/>
            <a:ext cx="1404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新規登録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294A2C1-8AFE-39FF-F3C3-3B7FFA6462B0}"/>
              </a:ext>
            </a:extLst>
          </p:cNvPr>
          <p:cNvSpPr txBox="1"/>
          <p:nvPr/>
        </p:nvSpPr>
        <p:spPr>
          <a:xfrm>
            <a:off x="4837500" y="966904"/>
            <a:ext cx="1512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ja-JP" altLang="en-US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ＳＴＥＰ</a:t>
            </a:r>
            <a:r>
              <a:rPr lang="ja-JP" altLang="en-US" sz="3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３</a:t>
            </a:r>
            <a:endParaRPr lang="en-US" altLang="ja-JP" sz="3200" b="1" dirty="0">
              <a:solidFill>
                <a:srgbClr val="004EA2"/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9E9EEE7-A781-4B75-2AB2-238F2066743A}"/>
              </a:ext>
            </a:extLst>
          </p:cNvPr>
          <p:cNvSpPr txBox="1"/>
          <p:nvPr/>
        </p:nvSpPr>
        <p:spPr>
          <a:xfrm>
            <a:off x="4567500" y="3994382"/>
            <a:ext cx="2052000" cy="1210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在職者訓練（能力開発セミナー）、生産性向上支援訓練のいずれかを申込</a:t>
            </a:r>
          </a:p>
          <a:p>
            <a:pPr>
              <a:lnSpc>
                <a:spcPct val="1250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（申込が完了した時点で、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50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　登録完了となります。）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0F96ED5-3190-950E-F067-376543C24C04}"/>
              </a:ext>
            </a:extLst>
          </p:cNvPr>
          <p:cNvSpPr txBox="1"/>
          <p:nvPr/>
        </p:nvSpPr>
        <p:spPr>
          <a:xfrm>
            <a:off x="4891500" y="3440679"/>
            <a:ext cx="1404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受講申込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0EDDE59-CEA4-EB3A-B4BE-AD0F20FF2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99" y="8923726"/>
            <a:ext cx="3249461" cy="406663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3E9986-A4B6-BEA6-C87E-59D75B1625D2}"/>
              </a:ext>
            </a:extLst>
          </p:cNvPr>
          <p:cNvSpPr txBox="1"/>
          <p:nvPr/>
        </p:nvSpPr>
        <p:spPr>
          <a:xfrm>
            <a:off x="3828096" y="8912975"/>
            <a:ext cx="2612651" cy="46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ja-JP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TEL.xxx-xxxx-xxxx</a:t>
            </a:r>
            <a:endParaRPr lang="en-US" altLang="ja-JP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25000"/>
              </a:lnSpc>
            </a:pPr>
            <a:r>
              <a:rPr lang="en-US" altLang="ja-JP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E-mail.xxxxxxxxxxxxxxxxx@jeed.go.jp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44A23153-875C-06A7-B325-15DE47795D46}"/>
              </a:ext>
            </a:extLst>
          </p:cNvPr>
          <p:cNvSpPr>
            <a:spLocks noChangeAspect="1"/>
          </p:cNvSpPr>
          <p:nvPr/>
        </p:nvSpPr>
        <p:spPr>
          <a:xfrm>
            <a:off x="364500" y="1551679"/>
            <a:ext cx="1800000" cy="180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7A50520D-91E4-E798-033D-DA6782A959C5}"/>
              </a:ext>
            </a:extLst>
          </p:cNvPr>
          <p:cNvSpPr>
            <a:spLocks noChangeAspect="1"/>
          </p:cNvSpPr>
          <p:nvPr/>
        </p:nvSpPr>
        <p:spPr>
          <a:xfrm>
            <a:off x="2529000" y="1551679"/>
            <a:ext cx="1800000" cy="180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D43C026A-E8E3-EA27-5B66-B13F02D4DCB5}"/>
              </a:ext>
            </a:extLst>
          </p:cNvPr>
          <p:cNvSpPr>
            <a:spLocks noChangeAspect="1"/>
          </p:cNvSpPr>
          <p:nvPr/>
        </p:nvSpPr>
        <p:spPr>
          <a:xfrm>
            <a:off x="4693500" y="1551679"/>
            <a:ext cx="1800000" cy="180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FE51585-18FC-3F06-F40A-2D0820E1D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044" y="1918020"/>
            <a:ext cx="318407" cy="23105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96EBBF-B14E-38E8-5022-5B393B2DE2C2}"/>
              </a:ext>
            </a:extLst>
          </p:cNvPr>
          <p:cNvSpPr txBox="1"/>
          <p:nvPr/>
        </p:nvSpPr>
        <p:spPr>
          <a:xfrm>
            <a:off x="528316" y="966904"/>
            <a:ext cx="1512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ja-JP" altLang="en-US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ＳＴＥＰ</a:t>
            </a:r>
            <a:r>
              <a:rPr lang="ja-JP" altLang="en-US" sz="32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１</a:t>
            </a:r>
            <a:endParaRPr lang="en-US" altLang="ja-JP" sz="3200" b="1" dirty="0">
              <a:solidFill>
                <a:srgbClr val="004EA2"/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C44F5AB-1557-7F95-0D5F-24AD77E1C90A}"/>
              </a:ext>
            </a:extLst>
          </p:cNvPr>
          <p:cNvSpPr txBox="1"/>
          <p:nvPr/>
        </p:nvSpPr>
        <p:spPr>
          <a:xfrm>
            <a:off x="235534" y="3994382"/>
            <a:ext cx="2052000" cy="1157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申し込みたいコースが決まったらマイページにアクセス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71450" indent="-171450">
              <a:lnSpc>
                <a:spcPct val="125000"/>
              </a:lnSpc>
              <a:buFont typeface="BIZ UDゴシック" panose="020B0400000000000000" pitchFamily="49" charset="-128"/>
              <a:buChar char="※"/>
            </a:pPr>
            <a:r>
              <a:rPr lang="en-US" altLang="ja-JP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PC</a:t>
            </a:r>
            <a:r>
              <a:rPr lang="ja-JP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・スマートフォンどちらにも対応しています。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61E944D-B317-53B3-4A93-BFAA419719CA}"/>
              </a:ext>
            </a:extLst>
          </p:cNvPr>
          <p:cNvSpPr txBox="1"/>
          <p:nvPr/>
        </p:nvSpPr>
        <p:spPr>
          <a:xfrm>
            <a:off x="582316" y="3440679"/>
            <a:ext cx="1404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004EA2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アクセス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4541CBF-7416-6222-0041-6CF7B5BB18F9}"/>
              </a:ext>
            </a:extLst>
          </p:cNvPr>
          <p:cNvSpPr txBox="1"/>
          <p:nvPr/>
        </p:nvSpPr>
        <p:spPr>
          <a:xfrm>
            <a:off x="236165" y="5326152"/>
            <a:ext cx="2050738" cy="494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ja-JP" altLang="en-US" sz="1200" b="1" dirty="0">
                <a:solidFill>
                  <a:srgbClr val="004EA2"/>
                </a:solidFill>
                <a:latin typeface="+mn-ea"/>
              </a:rPr>
              <a:t>マイページ</a:t>
            </a:r>
            <a:endParaRPr lang="en-US" altLang="ja-JP" sz="1200" b="1" dirty="0">
              <a:solidFill>
                <a:srgbClr val="004EA2"/>
              </a:solidFill>
              <a:latin typeface="+mn-ea"/>
            </a:endParaRPr>
          </a:p>
          <a:p>
            <a:pPr algn="just">
              <a:lnSpc>
                <a:spcPct val="125000"/>
              </a:lnSpc>
            </a:pPr>
            <a:r>
              <a:rPr lang="en-US" altLang="ja-JP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https://mypg.tds.jeed.go.jp/</a:t>
            </a:r>
          </a:p>
        </p:txBody>
      </p:sp>
      <p:pic>
        <p:nvPicPr>
          <p:cNvPr id="19" name="Picture 15">
            <a:hlinkClick r:id="rId4"/>
            <a:extLst>
              <a:ext uri="{FF2B5EF4-FFF2-40B4-BE49-F238E27FC236}">
                <a16:creationId xmlns:a16="http://schemas.microsoft.com/office/drawing/2014/main" id="{88E38DDA-FE5F-E48A-B963-21A529B73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975" y="5995651"/>
            <a:ext cx="1045118" cy="10192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矢印: 山形 19">
            <a:extLst>
              <a:ext uri="{FF2B5EF4-FFF2-40B4-BE49-F238E27FC236}">
                <a16:creationId xmlns:a16="http://schemas.microsoft.com/office/drawing/2014/main" id="{B11A6E9B-5C69-5FA7-83A0-3B5918BD8CF4}"/>
              </a:ext>
            </a:extLst>
          </p:cNvPr>
          <p:cNvSpPr/>
          <p:nvPr/>
        </p:nvSpPr>
        <p:spPr>
          <a:xfrm>
            <a:off x="2229694" y="2296975"/>
            <a:ext cx="227926" cy="227926"/>
          </a:xfrm>
          <a:prstGeom prst="chevron">
            <a:avLst>
              <a:gd name="adj" fmla="val 78826"/>
            </a:avLst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矢印: 山形 20">
            <a:extLst>
              <a:ext uri="{FF2B5EF4-FFF2-40B4-BE49-F238E27FC236}">
                <a16:creationId xmlns:a16="http://schemas.microsoft.com/office/drawing/2014/main" id="{ED31E3F0-F4BC-FCBA-1425-B0591CEEE69C}"/>
              </a:ext>
            </a:extLst>
          </p:cNvPr>
          <p:cNvSpPr/>
          <p:nvPr/>
        </p:nvSpPr>
        <p:spPr>
          <a:xfrm>
            <a:off x="4394194" y="2325611"/>
            <a:ext cx="227926" cy="227926"/>
          </a:xfrm>
          <a:prstGeom prst="chevron">
            <a:avLst>
              <a:gd name="adj" fmla="val 78826"/>
            </a:avLst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02758508-3601-CB4C-FEC1-F9AC563854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107972"/>
              </p:ext>
            </p:extLst>
          </p:nvPr>
        </p:nvGraphicFramePr>
        <p:xfrm>
          <a:off x="220500" y="7309645"/>
          <a:ext cx="6273000" cy="144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73000">
                  <a:extLst>
                    <a:ext uri="{9D8B030D-6E8A-4147-A177-3AD203B41FA5}">
                      <a16:colId xmlns:a16="http://schemas.microsoft.com/office/drawing/2014/main" val="335447182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お問い合わせ先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08986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solidFill>
                            <a:srgbClr val="004EA2"/>
                          </a:solidFill>
                        </a:rPr>
                        <a:t>マイページの操作に関する質問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4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523315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マイページのよくある質問やログイン画面のお問い合わせフォームからご利用ください。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128256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solidFill>
                            <a:srgbClr val="004EA2"/>
                          </a:solidFill>
                        </a:rPr>
                        <a:t>コース内容等マイページの操作以外に関する質問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4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366235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申込先施設にお問い合わせください。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9734760"/>
                  </a:ext>
                </a:extLst>
              </a:tr>
            </a:tbl>
          </a:graphicData>
        </a:graphic>
      </p:graphicFrame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2408522-0410-D794-59B5-12926164AB5A}"/>
              </a:ext>
            </a:extLst>
          </p:cNvPr>
          <p:cNvGrpSpPr/>
          <p:nvPr/>
        </p:nvGrpSpPr>
        <p:grpSpPr>
          <a:xfrm>
            <a:off x="2670748" y="2291715"/>
            <a:ext cx="1499781" cy="295717"/>
            <a:chOff x="2670748" y="2291715"/>
            <a:chExt cx="1499781" cy="295717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8A61E05E-EB77-28C6-E8DD-8D503ECA6D48}"/>
                </a:ext>
              </a:extLst>
            </p:cNvPr>
            <p:cNvSpPr/>
            <p:nvPr/>
          </p:nvSpPr>
          <p:spPr>
            <a:xfrm>
              <a:off x="2670748" y="2291715"/>
              <a:ext cx="1499781" cy="295717"/>
            </a:xfrm>
            <a:prstGeom prst="roundRect">
              <a:avLst/>
            </a:prstGeom>
            <a:solidFill>
              <a:srgbClr val="004E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kumimoji="1" lang="ja-JP" altLang="en-US" sz="800" dirty="0"/>
                <a:t>マイページを作成する</a:t>
              </a:r>
            </a:p>
          </p:txBody>
        </p:sp>
        <p:sp>
          <p:nvSpPr>
            <p:cNvPr id="25" name="楕円 24">
              <a:extLst>
                <a:ext uri="{FF2B5EF4-FFF2-40B4-BE49-F238E27FC236}">
                  <a16:creationId xmlns:a16="http://schemas.microsoft.com/office/drawing/2014/main" id="{01F4F270-3A10-EA18-C870-9295C62266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80849" y="2349873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矢印: 山形 25">
              <a:extLst>
                <a:ext uri="{FF2B5EF4-FFF2-40B4-BE49-F238E27FC236}">
                  <a16:creationId xmlns:a16="http://schemas.microsoft.com/office/drawing/2014/main" id="{0B2682C9-B5E0-88AD-9C1E-EC086DB9D523}"/>
                </a:ext>
              </a:extLst>
            </p:cNvPr>
            <p:cNvSpPr/>
            <p:nvPr/>
          </p:nvSpPr>
          <p:spPr>
            <a:xfrm>
              <a:off x="3923114" y="2392138"/>
              <a:ext cx="95471" cy="95471"/>
            </a:xfrm>
            <a:prstGeom prst="chevron">
              <a:avLst>
                <a:gd name="adj" fmla="val 78826"/>
              </a:avLst>
            </a:prstGeom>
            <a:solidFill>
              <a:srgbClr val="004E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A4127B21-3A68-C42D-E01D-2F1D334842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48" y="1824209"/>
            <a:ext cx="1272545" cy="947843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5A0F1923-3A3F-CFA2-185C-847D7BCC42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125" y="2685587"/>
            <a:ext cx="458596" cy="415737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9E1190B-6BBC-6658-9D07-67CD706F45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500" y="1936288"/>
            <a:ext cx="1080000" cy="117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16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ユーザー定義 1">
      <a:majorFont>
        <a:latin typeface="ＤＦ特太ゴシック体"/>
        <a:ea typeface="ＤＦ特太ゴシック体"/>
        <a:cs typeface=""/>
      </a:majorFont>
      <a:minorFont>
        <a:latin typeface="BIZ UDゴシック"/>
        <a:ea typeface="BIZ UD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821</Words>
  <Application>Microsoft Office PowerPoint</Application>
  <PresentationFormat>A4 210 x 297 mm</PresentationFormat>
  <Paragraphs>127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UDゴシック</vt:lpstr>
      <vt:lpstr>ＤＦ特太ゴシック体</vt:lpstr>
      <vt:lpstr>Arial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マイページサービスの提供開始(リーフレット)</dc:title>
  <dc:creator/>
  <cp:lastModifiedBy/>
  <cp:revision>1</cp:revision>
  <dcterms:created xsi:type="dcterms:W3CDTF">2026-07-15T11:00:00Z</dcterms:created>
  <dcterms:modified xsi:type="dcterms:W3CDTF">2026-10-15T08:27:21Z</dcterms:modified>
</cp:coreProperties>
</file>