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205"/>
    <a:srgbClr val="FF8047"/>
    <a:srgbClr val="FCE3B6"/>
    <a:srgbClr val="73E7A2"/>
    <a:srgbClr val="FF4747"/>
    <a:srgbClr val="C7E5BD"/>
    <a:srgbClr val="98D086"/>
    <a:srgbClr val="96CE84"/>
    <a:srgbClr val="63F7A9"/>
    <a:srgbClr val="FFFF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58" autoAdjust="0"/>
    <p:restoredTop sz="94660"/>
  </p:normalViewPr>
  <p:slideViewPr>
    <p:cSldViewPr>
      <p:cViewPr varScale="1">
        <p:scale>
          <a:sx n="113" d="100"/>
          <a:sy n="113" d="100"/>
        </p:scale>
        <p:origin x="126" y="4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BE8D64C-4F7F-4599-ACD0-694A6B19C33E}"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B4C9F90-2A18-44AA-BA5A-D0095C8A670D}" type="slidenum">
              <a:rPr kumimoji="1" lang="ja-JP" altLang="en-US" smtClean="0"/>
              <a:t>‹#›</a:t>
            </a:fld>
            <a:endParaRPr kumimoji="1" lang="ja-JP" altLang="en-US"/>
          </a:p>
        </p:txBody>
      </p:sp>
    </p:spTree>
    <p:extLst>
      <p:ext uri="{BB962C8B-B14F-4D97-AF65-F5344CB8AC3E}">
        <p14:creationId xmlns:p14="http://schemas.microsoft.com/office/powerpoint/2010/main" val="14059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B4C9F90-2A18-44AA-BA5A-D0095C8A670D}" type="slidenum">
              <a:rPr kumimoji="1" lang="ja-JP" altLang="en-US" smtClean="0"/>
              <a:t>1</a:t>
            </a:fld>
            <a:endParaRPr kumimoji="1" lang="ja-JP" altLang="en-US"/>
          </a:p>
        </p:txBody>
      </p:sp>
    </p:spTree>
    <p:extLst>
      <p:ext uri="{BB962C8B-B14F-4D97-AF65-F5344CB8AC3E}">
        <p14:creationId xmlns:p14="http://schemas.microsoft.com/office/powerpoint/2010/main" val="172233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703034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71398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13903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39613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138207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85837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74133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105022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2657895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31967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76F7B1B-9E43-4349-ADA8-C6957C972754}"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67852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F7B1B-9E43-4349-ADA8-C6957C972754}" type="datetimeFigureOut">
              <a:rPr kumimoji="1" lang="ja-JP" altLang="en-US" smtClean="0"/>
              <a:t>2025/2/28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57114-0DF0-4D1F-B66F-4CDA44390B56}" type="slidenum">
              <a:rPr kumimoji="1" lang="ja-JP" altLang="en-US" smtClean="0"/>
              <a:t>‹#›</a:t>
            </a:fld>
            <a:endParaRPr kumimoji="1" lang="ja-JP" altLang="en-US"/>
          </a:p>
        </p:txBody>
      </p:sp>
    </p:spTree>
    <p:extLst>
      <p:ext uri="{BB962C8B-B14F-4D97-AF65-F5344CB8AC3E}">
        <p14:creationId xmlns:p14="http://schemas.microsoft.com/office/powerpoint/2010/main" val="3886394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flipV="1">
            <a:off x="186366" y="4126143"/>
            <a:ext cx="8850817" cy="272438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7" name="直線コネクタ 56"/>
          <p:cNvCxnSpPr/>
          <p:nvPr/>
        </p:nvCxnSpPr>
        <p:spPr>
          <a:xfrm flipV="1">
            <a:off x="6098188" y="1053081"/>
            <a:ext cx="2841084" cy="7594"/>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V="1">
            <a:off x="186366" y="903984"/>
            <a:ext cx="2599913" cy="4317"/>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35324" y="1313643"/>
            <a:ext cx="3195186" cy="1546577"/>
          </a:xfrm>
          <a:prstGeom prst="rect">
            <a:avLst/>
          </a:prstGeom>
          <a:noFill/>
        </p:spPr>
        <p:txBody>
          <a:bodyPr wrap="square" rtlCol="0">
            <a:spAutoFit/>
          </a:bodyPr>
          <a:lstStyle/>
          <a:p>
            <a:pPr>
              <a:lnSpc>
                <a:spcPct val="150000"/>
              </a:lnSpc>
            </a:pP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ポリテクセンターは知り合い経由で知りました。未経験でしたが電気設計関係の仕事に挑戦してみたかったこともあり、ちょうど電気設計に</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関わる訓練内容だったため受講を決めました。訓練中に電気工事士の資格取得にもチャレンジ出来るという点も受講の決め手となりました。</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81404" y="577229"/>
            <a:ext cx="3045487" cy="523220"/>
          </a:xfrm>
          <a:prstGeom prst="rect">
            <a:avLst/>
          </a:prstGeom>
          <a:noFill/>
        </p:spPr>
        <p:txBody>
          <a:bodyPr wrap="square" rtlCol="0">
            <a:spAutoFit/>
          </a:bodyPr>
          <a:lstStyle/>
          <a:p>
            <a:r>
              <a:rPr kumimoji="1"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rPr>
              <a:t>ポリテクで人生変わりました！</a:t>
            </a:r>
            <a:endParaRPr kumimoji="1" lang="en-US" altLang="ja-JP" sz="1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endParaRPr kumimoji="1"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 name="正方形/長方形 6"/>
          <p:cNvSpPr/>
          <p:nvPr/>
        </p:nvSpPr>
        <p:spPr>
          <a:xfrm flipV="1">
            <a:off x="3250537" y="728108"/>
            <a:ext cx="2754597" cy="1875450"/>
          </a:xfrm>
          <a:prstGeom prst="rect">
            <a:avLst/>
          </a:prstGeom>
          <a:solidFill>
            <a:srgbClr val="FCE3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52678" y="558125"/>
            <a:ext cx="8739802"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815" y="-1742"/>
            <a:ext cx="3467616" cy="584775"/>
          </a:xfrm>
          <a:prstGeom prst="rect">
            <a:avLst/>
          </a:prstGeom>
          <a:noFill/>
        </p:spPr>
        <p:txBody>
          <a:bodyPr wrap="none" rtlCol="0">
            <a:spAutoFit/>
          </a:bodyPr>
          <a:lstStyle/>
          <a:p>
            <a:r>
              <a:rPr kumimoji="1" lang="ja-JP" altLang="en-US" sz="3200" dirty="0">
                <a:solidFill>
                  <a:srgbClr val="FF5205"/>
                </a:solidFill>
                <a:latin typeface="HG丸ｺﾞｼｯｸM-PRO" panose="020F0600000000000000" pitchFamily="50" charset="-128"/>
                <a:ea typeface="HG丸ｺﾞｼｯｸM-PRO" panose="020F0600000000000000" pitchFamily="50" charset="-128"/>
              </a:rPr>
              <a:t>修了生の活躍事例</a:t>
            </a:r>
          </a:p>
        </p:txBody>
      </p:sp>
      <p:sp>
        <p:nvSpPr>
          <p:cNvPr id="12" name="テキスト ボックス 11"/>
          <p:cNvSpPr txBox="1"/>
          <p:nvPr/>
        </p:nvSpPr>
        <p:spPr>
          <a:xfrm>
            <a:off x="3213164" y="191231"/>
            <a:ext cx="3347902" cy="338554"/>
          </a:xfrm>
          <a:prstGeom prst="rect">
            <a:avLst/>
          </a:prstGeom>
          <a:noFill/>
        </p:spPr>
        <p:txBody>
          <a:bodyPr wrap="square" rtlCol="0">
            <a:spAutoFit/>
          </a:bodyPr>
          <a:lstStyle/>
          <a:p>
            <a:pPr algn="ctr"/>
            <a:r>
              <a:rPr kumimoji="1" lang="ja-JP" altLang="en-US" sz="1600" dirty="0" smtClean="0">
                <a:solidFill>
                  <a:srgbClr val="FF5205"/>
                </a:solidFill>
                <a:latin typeface="HG丸ｺﾞｼｯｸM-PRO" panose="020F0600000000000000" pitchFamily="50" charset="-128"/>
                <a:ea typeface="HG丸ｺﾞｼｯｸM-PRO" panose="020F0600000000000000" pitchFamily="50" charset="-128"/>
              </a:rPr>
              <a:t>電気制御システム科</a:t>
            </a:r>
            <a:r>
              <a:rPr kumimoji="1" lang="ja-JP" altLang="en-US" sz="1600" dirty="0">
                <a:solidFill>
                  <a:srgbClr val="FF5205"/>
                </a:solidFill>
                <a:latin typeface="HG丸ｺﾞｼｯｸM-PRO" panose="020F0600000000000000" pitchFamily="50" charset="-128"/>
                <a:ea typeface="HG丸ｺﾞｼｯｸM-PRO" panose="020F0600000000000000" pitchFamily="50" charset="-128"/>
              </a:rPr>
              <a:t>　</a:t>
            </a:r>
            <a:r>
              <a:rPr lang="ja-JP" altLang="en-US" sz="1600" dirty="0">
                <a:solidFill>
                  <a:srgbClr val="FF5205"/>
                </a:solidFill>
                <a:latin typeface="HG丸ｺﾞｼｯｸM-PRO" panose="020F0600000000000000" pitchFamily="50" charset="-128"/>
                <a:ea typeface="HG丸ｺﾞｼｯｸM-PRO" panose="020F0600000000000000" pitchFamily="50" charset="-128"/>
              </a:rPr>
              <a:t>修了生</a:t>
            </a:r>
            <a:endParaRPr kumimoji="1" lang="en-US" altLang="ja-JP" sz="1600" dirty="0">
              <a:solidFill>
                <a:srgbClr val="FF5205"/>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174901" y="3964104"/>
            <a:ext cx="8860760" cy="204065"/>
          </a:xfrm>
          <a:prstGeom prst="rect">
            <a:avLst/>
          </a:prstGeom>
          <a:solidFill>
            <a:srgbClr val="FF80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78589" y="3924295"/>
            <a:ext cx="1568945" cy="246221"/>
          </a:xfrm>
          <a:prstGeom prst="rect">
            <a:avLst/>
          </a:prstGeom>
          <a:noFill/>
        </p:spPr>
        <p:txBody>
          <a:bodyPr wrap="square" rtlCol="0">
            <a:spAutoFit/>
          </a:bodyPr>
          <a:lstStyle/>
          <a:p>
            <a:pPr algn="dist"/>
            <a:r>
              <a:rPr kumimoji="1" lang="ja-JP" altLang="en-US" sz="1000" b="1" dirty="0">
                <a:solidFill>
                  <a:schemeClr val="bg1"/>
                </a:solidFill>
                <a:latin typeface="HG丸ｺﾞｼｯｸM-PRO" panose="020F0600000000000000" pitchFamily="50" charset="-128"/>
                <a:ea typeface="HG丸ｺﾞｼｯｸM-PRO" panose="020F0600000000000000" pitchFamily="50" charset="-128"/>
              </a:rPr>
              <a:t>就職先企業での活躍</a:t>
            </a:r>
          </a:p>
        </p:txBody>
      </p:sp>
      <p:sp>
        <p:nvSpPr>
          <p:cNvPr id="22" name="正方形/長方形 21"/>
          <p:cNvSpPr/>
          <p:nvPr/>
        </p:nvSpPr>
        <p:spPr>
          <a:xfrm flipV="1">
            <a:off x="297783" y="5553143"/>
            <a:ext cx="8660103" cy="1286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355964" y="5615406"/>
            <a:ext cx="2753905" cy="307777"/>
          </a:xfrm>
          <a:prstGeom prst="rect">
            <a:avLst/>
          </a:prstGeom>
        </p:spPr>
        <p:txBody>
          <a:bodyPr wrap="square">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新宅</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工業</a:t>
            </a:r>
            <a:r>
              <a:rPr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株式会社</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（石川県</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金沢</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市</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5" name="正方形/長方形 24"/>
          <p:cNvSpPr/>
          <p:nvPr/>
        </p:nvSpPr>
        <p:spPr>
          <a:xfrm>
            <a:off x="258987" y="5553143"/>
            <a:ext cx="45719" cy="130485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674700" y="4129501"/>
            <a:ext cx="2838622" cy="276999"/>
          </a:xfrm>
          <a:prstGeom prst="rect">
            <a:avLst/>
          </a:prstGeom>
          <a:noFill/>
        </p:spPr>
        <p:txBody>
          <a:bodyPr wrap="square" rtlCol="0">
            <a:spAutoFit/>
          </a:bodyPr>
          <a:lstStyle/>
          <a:p>
            <a:r>
              <a:rPr lang="ja-JP" altLang="en-US" sz="1200" b="1" dirty="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採用者の声　</a:t>
            </a:r>
            <a:r>
              <a:rPr lang="ja-JP" altLang="en-US" sz="900" b="1" dirty="0" smtClean="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管理部課長</a:t>
            </a:r>
            <a:r>
              <a:rPr kumimoji="1" lang="ja-JP" altLang="en-US" sz="900" dirty="0" smtClean="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900" b="1" dirty="0" smtClean="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作井　伸隆 </a:t>
            </a:r>
            <a:r>
              <a:rPr kumimoji="1" lang="ja-JP" altLang="en-US" sz="700" b="1" dirty="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様</a:t>
            </a:r>
            <a:endParaRPr kumimoji="1" lang="ja-JP" altLang="en-US" sz="900" b="1" dirty="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正方形/長方形 30"/>
          <p:cNvSpPr/>
          <p:nvPr/>
        </p:nvSpPr>
        <p:spPr>
          <a:xfrm>
            <a:off x="344620" y="5834976"/>
            <a:ext cx="6762657" cy="723275"/>
          </a:xfrm>
          <a:prstGeom prst="rect">
            <a:avLst/>
          </a:prstGeom>
        </p:spPr>
        <p:txBody>
          <a:bodyPr wrap="square">
            <a:spAutoFit/>
          </a:body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年創業</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創業以来小さな企業ながら一貫して設計・製造・販売をトータルに手掛けている</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ボトリングシステムメーカー。</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年に</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一升壜をブラシで擦って洗う装置の製造販売</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から産声を</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あげ、その後</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、時代の成長と共に、ガラス壜にお酒やワイン・</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お醤油</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を充填する機械、キャップをする機械、ラベルを貼る機械を提供し、更にガラス壜に代わる樹脂ボトル</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(PET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ボトル</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の登場で清涼飲料水</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業界</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にも進出</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した</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。近年では、軟包装材がクローズアップされ、パウチへの取り組みも</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行い、豊かな社会づくりに</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貢献</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している企業。</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394652" y="6575637"/>
            <a:ext cx="5282476" cy="318036"/>
          </a:xfrm>
          <a:prstGeom prst="rect">
            <a:avLst/>
          </a:prstGeom>
        </p:spPr>
        <p:txBody>
          <a:bodyPr wrap="square">
            <a:spAutoFit/>
          </a:bodyPr>
          <a:lstStyle/>
          <a:p>
            <a:pPr>
              <a:lnSpc>
                <a:spcPts val="400"/>
              </a:lnSpc>
            </a:pP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事業内容</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・トータルボトリングシステム関連機械・包装資材関連機械等の製造・販売</a:t>
            </a:r>
            <a:endParaRPr lang="en-US" altLang="ja-JP" sz="8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2694263" y="5697890"/>
            <a:ext cx="1134904" cy="230832"/>
          </a:xfrm>
          <a:prstGeom prst="rect">
            <a:avLst/>
          </a:prstGeom>
        </p:spPr>
        <p:txBody>
          <a:bodyPr wrap="square">
            <a:spAutoFit/>
          </a:bodyPr>
          <a:lstStyle/>
          <a:p>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従業員数</a:t>
            </a:r>
            <a:r>
              <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u="sng" dirty="0" smtClean="0">
                <a:latin typeface="メイリオ" panose="020B0604030504040204" pitchFamily="50" charset="-128"/>
                <a:ea typeface="メイリオ" panose="020B0604030504040204" pitchFamily="50" charset="-128"/>
                <a:cs typeface="メイリオ" panose="020B0604030504040204" pitchFamily="50" charset="-128"/>
              </a:rPr>
              <a:t>67</a:t>
            </a:r>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名</a:t>
            </a:r>
            <a:endPar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a:off x="3690917" y="4439307"/>
            <a:ext cx="0" cy="1016129"/>
          </a:xfrm>
          <a:prstGeom prst="line">
            <a:avLst/>
          </a:prstGeom>
          <a:ln>
            <a:solidFill>
              <a:srgbClr val="308298"/>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228124" y="4277725"/>
            <a:ext cx="1604634" cy="276999"/>
          </a:xfrm>
          <a:prstGeom prst="rect">
            <a:avLst/>
          </a:prstGeom>
          <a:noFill/>
        </p:spPr>
        <p:txBody>
          <a:bodyPr wrap="square" rtlCol="0">
            <a:spAutoFit/>
          </a:bodyPr>
          <a:lstStyle/>
          <a:p>
            <a:r>
              <a:rPr lang="ja-JP" altLang="en-US" sz="1200" b="1" dirty="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村本</a:t>
            </a:r>
            <a:r>
              <a:rPr lang="ja-JP" altLang="en-US" sz="1200" b="1" dirty="0" smtClean="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さんの</a:t>
            </a:r>
            <a:r>
              <a:rPr lang="ja-JP" altLang="en-US" sz="1200" b="1" dirty="0">
                <a:solidFill>
                  <a:srgbClr val="FF5205"/>
                </a:solidFill>
                <a:latin typeface="HG丸ｺﾞｼｯｸM-PRO" panose="020F0600000000000000" pitchFamily="50" charset="-128"/>
                <a:ea typeface="HG丸ｺﾞｼｯｸM-PRO" panose="020F0600000000000000" pitchFamily="50" charset="-128"/>
                <a:cs typeface="メイリオ" panose="020B0604030504040204" pitchFamily="50" charset="-128"/>
              </a:rPr>
              <a:t>業務</a:t>
            </a:r>
            <a:r>
              <a:rPr lang="ja-JP" altLang="en-US" sz="900"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rgbClr val="308298"/>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900" dirty="0">
              <a:solidFill>
                <a:srgbClr val="308298"/>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1" name="直線コネクタ 60"/>
          <p:cNvCxnSpPr/>
          <p:nvPr/>
        </p:nvCxnSpPr>
        <p:spPr>
          <a:xfrm>
            <a:off x="4355976" y="2860220"/>
            <a:ext cx="0" cy="1029322"/>
          </a:xfrm>
          <a:prstGeom prst="line">
            <a:avLst/>
          </a:prstGeom>
          <a:ln>
            <a:solidFill>
              <a:srgbClr val="308298"/>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121587" y="757321"/>
            <a:ext cx="2272697" cy="307777"/>
          </a:xfrm>
          <a:prstGeom prst="rect">
            <a:avLst/>
          </a:prstGeom>
          <a:noFill/>
        </p:spPr>
        <p:txBody>
          <a:bodyPr wrap="square" rtlCol="0">
            <a:spAutoFit/>
          </a:bodyPr>
          <a:lstStyle/>
          <a:p>
            <a:pPr algn="ctr"/>
            <a:r>
              <a:rPr lang="ja-JP" altLang="en-US" sz="1400" dirty="0" smtClean="0">
                <a:solidFill>
                  <a:srgbClr val="FF5205"/>
                </a:solidFill>
                <a:latin typeface="HG丸ｺﾞｼｯｸM-PRO" panose="020F0600000000000000" pitchFamily="50" charset="-128"/>
                <a:ea typeface="HG丸ｺﾞｼｯｸM-PRO" panose="020F0600000000000000" pitchFamily="50" charset="-128"/>
                <a:cs typeface="Calibri Light" panose="020F0302020204030204" pitchFamily="34" charset="0"/>
              </a:rPr>
              <a:t>新宅工業株式会社</a:t>
            </a:r>
            <a:endParaRPr kumimoji="1" lang="ja-JP" altLang="en-US" sz="1400" dirty="0">
              <a:solidFill>
                <a:srgbClr val="FF5205"/>
              </a:solidFill>
              <a:latin typeface="HG丸ｺﾞｼｯｸM-PRO" panose="020F0600000000000000" pitchFamily="50" charset="-128"/>
              <a:ea typeface="HG丸ｺﾞｼｯｸM-PRO" panose="020F0600000000000000" pitchFamily="50" charset="-128"/>
              <a:cs typeface="Calibri Light" panose="020F0302020204030204" pitchFamily="34" charset="0"/>
            </a:endParaRPr>
          </a:p>
        </p:txBody>
      </p:sp>
      <p:sp>
        <p:nvSpPr>
          <p:cNvPr id="11" name="テキスト ボックス 10"/>
          <p:cNvSpPr txBox="1"/>
          <p:nvPr/>
        </p:nvSpPr>
        <p:spPr>
          <a:xfrm>
            <a:off x="3516476" y="1030145"/>
            <a:ext cx="2294101" cy="461665"/>
          </a:xfrm>
          <a:prstGeom prst="rect">
            <a:avLst/>
          </a:prstGeom>
          <a:noFill/>
        </p:spPr>
        <p:txBody>
          <a:bodyPr wrap="square" rtlCol="0">
            <a:spAutoFit/>
          </a:bodyPr>
          <a:lstStyle/>
          <a:p>
            <a:r>
              <a:rPr lang="ja-JP" altLang="en-US" sz="2400" dirty="0" smtClean="0">
                <a:solidFill>
                  <a:srgbClr val="FF5205"/>
                </a:solidFill>
                <a:latin typeface="HG丸ｺﾞｼｯｸM-PRO" panose="020F0600000000000000" pitchFamily="50" charset="-128"/>
                <a:ea typeface="HG丸ｺﾞｼｯｸM-PRO" panose="020F0600000000000000" pitchFamily="50" charset="-128"/>
              </a:rPr>
              <a:t>村本 啓輔</a:t>
            </a:r>
            <a:r>
              <a:rPr lang="ja-JP" altLang="en-US" dirty="0" smtClean="0">
                <a:solidFill>
                  <a:srgbClr val="FF5205"/>
                </a:solidFill>
                <a:latin typeface="HG丸ｺﾞｼｯｸM-PRO" panose="020F0600000000000000" pitchFamily="50" charset="-128"/>
                <a:ea typeface="HG丸ｺﾞｼｯｸM-PRO" panose="020F0600000000000000" pitchFamily="50" charset="-128"/>
              </a:rPr>
              <a:t> </a:t>
            </a:r>
            <a:r>
              <a:rPr lang="ja-JP" altLang="en-US" dirty="0">
                <a:solidFill>
                  <a:srgbClr val="FF5205"/>
                </a:solidFill>
                <a:latin typeface="HG丸ｺﾞｼｯｸM-PRO" panose="020F0600000000000000" pitchFamily="50" charset="-128"/>
                <a:ea typeface="HG丸ｺﾞｼｯｸM-PRO" panose="020F0600000000000000" pitchFamily="50" charset="-128"/>
              </a:rPr>
              <a:t>さん</a:t>
            </a:r>
            <a:endParaRPr kumimoji="1" lang="ja-JP" altLang="en-US" sz="1400" spc="-500" dirty="0">
              <a:solidFill>
                <a:srgbClr val="FF5205"/>
              </a:solidFill>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3638927" y="2030374"/>
            <a:ext cx="2171650" cy="477054"/>
          </a:xfrm>
          <a:prstGeom prst="rect">
            <a:avLst/>
          </a:prstGeom>
          <a:noFill/>
        </p:spPr>
        <p:txBody>
          <a:bodyPr wrap="square" rtlCol="0">
            <a:spAutoFit/>
          </a:bodyPr>
          <a:lstStyle/>
          <a:p>
            <a:pPr>
              <a:lnSpc>
                <a:spcPts val="1500"/>
              </a:lnSpc>
            </a:pPr>
            <a:r>
              <a:rPr lang="ja-JP" altLang="en-US" sz="1100" dirty="0" smtClean="0">
                <a:solidFill>
                  <a:srgbClr val="FF5205"/>
                </a:solidFill>
                <a:latin typeface="HG丸ｺﾞｼｯｸM-PRO" panose="020F0600000000000000" pitchFamily="50" charset="-128"/>
                <a:ea typeface="HG丸ｺﾞｼｯｸM-PRO" panose="020F0600000000000000" pitchFamily="50" charset="-128"/>
              </a:rPr>
              <a:t>平成３０</a:t>
            </a:r>
            <a:r>
              <a:rPr kumimoji="1" lang="ja-JP" altLang="en-US" sz="1100" dirty="0" smtClean="0">
                <a:solidFill>
                  <a:srgbClr val="FF5205"/>
                </a:solidFill>
                <a:latin typeface="HG丸ｺﾞｼｯｸM-PRO" panose="020F0600000000000000" pitchFamily="50" charset="-128"/>
                <a:ea typeface="HG丸ｺﾞｼｯｸM-PRO" panose="020F0600000000000000" pitchFamily="50" charset="-128"/>
              </a:rPr>
              <a:t>年　４月</a:t>
            </a:r>
            <a:r>
              <a:rPr kumimoji="1" lang="ja-JP" altLang="en-US" sz="1100" dirty="0">
                <a:solidFill>
                  <a:srgbClr val="FF5205"/>
                </a:solidFill>
                <a:latin typeface="HG丸ｺﾞｼｯｸM-PRO" panose="020F0600000000000000" pitchFamily="50" charset="-128"/>
                <a:ea typeface="HG丸ｺﾞｼｯｸM-PRO" panose="020F0600000000000000" pitchFamily="50" charset="-128"/>
              </a:rPr>
              <a:t>　　入所</a:t>
            </a:r>
            <a:endParaRPr kumimoji="1" lang="en-US" altLang="ja-JP" sz="1100" dirty="0">
              <a:solidFill>
                <a:srgbClr val="FF5205"/>
              </a:solidFill>
              <a:latin typeface="HG丸ｺﾞｼｯｸM-PRO" panose="020F0600000000000000" pitchFamily="50" charset="-128"/>
              <a:ea typeface="HG丸ｺﾞｼｯｸM-PRO" panose="020F0600000000000000" pitchFamily="50" charset="-128"/>
            </a:endParaRPr>
          </a:p>
          <a:p>
            <a:pPr>
              <a:lnSpc>
                <a:spcPts val="1500"/>
              </a:lnSpc>
            </a:pPr>
            <a:r>
              <a:rPr lang="ja-JP" altLang="en-US" sz="1100" dirty="0" smtClean="0">
                <a:solidFill>
                  <a:srgbClr val="FF5205"/>
                </a:solidFill>
                <a:latin typeface="HG丸ｺﾞｼｯｸM-PRO" panose="020F0600000000000000" pitchFamily="50" charset="-128"/>
                <a:ea typeface="HG丸ｺﾞｼｯｸM-PRO" panose="020F0600000000000000" pitchFamily="50" charset="-128"/>
              </a:rPr>
              <a:t>平成３０年</a:t>
            </a:r>
            <a:r>
              <a:rPr lang="ja-JP" altLang="en-US" sz="1100" dirty="0">
                <a:solidFill>
                  <a:srgbClr val="FF5205"/>
                </a:solidFill>
                <a:latin typeface="HG丸ｺﾞｼｯｸM-PRO" panose="020F0600000000000000" pitchFamily="50" charset="-128"/>
                <a:ea typeface="HG丸ｺﾞｼｯｸM-PRO" panose="020F0600000000000000" pitchFamily="50" charset="-128"/>
              </a:rPr>
              <a:t>　９</a:t>
            </a:r>
            <a:r>
              <a:rPr lang="ja-JP" altLang="en-US" sz="1100" dirty="0" smtClean="0">
                <a:solidFill>
                  <a:srgbClr val="FF5205"/>
                </a:solidFill>
                <a:latin typeface="HG丸ｺﾞｼｯｸM-PRO" panose="020F0600000000000000" pitchFamily="50" charset="-128"/>
                <a:ea typeface="HG丸ｺﾞｼｯｸM-PRO" panose="020F0600000000000000" pitchFamily="50" charset="-128"/>
              </a:rPr>
              <a:t>月</a:t>
            </a:r>
            <a:r>
              <a:rPr lang="ja-JP" altLang="en-US" sz="1100" dirty="0">
                <a:solidFill>
                  <a:srgbClr val="FF5205"/>
                </a:solidFill>
                <a:latin typeface="HG丸ｺﾞｼｯｸM-PRO" panose="020F0600000000000000" pitchFamily="50" charset="-128"/>
                <a:ea typeface="HG丸ｺﾞｼｯｸM-PRO" panose="020F0600000000000000" pitchFamily="50" charset="-128"/>
              </a:rPr>
              <a:t>　　修了</a:t>
            </a:r>
            <a:endParaRPr lang="en-US" altLang="ja-JP" sz="1100" dirty="0">
              <a:solidFill>
                <a:srgbClr val="FF5205"/>
              </a:solidFill>
              <a:latin typeface="HG丸ｺﾞｼｯｸM-PRO" panose="020F0600000000000000" pitchFamily="50" charset="-128"/>
              <a:ea typeface="HG丸ｺﾞｼｯｸM-PRO" panose="020F0600000000000000" pitchFamily="50" charset="-128"/>
            </a:endParaRPr>
          </a:p>
        </p:txBody>
      </p:sp>
      <p:cxnSp>
        <p:nvCxnSpPr>
          <p:cNvPr id="68" name="直線コネクタ 67"/>
          <p:cNvCxnSpPr/>
          <p:nvPr/>
        </p:nvCxnSpPr>
        <p:spPr>
          <a:xfrm>
            <a:off x="3877801" y="4945670"/>
            <a:ext cx="2308192" cy="5353"/>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599013" y="5126035"/>
            <a:ext cx="2322211" cy="0"/>
          </a:xfrm>
          <a:prstGeom prst="line">
            <a:avLst/>
          </a:prstGeom>
          <a:ln w="41275">
            <a:solidFill>
              <a:srgbClr val="FFFF9B"/>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174901" y="4546051"/>
            <a:ext cx="1718726" cy="579005"/>
          </a:xfrm>
          <a:prstGeom prst="rect">
            <a:avLst/>
          </a:prstGeom>
          <a:noFill/>
        </p:spPr>
        <p:txBody>
          <a:bodyPr wrap="square" rtlCol="0">
            <a:spAutoFit/>
          </a:bodyPr>
          <a:lstStyle/>
          <a:p>
            <a:pPr>
              <a:lnSpc>
                <a:spcPct val="150000"/>
              </a:lnSpc>
            </a:pPr>
            <a:r>
              <a:rPr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制御盤の図面作成、</a:t>
            </a:r>
            <a:endParaRPr lang="en-US" altLang="ja-JP"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r>
              <a:rPr kumimoji="1"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プログラム作成</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772611" y="4333767"/>
            <a:ext cx="3899050" cy="1438855"/>
          </a:xfrm>
          <a:prstGeom prst="rect">
            <a:avLst/>
          </a:prstGeom>
        </p:spPr>
        <p:txBody>
          <a:bodyPr wrap="square">
            <a:spAutoFit/>
          </a:bodyPr>
          <a:lstStyle/>
          <a:p>
            <a:pPr>
              <a:lnSpc>
                <a:spcPts val="1500"/>
              </a:lnSpc>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会社として研修制度がありませんでしたので、電気設計の基礎知識を学んできている修了生は実践に活かせます。会社としても学ぶ意識の高い方は大変魅力的な人材です。また、村本さんは常にお客様の要望に応えられるよう自ら考え行動しています。素直で仕事にも真面目に取り組んでいただいてますので、先輩や後輩からの評価も高く、会社に必要な存在になっています。</a:t>
            </a:r>
            <a:endParaRPr lang="en-US" altLang="ja-JP"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1500"/>
              </a:lnSpc>
            </a:pPr>
            <a:endParaRPr lang="ja-JP" altLang="en-US" sz="10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0" name="テキスト ボックス 59"/>
          <p:cNvSpPr txBox="1"/>
          <p:nvPr/>
        </p:nvSpPr>
        <p:spPr>
          <a:xfrm>
            <a:off x="10227" y="1077992"/>
            <a:ext cx="3154586" cy="276999"/>
          </a:xfrm>
          <a:prstGeom prst="rect">
            <a:avLst/>
          </a:prstGeom>
          <a:noFill/>
        </p:spPr>
        <p:txBody>
          <a:bodyPr wrap="square" rtlCol="0">
            <a:spAutoFit/>
          </a:bodyPr>
          <a:lstStyle/>
          <a:p>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ポリテクの訓練受講のきっかけは？</a:t>
            </a:r>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58578" y="2931614"/>
            <a:ext cx="3154586" cy="276999"/>
          </a:xfrm>
          <a:prstGeom prst="rect">
            <a:avLst/>
          </a:prstGeom>
          <a:noFill/>
        </p:spPr>
        <p:txBody>
          <a:bodyPr wrap="square" rtlCol="0">
            <a:spAutoFit/>
          </a:bodyPr>
          <a:lstStyle/>
          <a:p>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訓練受講</a:t>
            </a:r>
            <a:r>
              <a:rPr kumimoji="1" lang="ja-JP" altLang="en-US" sz="12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はいかがでしたか</a:t>
            </a: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p:cNvSpPr txBox="1"/>
          <p:nvPr/>
        </p:nvSpPr>
        <p:spPr>
          <a:xfrm>
            <a:off x="201857" y="3124015"/>
            <a:ext cx="4134979" cy="854080"/>
          </a:xfrm>
          <a:prstGeom prst="rect">
            <a:avLst/>
          </a:prstGeom>
          <a:noFill/>
        </p:spPr>
        <p:txBody>
          <a:bodyPr wrap="square" rtlCol="0">
            <a:spAutoFit/>
          </a:bodyPr>
          <a:lstStyle/>
          <a:p>
            <a:pPr>
              <a:lnSpc>
                <a:spcPct val="150000"/>
              </a:lnSpc>
            </a:pPr>
            <a:r>
              <a:rPr kumimoji="1"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訓練受講中は、他の訓練生の方々と訓練や資格勉強の他、世間話や相談などの会話をしながら楽しく過ごすことができまし</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た。</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テキスト ボックス 64"/>
          <p:cNvSpPr txBox="1"/>
          <p:nvPr/>
        </p:nvSpPr>
        <p:spPr>
          <a:xfrm>
            <a:off x="5962739" y="1171395"/>
            <a:ext cx="3179585" cy="276999"/>
          </a:xfrm>
          <a:prstGeom prst="rect">
            <a:avLst/>
          </a:prstGeom>
          <a:noFill/>
        </p:spPr>
        <p:txBody>
          <a:bodyPr wrap="square" rtlCol="0">
            <a:spAutoFit/>
          </a:bodyPr>
          <a:lstStyle/>
          <a:p>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就職活動はどのような感じでしたか？</a:t>
            </a:r>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3376173" y="1461748"/>
            <a:ext cx="2448272" cy="523220"/>
          </a:xfrm>
          <a:prstGeom prst="rect">
            <a:avLst/>
          </a:prstGeom>
          <a:noFill/>
        </p:spPr>
        <p:txBody>
          <a:bodyPr wrap="square" rtlCol="0">
            <a:spAutoFit/>
          </a:bodyPr>
          <a:lstStyle/>
          <a:p>
            <a:pPr algn="ctr"/>
            <a:r>
              <a:rPr lang="ja-JP" altLang="en-US" sz="1400" u="sng" dirty="0" smtClean="0">
                <a:solidFill>
                  <a:srgbClr val="FF5205"/>
                </a:solidFill>
                <a:latin typeface="HG丸ｺﾞｼｯｸM-PRO" panose="020F0600000000000000" pitchFamily="50" charset="-128"/>
                <a:ea typeface="HG丸ｺﾞｼｯｸM-PRO" panose="020F0600000000000000" pitchFamily="50" charset="-128"/>
              </a:rPr>
              <a:t>電気制御システム科</a:t>
            </a:r>
            <a:endParaRPr kumimoji="1" lang="en-US" altLang="ja-JP" sz="1400" u="sng" dirty="0">
              <a:solidFill>
                <a:srgbClr val="FF5205"/>
              </a:solidFill>
              <a:latin typeface="HG丸ｺﾞｼｯｸM-PRO" panose="020F0600000000000000" pitchFamily="50" charset="-128"/>
              <a:ea typeface="HG丸ｺﾞｼｯｸM-PRO" panose="020F0600000000000000" pitchFamily="50" charset="-128"/>
            </a:endParaRPr>
          </a:p>
          <a:p>
            <a:pPr algn="ctr"/>
            <a:r>
              <a:rPr lang="en-US" altLang="ja-JP" sz="1400" u="sng" dirty="0">
                <a:solidFill>
                  <a:srgbClr val="FF5205"/>
                </a:solidFill>
                <a:latin typeface="HG丸ｺﾞｼｯｸM-PRO" panose="020F0600000000000000" pitchFamily="50" charset="-128"/>
                <a:ea typeface="HG丸ｺﾞｼｯｸM-PRO" panose="020F0600000000000000" pitchFamily="50" charset="-128"/>
              </a:rPr>
              <a:t>(</a:t>
            </a:r>
            <a:r>
              <a:rPr lang="ja-JP" altLang="en-US" sz="1400" u="sng" dirty="0">
                <a:solidFill>
                  <a:srgbClr val="FF5205"/>
                </a:solidFill>
                <a:latin typeface="HG丸ｺﾞｼｯｸM-PRO" panose="020F0600000000000000" pitchFamily="50" charset="-128"/>
                <a:ea typeface="HG丸ｺﾞｼｯｸM-PRO" panose="020F0600000000000000" pitchFamily="50" charset="-128"/>
              </a:rPr>
              <a:t>６か月訓練</a:t>
            </a:r>
            <a:r>
              <a:rPr lang="en-US" altLang="ja-JP" sz="1400" u="sng" dirty="0">
                <a:solidFill>
                  <a:srgbClr val="FF5205"/>
                </a:solidFill>
                <a:latin typeface="HG丸ｺﾞｼｯｸM-PRO" panose="020F0600000000000000" pitchFamily="50" charset="-128"/>
                <a:ea typeface="HG丸ｺﾞｼｯｸM-PRO" panose="020F0600000000000000" pitchFamily="50" charset="-128"/>
              </a:rPr>
              <a:t>)</a:t>
            </a:r>
            <a:endParaRPr kumimoji="1" lang="ja-JP" altLang="en-US" sz="1400" u="sng" dirty="0">
              <a:solidFill>
                <a:srgbClr val="FF5205"/>
              </a:solidFill>
              <a:latin typeface="HG丸ｺﾞｼｯｸM-PRO" panose="020F0600000000000000" pitchFamily="50" charset="-128"/>
              <a:ea typeface="HG丸ｺﾞｼｯｸM-PRO" panose="020F0600000000000000" pitchFamily="50" charset="-128"/>
            </a:endParaRPr>
          </a:p>
        </p:txBody>
      </p:sp>
      <p:sp>
        <p:nvSpPr>
          <p:cNvPr id="69" name="テキスト ボックス 68"/>
          <p:cNvSpPr txBox="1"/>
          <p:nvPr/>
        </p:nvSpPr>
        <p:spPr>
          <a:xfrm>
            <a:off x="4257935" y="2710866"/>
            <a:ext cx="4079805" cy="276999"/>
          </a:xfrm>
          <a:prstGeom prst="rect">
            <a:avLst/>
          </a:prstGeom>
          <a:noFill/>
        </p:spPr>
        <p:txBody>
          <a:bodyPr wrap="square" rtlCol="0">
            <a:spAutoFit/>
          </a:bodyPr>
          <a:lstStyle/>
          <a:p>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受講を検討している方へアドバイスをお願いします</a:t>
            </a:r>
            <a:r>
              <a:rPr kumimoji="1" lang="en-US" altLang="ja-JP"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テキスト ボックス 71"/>
          <p:cNvSpPr txBox="1"/>
          <p:nvPr/>
        </p:nvSpPr>
        <p:spPr>
          <a:xfrm>
            <a:off x="4599013" y="2870045"/>
            <a:ext cx="4232306" cy="1061829"/>
          </a:xfrm>
          <a:prstGeom prst="rect">
            <a:avLst/>
          </a:prstGeom>
          <a:noFill/>
        </p:spPr>
        <p:txBody>
          <a:bodyPr wrap="square" rtlCol="0">
            <a:spAutoFit/>
          </a:bodyPr>
          <a:lstStyle/>
          <a:p>
            <a:pPr>
              <a:lnSpc>
                <a:spcPct val="150000"/>
              </a:lnSpc>
            </a:pP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新しい知識や経験を得られるだけでなく、先生方や他の訓練生の方々と相談することで、より求職活動がやりやすくなったので、新しい事に挑戦してみたい方や求職活動に不安のある方</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に受講をおすすめします。</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テキスト ボックス 73"/>
          <p:cNvSpPr txBox="1"/>
          <p:nvPr/>
        </p:nvSpPr>
        <p:spPr>
          <a:xfrm>
            <a:off x="6137985" y="1366367"/>
            <a:ext cx="2897676" cy="1312539"/>
          </a:xfrm>
          <a:prstGeom prst="rect">
            <a:avLst/>
          </a:prstGeom>
          <a:noFill/>
        </p:spPr>
        <p:txBody>
          <a:bodyPr wrap="square" rtlCol="0">
            <a:spAutoFit/>
          </a:bodyPr>
          <a:lstStyle/>
          <a:p>
            <a:pPr>
              <a:lnSpc>
                <a:spcPts val="1600"/>
              </a:lnSpc>
            </a:pP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就職活動では、訓練の内容を活かせる会社を探していました。経験者募集が多い中、未経験の採用も考えている会社ということで面接を申込みました。以前に採用された方々も未経験から始めていると聞いて少し安心感もあり就職を決めました。</a:t>
            </a:r>
            <a:endPar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6" name="テキスト ボックス 75"/>
          <p:cNvSpPr txBox="1"/>
          <p:nvPr/>
        </p:nvSpPr>
        <p:spPr>
          <a:xfrm>
            <a:off x="6058459" y="694323"/>
            <a:ext cx="3045487" cy="307777"/>
          </a:xfrm>
          <a:prstGeom prst="rect">
            <a:avLst/>
          </a:prstGeom>
          <a:noFill/>
        </p:spPr>
        <p:txBody>
          <a:bodyPr wrap="square" rtlCol="0">
            <a:spAutoFit/>
          </a:bodyPr>
          <a:lstStyle/>
          <a:p>
            <a:r>
              <a:rPr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rPr>
              <a:t>就職に強いポリテクなら安心です！</a:t>
            </a:r>
            <a:endParaRPr kumimoji="1" lang="ja-JP" altLang="en-US" sz="14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53" name="直線コネクタ 52"/>
          <p:cNvCxnSpPr/>
          <p:nvPr/>
        </p:nvCxnSpPr>
        <p:spPr>
          <a:xfrm flipV="1">
            <a:off x="2606319" y="2295735"/>
            <a:ext cx="537029" cy="12963"/>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01857" y="2544349"/>
            <a:ext cx="2668174" cy="13516"/>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V="1">
            <a:off x="4678776" y="3659658"/>
            <a:ext cx="3997680" cy="1672"/>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3896634" y="5708714"/>
            <a:ext cx="2100881" cy="230832"/>
          </a:xfrm>
          <a:prstGeom prst="rect">
            <a:avLst/>
          </a:prstGeom>
        </p:spPr>
        <p:txBody>
          <a:bodyPr wrap="square">
            <a:spAutoFit/>
          </a:bodyPr>
          <a:lstStyle/>
          <a:p>
            <a:r>
              <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rPr>
              <a:t>現在ポリテクの修了生　</a:t>
            </a:r>
            <a:r>
              <a:rPr lang="en-US" altLang="ja-JP" sz="900" b="1" u="sng"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900" b="1" u="sng" dirty="0">
                <a:latin typeface="メイリオ" panose="020B0604030504040204" pitchFamily="50" charset="-128"/>
                <a:ea typeface="メイリオ" panose="020B0604030504040204" pitchFamily="50" charset="-128"/>
                <a:cs typeface="メイリオ" panose="020B0604030504040204" pitchFamily="50" charset="-128"/>
              </a:rPr>
              <a:t>が活躍</a:t>
            </a:r>
          </a:p>
        </p:txBody>
      </p:sp>
      <p:pic>
        <p:nvPicPr>
          <p:cNvPr id="51" name="図 50">
            <a:extLst>
              <a:ext uri="{FF2B5EF4-FFF2-40B4-BE49-F238E27FC236}">
                <a16:creationId xmlns:a16="http://schemas.microsoft.com/office/drawing/2014/main" id="{4127EE11-AE9F-4163-8445-5910BBBE63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28043" y="4308599"/>
            <a:ext cx="1833356" cy="1222834"/>
          </a:xfrm>
          <a:prstGeom prst="rect">
            <a:avLst/>
          </a:prstGeom>
        </p:spPr>
      </p:pic>
      <p:pic>
        <p:nvPicPr>
          <p:cNvPr id="8" name="図 7"/>
          <p:cNvPicPr>
            <a:picLocks noChangeAspect="1"/>
          </p:cNvPicPr>
          <p:nvPr/>
        </p:nvPicPr>
        <p:blipFill>
          <a:blip r:embed="rId4"/>
          <a:stretch>
            <a:fillRect/>
          </a:stretch>
        </p:blipFill>
        <p:spPr>
          <a:xfrm>
            <a:off x="7688361" y="4238137"/>
            <a:ext cx="1250911" cy="1201533"/>
          </a:xfrm>
          <a:prstGeom prst="rect">
            <a:avLst/>
          </a:prstGeom>
        </p:spPr>
      </p:pic>
      <p:pic>
        <p:nvPicPr>
          <p:cNvPr id="46" name="図 45">
            <a:extLst>
              <a:ext uri="{FF2B5EF4-FFF2-40B4-BE49-F238E27FC236}">
                <a16:creationId xmlns:a16="http://schemas.microsoft.com/office/drawing/2014/main" id="{BF732F17-F742-4B41-8DCD-6264224C1EF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1629" y="5601537"/>
            <a:ext cx="1611873" cy="1208905"/>
          </a:xfrm>
          <a:prstGeom prst="rect">
            <a:avLst/>
          </a:prstGeom>
        </p:spPr>
      </p:pic>
      <p:sp>
        <p:nvSpPr>
          <p:cNvPr id="58" name="正方形/長方形 57"/>
          <p:cNvSpPr/>
          <p:nvPr/>
        </p:nvSpPr>
        <p:spPr>
          <a:xfrm>
            <a:off x="6185993" y="6592488"/>
            <a:ext cx="1134904" cy="215444"/>
          </a:xfrm>
          <a:prstGeom prst="rect">
            <a:avLst/>
          </a:prstGeom>
        </p:spPr>
        <p:txBody>
          <a:bodyPr wrap="square">
            <a:spAutoFit/>
          </a:bodyPr>
          <a:lstStyle/>
          <a:p>
            <a:r>
              <a:rPr lang="ja-JP" altLang="en-US" sz="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新宅工業㈱　社屋</a:t>
            </a:r>
            <a:endParaRPr lang="ja-JP" altLang="en-US" sz="8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9" name="直線コネクタ 58"/>
          <p:cNvCxnSpPr/>
          <p:nvPr/>
        </p:nvCxnSpPr>
        <p:spPr>
          <a:xfrm flipV="1">
            <a:off x="8532440" y="3355477"/>
            <a:ext cx="181251" cy="13903"/>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4663526" y="3878515"/>
            <a:ext cx="692975" cy="3111"/>
          </a:xfrm>
          <a:prstGeom prst="line">
            <a:avLst/>
          </a:prstGeom>
          <a:ln w="41275">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60387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1924</TotalTime>
  <Words>597</Words>
  <Application>Microsoft Office PowerPoint</Application>
  <PresentationFormat>画面に合わせる (4:3)</PresentationFormat>
  <Paragraphs>37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高齢・障害・求職者雇用支援機構</dc:creator>
  <cp:lastModifiedBy>斎藤 朋子</cp:lastModifiedBy>
  <cp:revision>134</cp:revision>
  <cp:lastPrinted>2023-03-31T08:15:21Z</cp:lastPrinted>
  <dcterms:created xsi:type="dcterms:W3CDTF">2018-08-08T04:08:43Z</dcterms:created>
  <dcterms:modified xsi:type="dcterms:W3CDTF">2025-02-28T07:35:43Z</dcterms:modified>
</cp:coreProperties>
</file>