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2A18"/>
    <a:srgbClr val="98D086"/>
    <a:srgbClr val="C7E5BD"/>
    <a:srgbClr val="96CE84"/>
    <a:srgbClr val="73E7A2"/>
    <a:srgbClr val="63F7A9"/>
    <a:srgbClr val="FF8047"/>
    <a:srgbClr val="FFFF9B"/>
    <a:srgbClr val="FF4747"/>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2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BE8D64C-4F7F-4599-ACD0-694A6B19C33E}"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B4C9F90-2A18-44AA-BA5A-D0095C8A670D}" type="slidenum">
              <a:rPr kumimoji="1" lang="ja-JP" altLang="en-US" smtClean="0"/>
              <a:t>‹#›</a:t>
            </a:fld>
            <a:endParaRPr kumimoji="1" lang="ja-JP" altLang="en-US"/>
          </a:p>
        </p:txBody>
      </p:sp>
    </p:spTree>
    <p:extLst>
      <p:ext uri="{BB962C8B-B14F-4D97-AF65-F5344CB8AC3E}">
        <p14:creationId xmlns:p14="http://schemas.microsoft.com/office/powerpoint/2010/main" val="14059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B4C9F90-2A18-44AA-BA5A-D0095C8A670D}" type="slidenum">
              <a:rPr kumimoji="1" lang="ja-JP" altLang="en-US" smtClean="0"/>
              <a:t>1</a:t>
            </a:fld>
            <a:endParaRPr kumimoji="1" lang="ja-JP" altLang="en-US"/>
          </a:p>
        </p:txBody>
      </p:sp>
    </p:spTree>
    <p:extLst>
      <p:ext uri="{BB962C8B-B14F-4D97-AF65-F5344CB8AC3E}">
        <p14:creationId xmlns:p14="http://schemas.microsoft.com/office/powerpoint/2010/main" val="172233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703034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71398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13903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39613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138207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85837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74133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105022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657895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31967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67852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886394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flipV="1">
            <a:off x="99848" y="4310775"/>
            <a:ext cx="8991322" cy="252537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7" name="直線コネクタ 56"/>
          <p:cNvCxnSpPr/>
          <p:nvPr/>
        </p:nvCxnSpPr>
        <p:spPr>
          <a:xfrm flipV="1">
            <a:off x="6131074" y="996285"/>
            <a:ext cx="2841084" cy="7594"/>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V="1">
            <a:off x="262546" y="943316"/>
            <a:ext cx="2599913" cy="4317"/>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60074" y="1257350"/>
            <a:ext cx="3195186" cy="1151662"/>
          </a:xfrm>
          <a:prstGeom prst="rect">
            <a:avLst/>
          </a:prstGeom>
          <a:noFill/>
        </p:spPr>
        <p:txBody>
          <a:bodyPr wrap="square" rtlCol="0">
            <a:spAutoFit/>
          </a:bodyPr>
          <a:lstStyle/>
          <a:p>
            <a:pPr>
              <a:lnSpc>
                <a:spcPts val="17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前職では事務職に就いていたことから、パソコンを使った仕事がしたいと考えていたところ、パソコンで図面作成の仕事があることと職業訓練の存在を知り、勉強してみたいと思い、受講を決めました。</a:t>
            </a:r>
            <a:endPar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5" name="テキスト ボックス 14"/>
          <p:cNvSpPr txBox="1"/>
          <p:nvPr/>
        </p:nvSpPr>
        <p:spPr>
          <a:xfrm>
            <a:off x="227222" y="629845"/>
            <a:ext cx="3045487" cy="523220"/>
          </a:xfrm>
          <a:prstGeom prst="rect">
            <a:avLst/>
          </a:prstGeom>
          <a:noFill/>
        </p:spPr>
        <p:txBody>
          <a:bodyPr wrap="square" rtlCol="0">
            <a:spAutoFit/>
          </a:bodyPr>
          <a:lstStyle/>
          <a:p>
            <a:r>
              <a:rPr kumimoji="1" lang="ja-JP" altLang="en-US" sz="14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ポリテクで人生変わりました！</a:t>
            </a:r>
            <a:endParaRPr kumimoji="1" lang="en-US" altLang="ja-JP" sz="14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kumimoji="1"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 name="正方形/長方形 6"/>
          <p:cNvSpPr/>
          <p:nvPr/>
        </p:nvSpPr>
        <p:spPr>
          <a:xfrm flipV="1">
            <a:off x="3296152" y="659788"/>
            <a:ext cx="2646337" cy="195412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52677" y="558125"/>
            <a:ext cx="8850817" cy="7731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6272" y="20241"/>
            <a:ext cx="3467616" cy="584775"/>
          </a:xfrm>
          <a:prstGeom prst="rect">
            <a:avLst/>
          </a:prstGeom>
          <a:noFill/>
        </p:spPr>
        <p:txBody>
          <a:bodyPr wrap="none" rtlCol="0">
            <a:spAutoFit/>
          </a:bodyPr>
          <a:lstStyle/>
          <a:p>
            <a:r>
              <a:rPr kumimoji="1" lang="ja-JP" altLang="en-US" sz="32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修了生の活躍事例</a:t>
            </a:r>
            <a:endParaRPr kumimoji="1" lang="ja-JP" altLang="en-US" sz="3200" dirty="0">
              <a:solidFill>
                <a:schemeClr val="accent4">
                  <a:lumMod val="75000"/>
                </a:schemeClr>
              </a:solidFill>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3408839" y="196957"/>
            <a:ext cx="4007007" cy="338554"/>
          </a:xfrm>
          <a:prstGeom prst="rect">
            <a:avLst/>
          </a:prstGeom>
          <a:noFill/>
        </p:spPr>
        <p:txBody>
          <a:bodyPr wrap="square" rtlCol="0">
            <a:spAutoFit/>
          </a:bodyPr>
          <a:lstStyle/>
          <a:p>
            <a:pPr algn="ctr"/>
            <a:r>
              <a:rPr kumimoji="1" lang="ja-JP" altLang="en-US" sz="16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機 械 Ｃ Ａ Ｄ 製 図 科</a:t>
            </a:r>
            <a:r>
              <a:rPr lang="ja-JP" altLang="en-US" sz="1600" dirty="0">
                <a:solidFill>
                  <a:schemeClr val="accent4">
                    <a:lumMod val="7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 修了生</a:t>
            </a:r>
            <a:endParaRPr kumimoji="1" lang="en-US" altLang="ja-JP" sz="1600" dirty="0" smtClean="0">
              <a:solidFill>
                <a:schemeClr val="accent4">
                  <a:lumMod val="75000"/>
                </a:schemeClr>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96272" y="4102388"/>
            <a:ext cx="9004982" cy="21099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lumMod val="75000"/>
                </a:schemeClr>
              </a:solidFill>
            </a:endParaRPr>
          </a:p>
        </p:txBody>
      </p:sp>
      <p:sp>
        <p:nvSpPr>
          <p:cNvPr id="20" name="テキスト ボックス 19"/>
          <p:cNvSpPr txBox="1"/>
          <p:nvPr/>
        </p:nvSpPr>
        <p:spPr>
          <a:xfrm>
            <a:off x="87564" y="4098118"/>
            <a:ext cx="1568945" cy="246221"/>
          </a:xfrm>
          <a:prstGeom prst="rect">
            <a:avLst/>
          </a:prstGeom>
          <a:noFill/>
        </p:spPr>
        <p:txBody>
          <a:bodyPr wrap="square" rtlCol="0">
            <a:spAutoFit/>
          </a:bodyPr>
          <a:lstStyle/>
          <a:p>
            <a:pPr algn="dist"/>
            <a:r>
              <a:rPr kumimoji="1" lang="ja-JP" altLang="en-US" sz="1000" dirty="0" smtClean="0">
                <a:solidFill>
                  <a:schemeClr val="bg1"/>
                </a:solidFill>
                <a:latin typeface="HG丸ｺﾞｼｯｸM-PRO" panose="020F0600000000000000" pitchFamily="50" charset="-128"/>
                <a:ea typeface="HG丸ｺﾞｼｯｸM-PRO" panose="020F0600000000000000" pitchFamily="50" charset="-128"/>
              </a:rPr>
              <a:t>就職先企業での活躍</a:t>
            </a:r>
            <a:endParaRPr kumimoji="1" lang="ja-JP" altLang="en-US" sz="1000" dirty="0">
              <a:solidFill>
                <a:schemeClr val="bg1"/>
              </a:solidFill>
              <a:latin typeface="HG丸ｺﾞｼｯｸM-PRO" panose="020F0600000000000000" pitchFamily="50" charset="-128"/>
              <a:ea typeface="HG丸ｺﾞｼｯｸM-PRO" panose="020F0600000000000000" pitchFamily="50" charset="-128"/>
            </a:endParaRPr>
          </a:p>
        </p:txBody>
      </p:sp>
      <p:sp>
        <p:nvSpPr>
          <p:cNvPr id="22" name="正方形/長方形 21"/>
          <p:cNvSpPr/>
          <p:nvPr/>
        </p:nvSpPr>
        <p:spPr>
          <a:xfrm flipV="1">
            <a:off x="163980" y="5783552"/>
            <a:ext cx="5782415" cy="1033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25562" y="5774701"/>
            <a:ext cx="2589801" cy="276999"/>
          </a:xfrm>
          <a:prstGeom prst="rect">
            <a:avLst/>
          </a:prstGeom>
        </p:spPr>
        <p:txBody>
          <a:bodyPr wrap="square">
            <a:spAutoFit/>
          </a:bodyPr>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ＦＫＫ株式会社</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（石川県白山市）</a:t>
            </a: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139270" y="5791837"/>
            <a:ext cx="45719" cy="104431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820584" y="4287930"/>
            <a:ext cx="2048027" cy="430887"/>
          </a:xfrm>
          <a:prstGeom prst="rect">
            <a:avLst/>
          </a:prstGeom>
          <a:noFill/>
        </p:spPr>
        <p:txBody>
          <a:bodyPr wrap="square" rtlCol="0">
            <a:spAutoFit/>
          </a:bodyPr>
          <a:lstStyle/>
          <a:p>
            <a:r>
              <a:rPr lang="ja-JP" altLang="en-US" sz="1200" b="1"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採用者の声　</a:t>
            </a:r>
            <a:endParaRPr lang="en-US" altLang="ja-JP" sz="1200" b="1"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900" b="1"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代表取締役会長</a:t>
            </a:r>
            <a:r>
              <a:rPr kumimoji="1" lang="ja-JP" altLang="en-US" sz="900"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000" b="1"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福光　</a:t>
            </a:r>
            <a:r>
              <a:rPr lang="ja-JP" altLang="en-US" sz="1000" b="1" dirty="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功</a:t>
            </a:r>
            <a:r>
              <a:rPr kumimoji="1" lang="ja-JP" altLang="en-US" sz="1000" b="1"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800" b="1"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様</a:t>
            </a:r>
            <a:endParaRPr kumimoji="1" lang="ja-JP" altLang="en-US" sz="800" b="1" dirty="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正方形/長方形 30"/>
          <p:cNvSpPr/>
          <p:nvPr/>
        </p:nvSpPr>
        <p:spPr>
          <a:xfrm>
            <a:off x="125562" y="6181947"/>
            <a:ext cx="3952712" cy="338554"/>
          </a:xfrm>
          <a:prstGeom prst="rect">
            <a:avLst/>
          </a:prstGeom>
        </p:spPr>
        <p:txBody>
          <a:bodyPr wrap="square">
            <a:spAutoFit/>
          </a:bodyPr>
          <a:lstStyle/>
          <a:p>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176145" y="5960784"/>
            <a:ext cx="5773072" cy="723275"/>
          </a:xfrm>
          <a:prstGeom prst="rect">
            <a:avLst/>
          </a:prstGeom>
        </p:spPr>
        <p:txBody>
          <a:bodyPr wrap="square">
            <a:spAutoFit/>
          </a:body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創業</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産業機械の設計、製作を通し社会貢献へ」</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「熱機プラント技術株式会社」として</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1975</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年に創業し、</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年に現社名に変更しました</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。創業</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以来少数精鋭の会社ですが、近年は技能実習及び特定技能制度を活用し、外国人に技能・技術を習得させるなど国際協力を行なっています</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一人ひとりが責任感・向上心を持って仕事に取り組み、我が国の主力である自動車産業に貢献し、さらなる発展の一翼を担う</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べく日々</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尽力しています。また、働きやすさの向上を通じて地域社会の活性化を目指し</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SDGs</a:t>
            </a:r>
            <a:r>
              <a:rPr lang="ja-JP" altLang="en-US" sz="800" dirty="0" err="1">
                <a:latin typeface="メイリオ" panose="020B0604030504040204" pitchFamily="50" charset="-128"/>
                <a:ea typeface="メイリオ" panose="020B0604030504040204" pitchFamily="50" charset="-128"/>
                <a:cs typeface="メイリオ" panose="020B0604030504040204" pitchFamily="50" charset="-128"/>
              </a:rPr>
              <a:t>にも</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取り組んでおります。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2307313" y="5802635"/>
            <a:ext cx="1358542" cy="230832"/>
          </a:xfrm>
          <a:prstGeom prst="rect">
            <a:avLst/>
          </a:prstGeom>
        </p:spPr>
        <p:txBody>
          <a:bodyPr wrap="square">
            <a:spAutoFit/>
          </a:bodyPr>
          <a:lstStyle/>
          <a:p>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従業員数　</a:t>
            </a:r>
            <a:r>
              <a:rPr lang="en-US" altLang="ja-JP" sz="900" b="1" u="sng" dirty="0" smtClean="0">
                <a:latin typeface="メイリオ" panose="020B0604030504040204" pitchFamily="50" charset="-128"/>
                <a:ea typeface="メイリオ" panose="020B0604030504040204" pitchFamily="50" charset="-128"/>
                <a:cs typeface="メイリオ" panose="020B0604030504040204" pitchFamily="50" charset="-128"/>
              </a:rPr>
              <a:t>2</a:t>
            </a:r>
            <a:r>
              <a:rPr lang="en-US" altLang="ja-JP" sz="900" b="1" u="sng"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名</a:t>
            </a:r>
            <a:endPar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a:off x="3833566" y="4391802"/>
            <a:ext cx="0" cy="1283632"/>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077415" y="4361720"/>
            <a:ext cx="2044140" cy="276999"/>
          </a:xfrm>
          <a:prstGeom prst="rect">
            <a:avLst/>
          </a:prstGeom>
          <a:noFill/>
        </p:spPr>
        <p:txBody>
          <a:bodyPr wrap="square" rtlCol="0">
            <a:spAutoFit/>
          </a:bodyPr>
          <a:lstStyle/>
          <a:p>
            <a:r>
              <a:rPr lang="ja-JP" altLang="en-US" sz="1200" b="1" dirty="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川西</a:t>
            </a:r>
            <a:r>
              <a:rPr lang="ja-JP" altLang="en-US" sz="1200" b="1"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さんの業務</a:t>
            </a:r>
            <a:r>
              <a:rPr lang="ja-JP" altLang="en-US" sz="900"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900"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1" name="直線コネクタ 60"/>
          <p:cNvCxnSpPr/>
          <p:nvPr/>
        </p:nvCxnSpPr>
        <p:spPr>
          <a:xfrm>
            <a:off x="4461212" y="2656319"/>
            <a:ext cx="0" cy="862149"/>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461589" y="754579"/>
            <a:ext cx="1877141" cy="307777"/>
          </a:xfrm>
          <a:prstGeom prst="rect">
            <a:avLst/>
          </a:prstGeom>
          <a:noFill/>
        </p:spPr>
        <p:txBody>
          <a:bodyPr wrap="square" rtlCol="0">
            <a:spAutoFit/>
          </a:bodyPr>
          <a:lstStyle/>
          <a:p>
            <a:r>
              <a:rPr lang="ja-JP" altLang="en-US" sz="1400" dirty="0">
                <a:solidFill>
                  <a:schemeClr val="accent4">
                    <a:lumMod val="75000"/>
                  </a:schemeClr>
                </a:solidFill>
                <a:latin typeface="HG丸ｺﾞｼｯｸM-PRO" panose="020F0600000000000000" pitchFamily="50" charset="-128"/>
                <a:ea typeface="HG丸ｺﾞｼｯｸM-PRO" panose="020F0600000000000000" pitchFamily="50" charset="-128"/>
                <a:cs typeface="Calibri Light" panose="020F0302020204030204" pitchFamily="34" charset="0"/>
              </a:rPr>
              <a:t>ＦＦＫ</a:t>
            </a:r>
            <a:r>
              <a:rPr lang="ja-JP" altLang="en-US" sz="1400" dirty="0" smtClean="0">
                <a:solidFill>
                  <a:schemeClr val="accent4">
                    <a:lumMod val="75000"/>
                  </a:schemeClr>
                </a:solidFill>
                <a:latin typeface="HG丸ｺﾞｼｯｸM-PRO" panose="020F0600000000000000" pitchFamily="50" charset="-128"/>
                <a:ea typeface="HG丸ｺﾞｼｯｸM-PRO" panose="020F0600000000000000" pitchFamily="50" charset="-128"/>
                <a:cs typeface="Calibri Light" panose="020F0302020204030204" pitchFamily="34" charset="0"/>
              </a:rPr>
              <a:t>株式会社 </a:t>
            </a:r>
            <a:r>
              <a:rPr lang="ja-JP" altLang="en-US" sz="1400" dirty="0" smtClean="0">
                <a:solidFill>
                  <a:srgbClr val="308298"/>
                </a:solidFill>
                <a:latin typeface="HG丸ｺﾞｼｯｸM-PRO" panose="020F0600000000000000" pitchFamily="50" charset="-128"/>
                <a:ea typeface="HG丸ｺﾞｼｯｸM-PRO" panose="020F0600000000000000" pitchFamily="50" charset="-128"/>
                <a:cs typeface="Calibri Light" panose="020F0302020204030204" pitchFamily="34" charset="0"/>
              </a:rPr>
              <a:t>　</a:t>
            </a:r>
            <a:endParaRPr kumimoji="1" lang="ja-JP" altLang="en-US" sz="1400" dirty="0">
              <a:solidFill>
                <a:srgbClr val="308298"/>
              </a:solidFill>
              <a:latin typeface="HG丸ｺﾞｼｯｸM-PRO" panose="020F0600000000000000" pitchFamily="50" charset="-128"/>
              <a:ea typeface="HG丸ｺﾞｼｯｸM-PRO" panose="020F0600000000000000" pitchFamily="50" charset="-128"/>
              <a:cs typeface="Calibri Light" panose="020F0302020204030204" pitchFamily="34" charset="0"/>
            </a:endParaRPr>
          </a:p>
        </p:txBody>
      </p:sp>
      <p:sp>
        <p:nvSpPr>
          <p:cNvPr id="11" name="テキスト ボックス 10"/>
          <p:cNvSpPr txBox="1"/>
          <p:nvPr/>
        </p:nvSpPr>
        <p:spPr>
          <a:xfrm>
            <a:off x="3484499" y="1050365"/>
            <a:ext cx="2436351" cy="461665"/>
          </a:xfrm>
          <a:prstGeom prst="rect">
            <a:avLst/>
          </a:prstGeom>
          <a:noFill/>
        </p:spPr>
        <p:txBody>
          <a:bodyPr wrap="square" rtlCol="0">
            <a:spAutoFit/>
          </a:bodyPr>
          <a:lstStyle/>
          <a:p>
            <a:r>
              <a:rPr lang="ja-JP" altLang="en-US" sz="24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川西　麻美</a:t>
            </a:r>
            <a:r>
              <a:rPr lang="ja-JP" altLang="en-US" dirty="0" smtClean="0">
                <a:solidFill>
                  <a:schemeClr val="accent4">
                    <a:lumMod val="75000"/>
                  </a:schemeClr>
                </a:solidFill>
                <a:latin typeface="HG丸ｺﾞｼｯｸM-PRO" panose="020F0600000000000000" pitchFamily="50" charset="-128"/>
                <a:ea typeface="HG丸ｺﾞｼｯｸM-PRO" panose="020F0600000000000000" pitchFamily="50" charset="-128"/>
              </a:rPr>
              <a:t> さん</a:t>
            </a:r>
            <a:endParaRPr kumimoji="1" lang="ja-JP" altLang="en-US" sz="1400" spc="-500" dirty="0">
              <a:solidFill>
                <a:schemeClr val="accent4">
                  <a:lumMod val="75000"/>
                </a:schemeClr>
              </a:solidFill>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3696961" y="2091731"/>
            <a:ext cx="2171650" cy="477054"/>
          </a:xfrm>
          <a:prstGeom prst="rect">
            <a:avLst/>
          </a:prstGeom>
          <a:noFill/>
        </p:spPr>
        <p:txBody>
          <a:bodyPr wrap="square" rtlCol="0">
            <a:spAutoFit/>
          </a:bodyPr>
          <a:lstStyle/>
          <a:p>
            <a:pPr>
              <a:lnSpc>
                <a:spcPts val="1500"/>
              </a:lnSpc>
            </a:pPr>
            <a:r>
              <a:rPr kumimoji="1" lang="ja-JP" altLang="en-US" sz="11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令和　４年　９月　　入所</a:t>
            </a:r>
            <a:endParaRPr kumimoji="1" lang="en-US" altLang="ja-JP" sz="1100" dirty="0" smtClean="0">
              <a:solidFill>
                <a:schemeClr val="accent4">
                  <a:lumMod val="75000"/>
                </a:schemeClr>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11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令和　</a:t>
            </a:r>
            <a:r>
              <a:rPr lang="ja-JP" altLang="en-US" sz="1100" dirty="0">
                <a:solidFill>
                  <a:schemeClr val="accent4">
                    <a:lumMod val="75000"/>
                  </a:schemeClr>
                </a:solidFill>
                <a:latin typeface="HG丸ｺﾞｼｯｸM-PRO" panose="020F0600000000000000" pitchFamily="50" charset="-128"/>
                <a:ea typeface="HG丸ｺﾞｼｯｸM-PRO" panose="020F0600000000000000" pitchFamily="50" charset="-128"/>
              </a:rPr>
              <a:t>５</a:t>
            </a:r>
            <a:r>
              <a:rPr lang="ja-JP" altLang="en-US" sz="11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年</a:t>
            </a:r>
            <a:r>
              <a:rPr lang="ja-JP" altLang="en-US" sz="1100" dirty="0">
                <a:solidFill>
                  <a:schemeClr val="accent4">
                    <a:lumMod val="75000"/>
                  </a:schemeClr>
                </a:solidFill>
                <a:latin typeface="HG丸ｺﾞｼｯｸM-PRO" panose="020F0600000000000000" pitchFamily="50" charset="-128"/>
                <a:ea typeface="HG丸ｺﾞｼｯｸM-PRO" panose="020F0600000000000000" pitchFamily="50" charset="-128"/>
              </a:rPr>
              <a:t>　２</a:t>
            </a:r>
            <a:r>
              <a:rPr lang="ja-JP" altLang="en-US" sz="11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月</a:t>
            </a:r>
            <a:r>
              <a:rPr lang="ja-JP" altLang="en-US" sz="1100" dirty="0">
                <a:solidFill>
                  <a:schemeClr val="accent4">
                    <a:lumMod val="75000"/>
                  </a:schemeClr>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accent4">
                    <a:lumMod val="75000"/>
                  </a:schemeClr>
                </a:solidFill>
                <a:latin typeface="HG丸ｺﾞｼｯｸM-PRO" panose="020F0600000000000000" pitchFamily="50" charset="-128"/>
                <a:ea typeface="HG丸ｺﾞｼｯｸM-PRO" panose="020F0600000000000000" pitchFamily="50" charset="-128"/>
              </a:rPr>
              <a:t>　修了</a:t>
            </a:r>
            <a:endParaRPr lang="en-US" altLang="ja-JP" sz="1100" dirty="0" smtClean="0">
              <a:solidFill>
                <a:schemeClr val="accent4">
                  <a:lumMod val="75000"/>
                </a:schemeClr>
              </a:solidFill>
              <a:latin typeface="HG丸ｺﾞｼｯｸM-PRO" panose="020F0600000000000000" pitchFamily="50" charset="-128"/>
              <a:ea typeface="HG丸ｺﾞｼｯｸM-PRO" panose="020F0600000000000000" pitchFamily="50" charset="-128"/>
            </a:endParaRPr>
          </a:p>
        </p:txBody>
      </p:sp>
      <p:cxnSp>
        <p:nvCxnSpPr>
          <p:cNvPr id="68" name="直線コネクタ 67"/>
          <p:cNvCxnSpPr/>
          <p:nvPr/>
        </p:nvCxnSpPr>
        <p:spPr>
          <a:xfrm>
            <a:off x="262546" y="1940284"/>
            <a:ext cx="2984655" cy="8862"/>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914823" y="5171761"/>
            <a:ext cx="2142954" cy="8335"/>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071325" y="4652712"/>
            <a:ext cx="1780916" cy="1107996"/>
          </a:xfrm>
          <a:prstGeom prst="rect">
            <a:avLst/>
          </a:prstGeom>
          <a:noFill/>
        </p:spPr>
        <p:txBody>
          <a:bodyPr wrap="square" rtlCol="0">
            <a:spAutoFit/>
          </a:bodyPr>
          <a:lstStyle/>
          <a:p>
            <a:pPr>
              <a:lnSpc>
                <a:spcPct val="1500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ストッカーや計測装置等省人化機械のばらし、部品の発注業務をおこなっています。</a:t>
            </a:r>
            <a:endParaRPr kumimoji="1"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0" name="テキスト ボックス 59"/>
          <p:cNvSpPr txBox="1"/>
          <p:nvPr/>
        </p:nvSpPr>
        <p:spPr>
          <a:xfrm>
            <a:off x="33073" y="1045803"/>
            <a:ext cx="3154586" cy="276999"/>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ポリテク受講のきっかけは？</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70058" y="2416924"/>
            <a:ext cx="3154586" cy="276999"/>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受講はいかがでしたか？</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p:cNvSpPr txBox="1"/>
          <p:nvPr/>
        </p:nvSpPr>
        <p:spPr>
          <a:xfrm>
            <a:off x="187459" y="2622879"/>
            <a:ext cx="4127129" cy="715645"/>
          </a:xfrm>
          <a:prstGeom prst="rect">
            <a:avLst/>
          </a:prstGeom>
          <a:noFill/>
        </p:spPr>
        <p:txBody>
          <a:bodyPr wrap="square" rtlCol="0">
            <a:spAutoFit/>
          </a:bodyPr>
          <a:lstStyle/>
          <a:p>
            <a:pPr>
              <a:lnSpc>
                <a:spcPts val="1700"/>
              </a:lnSpc>
            </a:pP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ポリテクセンターで受講するまで、機械図面を一度も見たことがありませんでしたが、図面の基礎を一通りとＣＡＤの操作については十分勉強が出来ました。</a:t>
            </a:r>
            <a:endPar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5" name="テキスト ボックス 64"/>
          <p:cNvSpPr txBox="1"/>
          <p:nvPr/>
        </p:nvSpPr>
        <p:spPr>
          <a:xfrm>
            <a:off x="5986933" y="1043943"/>
            <a:ext cx="3016561" cy="461665"/>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企業実習や就職活動はどのような感じでしたか？</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3434795" y="1512030"/>
            <a:ext cx="2448272" cy="523220"/>
          </a:xfrm>
          <a:prstGeom prst="rect">
            <a:avLst/>
          </a:prstGeom>
          <a:noFill/>
        </p:spPr>
        <p:txBody>
          <a:bodyPr wrap="square" rtlCol="0">
            <a:spAutoFit/>
          </a:bodyPr>
          <a:lstStyle/>
          <a:p>
            <a:pPr algn="ctr"/>
            <a:r>
              <a:rPr kumimoji="1" lang="ja-JP" altLang="en-US" sz="1400" u="sng" dirty="0" smtClean="0">
                <a:solidFill>
                  <a:schemeClr val="accent4">
                    <a:lumMod val="75000"/>
                  </a:schemeClr>
                </a:solidFill>
                <a:latin typeface="HG丸ｺﾞｼｯｸM-PRO" panose="020F0600000000000000" pitchFamily="50" charset="-128"/>
                <a:ea typeface="HG丸ｺﾞｼｯｸM-PRO" panose="020F0600000000000000" pitchFamily="50" charset="-128"/>
              </a:rPr>
              <a:t>機械</a:t>
            </a:r>
            <a:r>
              <a:rPr kumimoji="1" lang="en-US" altLang="ja-JP" sz="1400" u="sng" dirty="0" smtClean="0">
                <a:solidFill>
                  <a:schemeClr val="accent4">
                    <a:lumMod val="75000"/>
                  </a:schemeClr>
                </a:solidFill>
                <a:latin typeface="HG丸ｺﾞｼｯｸM-PRO" panose="020F0600000000000000" pitchFamily="50" charset="-128"/>
                <a:ea typeface="HG丸ｺﾞｼｯｸM-PRO" panose="020F0600000000000000" pitchFamily="50" charset="-128"/>
              </a:rPr>
              <a:t>CAD</a:t>
            </a:r>
            <a:r>
              <a:rPr kumimoji="1" lang="ja-JP" altLang="en-US" sz="1400" u="sng" dirty="0" smtClean="0">
                <a:solidFill>
                  <a:schemeClr val="accent4">
                    <a:lumMod val="75000"/>
                  </a:schemeClr>
                </a:solidFill>
                <a:latin typeface="HG丸ｺﾞｼｯｸM-PRO" panose="020F0600000000000000" pitchFamily="50" charset="-128"/>
                <a:ea typeface="HG丸ｺﾞｼｯｸM-PRO" panose="020F0600000000000000" pitchFamily="50" charset="-128"/>
              </a:rPr>
              <a:t>製図科</a:t>
            </a:r>
            <a:endParaRPr kumimoji="1" lang="en-US" altLang="ja-JP" sz="1400" u="sng" dirty="0" smtClean="0">
              <a:solidFill>
                <a:schemeClr val="accent4">
                  <a:lumMod val="75000"/>
                </a:schemeClr>
              </a:solidFill>
              <a:latin typeface="HG丸ｺﾞｼｯｸM-PRO" panose="020F0600000000000000" pitchFamily="50" charset="-128"/>
              <a:ea typeface="HG丸ｺﾞｼｯｸM-PRO" panose="020F0600000000000000" pitchFamily="50" charset="-128"/>
            </a:endParaRPr>
          </a:p>
          <a:p>
            <a:pPr algn="ctr"/>
            <a:r>
              <a:rPr lang="en-US" altLang="ja-JP" sz="1400" u="sng" dirty="0" smtClean="0">
                <a:solidFill>
                  <a:schemeClr val="accent4">
                    <a:lumMod val="75000"/>
                  </a:schemeClr>
                </a:solidFill>
                <a:latin typeface="HG丸ｺﾞｼｯｸM-PRO" panose="020F0600000000000000" pitchFamily="50" charset="-128"/>
                <a:ea typeface="HG丸ｺﾞｼｯｸM-PRO" panose="020F0600000000000000" pitchFamily="50" charset="-128"/>
              </a:rPr>
              <a:t>(</a:t>
            </a:r>
            <a:r>
              <a:rPr lang="ja-JP" altLang="en-US" sz="1400" u="sng" dirty="0">
                <a:solidFill>
                  <a:schemeClr val="accent4">
                    <a:lumMod val="75000"/>
                  </a:schemeClr>
                </a:solidFill>
                <a:latin typeface="HG丸ｺﾞｼｯｸM-PRO" panose="020F0600000000000000" pitchFamily="50" charset="-128"/>
                <a:ea typeface="HG丸ｺﾞｼｯｸM-PRO" panose="020F0600000000000000" pitchFamily="50" charset="-128"/>
              </a:rPr>
              <a:t>６</a:t>
            </a:r>
            <a:r>
              <a:rPr lang="ja-JP" altLang="en-US" sz="1400" u="sng" dirty="0" smtClean="0">
                <a:solidFill>
                  <a:schemeClr val="accent4">
                    <a:lumMod val="75000"/>
                  </a:schemeClr>
                </a:solidFill>
                <a:latin typeface="HG丸ｺﾞｼｯｸM-PRO" panose="020F0600000000000000" pitchFamily="50" charset="-128"/>
                <a:ea typeface="HG丸ｺﾞｼｯｸM-PRO" panose="020F0600000000000000" pitchFamily="50" charset="-128"/>
              </a:rPr>
              <a:t>か月訓練</a:t>
            </a:r>
            <a:r>
              <a:rPr lang="en-US" altLang="ja-JP" sz="1400" u="sng" dirty="0" smtClean="0">
                <a:solidFill>
                  <a:schemeClr val="accent4">
                    <a:lumMod val="75000"/>
                  </a:schemeClr>
                </a:solidFill>
                <a:latin typeface="HG丸ｺﾞｼｯｸM-PRO" panose="020F0600000000000000" pitchFamily="50" charset="-128"/>
                <a:ea typeface="HG丸ｺﾞｼｯｸM-PRO" panose="020F0600000000000000" pitchFamily="50" charset="-128"/>
              </a:rPr>
              <a:t>)</a:t>
            </a:r>
            <a:endParaRPr kumimoji="1" lang="ja-JP" altLang="en-US" sz="1400" u="sng" dirty="0">
              <a:solidFill>
                <a:schemeClr val="accent4">
                  <a:lumMod val="75000"/>
                </a:schemeClr>
              </a:solidFill>
              <a:latin typeface="HG丸ｺﾞｼｯｸM-PRO" panose="020F0600000000000000" pitchFamily="50" charset="-128"/>
              <a:ea typeface="HG丸ｺﾞｼｯｸM-PRO" panose="020F0600000000000000" pitchFamily="50" charset="-128"/>
            </a:endParaRPr>
          </a:p>
        </p:txBody>
      </p:sp>
      <p:sp>
        <p:nvSpPr>
          <p:cNvPr id="69" name="テキスト ボックス 68"/>
          <p:cNvSpPr txBox="1"/>
          <p:nvPr/>
        </p:nvSpPr>
        <p:spPr>
          <a:xfrm>
            <a:off x="66166" y="3350450"/>
            <a:ext cx="4411926" cy="276999"/>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受講</a:t>
            </a:r>
            <a:r>
              <a:rPr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を検討している方へアドバイスをお願いします</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テキスト ボックス 71"/>
          <p:cNvSpPr txBox="1"/>
          <p:nvPr/>
        </p:nvSpPr>
        <p:spPr>
          <a:xfrm>
            <a:off x="129728" y="3589952"/>
            <a:ext cx="8832359" cy="415498"/>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私は未就学児が</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いるので、訓練も就職も不安でした。しかし、自分に合った就職先に出会えたので訓練を受講して本当に良かったと思います。訓練もとても楽しかったです。先生方も親身になって相談に乗ってくださるので訓練内容に関連する仕事に就きたい方にオススメです。</a:t>
            </a:r>
            <a:endPar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4" name="テキスト ボックス 73"/>
          <p:cNvSpPr txBox="1"/>
          <p:nvPr/>
        </p:nvSpPr>
        <p:spPr>
          <a:xfrm>
            <a:off x="4641596" y="1428738"/>
            <a:ext cx="4502403" cy="2123658"/>
          </a:xfrm>
          <a:prstGeom prst="rect">
            <a:avLst/>
          </a:prstGeom>
          <a:noFill/>
        </p:spPr>
        <p:txBody>
          <a:bodyPr wrap="square" rtlCol="0">
            <a:spAutoFit/>
          </a:bodyPr>
          <a:lstStyle/>
          <a:p>
            <a:pPr>
              <a:lnSpc>
                <a:spcPct val="1500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企業実習では、働くことのイメージができ、</a:t>
            </a:r>
            <a:endParaRPr kumimoji="1"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貴重な経験ができました。実習先ではＣＡＤ</a:t>
            </a:r>
            <a:endParaRPr kumimoji="1"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のソフトは違いましたが、教えていただきな</a:t>
            </a:r>
            <a:endParaRPr kumimoji="1"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が</a:t>
            </a:r>
            <a:r>
              <a:rPr kumimoji="1" lang="ja-JP" altLang="en-US" sz="1100" dirty="0" err="1" smtClean="0">
                <a:latin typeface="HG丸ｺﾞｼｯｸM-PRO" panose="020F0600000000000000" pitchFamily="50" charset="-128"/>
                <a:ea typeface="HG丸ｺﾞｼｯｸM-PRO" panose="020F0600000000000000" pitchFamily="50" charset="-128"/>
                <a:cs typeface="メイリオ" panose="020B0604030504040204" pitchFamily="50" charset="-128"/>
              </a:rPr>
              <a:t>ら</a:t>
            </a:r>
            <a:r>
              <a:rPr kumimoji="1"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週間程度で基本的な操作はできるように</a:t>
            </a:r>
            <a:endParaRPr kumimoji="1"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なりました。就職に関しては企業実習で業務</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を体験するだけでなく、社員の方とお話をする中で、会社の雰囲気に魅力を感じ、子育てにも理解がある会社であるため、就職を決めました。</a:t>
            </a:r>
            <a:endPar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6" name="テキスト ボックス 75"/>
          <p:cNvSpPr txBox="1"/>
          <p:nvPr/>
        </p:nvSpPr>
        <p:spPr>
          <a:xfrm>
            <a:off x="6119703" y="662395"/>
            <a:ext cx="2863826" cy="307777"/>
          </a:xfrm>
          <a:prstGeom prst="rect">
            <a:avLst/>
          </a:prstGeom>
          <a:noFill/>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企業実習での経験は貴重でした！</a:t>
            </a:r>
            <a:endParaRPr kumimoji="1"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41" name="直線コネクタ 40"/>
          <p:cNvCxnSpPr/>
          <p:nvPr/>
        </p:nvCxnSpPr>
        <p:spPr>
          <a:xfrm>
            <a:off x="5995182" y="5407679"/>
            <a:ext cx="1243171" cy="9736"/>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71906" y="2152345"/>
            <a:ext cx="1012807" cy="16881"/>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1899306" y="3083283"/>
            <a:ext cx="2315067" cy="2414"/>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4738585" y="2963870"/>
            <a:ext cx="4223502" cy="14195"/>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7967337" y="2693923"/>
            <a:ext cx="1004821" cy="18184"/>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4448272" y="5802635"/>
            <a:ext cx="1780916" cy="261610"/>
          </a:xfrm>
          <a:prstGeom prst="rect">
            <a:avLst/>
          </a:prstGeom>
          <a:noFill/>
        </p:spPr>
        <p:txBody>
          <a:bodyPr wrap="square" rtlCol="0">
            <a:spAutoFit/>
          </a:bodyPr>
          <a:lstStyle/>
          <a:p>
            <a:pPr>
              <a:lnSpc>
                <a:spcPct val="1500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5881756" y="4264547"/>
            <a:ext cx="3281119" cy="2272417"/>
          </a:xfrm>
          <a:prstGeom prst="rect">
            <a:avLst/>
          </a:prstGeom>
        </p:spPr>
        <p:txBody>
          <a:bodyPr wrap="square">
            <a:spAutoFit/>
          </a:bodyPr>
          <a:lstStyle/>
          <a:p>
            <a:pPr>
              <a:lnSpc>
                <a:spcPts val="1700"/>
              </a:lnSpc>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川西さんは、ポリテクの訓練を受講し、設計及び機械製図で必要な基礎知識を習得出来ていたことが採用させていただいた理由です。ポリテクセンターにおける職業訓練は何れの科も該当職種の基礎となるものです。</a:t>
            </a:r>
            <a:endParaRPr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700"/>
              </a:lnSpc>
            </a:pP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ものづくりの業種に</a:t>
            </a:r>
            <a:endParaRPr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700"/>
              </a:lnSpc>
            </a:pP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就職するために習得</a:t>
            </a:r>
            <a:endParaRPr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700"/>
              </a:lnSpc>
            </a:pP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した経験を忘れないで</a:t>
            </a:r>
            <a:endParaRPr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700"/>
              </a:lnSpc>
            </a:pP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自身の財産として欲し</a:t>
            </a:r>
            <a:endParaRPr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700"/>
              </a:lnSpc>
            </a:pP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いと思います。</a:t>
            </a:r>
            <a:endPar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63" name="直線コネクタ 62"/>
          <p:cNvCxnSpPr/>
          <p:nvPr/>
        </p:nvCxnSpPr>
        <p:spPr>
          <a:xfrm>
            <a:off x="4720071" y="3235371"/>
            <a:ext cx="898239" cy="9092"/>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5275772" y="3950363"/>
            <a:ext cx="3040644" cy="0"/>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pic>
        <p:nvPicPr>
          <p:cNvPr id="66" name="図 65" descr="DSCF2177"/>
          <p:cNvPicPr>
            <a:picLocks noChangeAspect="1" noChangeArrowheads="1"/>
          </p:cNvPicPr>
          <p:nvPr/>
        </p:nvPicPr>
        <p:blipFill>
          <a:blip r:embed="rId3" cstate="print">
            <a:extLst>
              <a:ext uri="{28A0092B-C50C-407E-A947-70E740481C1C}">
                <a14:useLocalDpi xmlns:a14="http://schemas.microsoft.com/office/drawing/2010/main" val="0"/>
              </a:ext>
            </a:extLst>
          </a:blip>
          <a:srcRect l="1411" t="19104" r="11485"/>
          <a:stretch>
            <a:fillRect/>
          </a:stretch>
        </p:blipFill>
        <p:spPr bwMode="auto">
          <a:xfrm>
            <a:off x="341162" y="4431245"/>
            <a:ext cx="1673450" cy="1246530"/>
          </a:xfrm>
          <a:prstGeom prst="rect">
            <a:avLst/>
          </a:prstGeom>
          <a:noFill/>
          <a:ln>
            <a:solidFill>
              <a:schemeClr val="accent4">
                <a:lumMod val="60000"/>
                <a:lumOff val="40000"/>
              </a:schemeClr>
            </a:solidFill>
          </a:ln>
          <a:extLst>
            <a:ext uri="{909E8E84-426E-40DD-AFC4-6F175D3DCCD1}">
              <a14:hiddenFill xmlns:a14="http://schemas.microsoft.com/office/drawing/2010/main">
                <a:solidFill>
                  <a:srgbClr val="FFFFFF"/>
                </a:solidFill>
              </a14:hiddenFill>
            </a:ext>
          </a:extLst>
        </p:spPr>
      </p:pic>
      <p:pic>
        <p:nvPicPr>
          <p:cNvPr id="70" name="図 69" descr="C:\Users\300483\AppData\Local\Microsoft\Windows\INetCache\Content.Word\DSCF2183.JPG"/>
          <p:cNvPicPr/>
          <p:nvPr/>
        </p:nvPicPr>
        <p:blipFill>
          <a:blip r:embed="rId4" cstate="print">
            <a:extLst>
              <a:ext uri="{28A0092B-C50C-407E-A947-70E740481C1C}">
                <a14:useLocalDpi xmlns:a14="http://schemas.microsoft.com/office/drawing/2010/main" val="0"/>
              </a:ext>
            </a:extLst>
          </a:blip>
          <a:srcRect l="18729" t="25237" r="17671" b="6604"/>
          <a:stretch>
            <a:fillRect/>
          </a:stretch>
        </p:blipFill>
        <p:spPr bwMode="auto">
          <a:xfrm>
            <a:off x="4402386" y="4674749"/>
            <a:ext cx="1512640" cy="1100983"/>
          </a:xfrm>
          <a:prstGeom prst="rect">
            <a:avLst/>
          </a:prstGeom>
          <a:noFill/>
          <a:ln w="12700">
            <a:solidFill>
              <a:schemeClr val="accent4">
                <a:lumMod val="60000"/>
                <a:lumOff val="40000"/>
              </a:schemeClr>
            </a:solidFill>
          </a:ln>
        </p:spPr>
      </p:pic>
      <p:sp>
        <p:nvSpPr>
          <p:cNvPr id="75" name="テキスト ボックス 74"/>
          <p:cNvSpPr txBox="1"/>
          <p:nvPr/>
        </p:nvSpPr>
        <p:spPr>
          <a:xfrm>
            <a:off x="7438079" y="5331970"/>
            <a:ext cx="1498348" cy="230832"/>
          </a:xfrm>
          <a:prstGeom prst="rect">
            <a:avLst/>
          </a:prstGeom>
          <a:noFill/>
        </p:spPr>
        <p:txBody>
          <a:bodyPr wrap="square" rtlCol="0">
            <a:spAutoFit/>
          </a:bodyPr>
          <a:lstStyle/>
          <a:p>
            <a:r>
              <a:rPr lang="ja-JP" altLang="en-US" sz="9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ＦＫＫ株式会社</a:t>
            </a:r>
            <a:r>
              <a:rPr lang="ja-JP" altLang="en-US" sz="900"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9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社屋</a:t>
            </a:r>
            <a:r>
              <a:rPr lang="ja-JP" altLang="en-US" sz="9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7" name="図 76" descr="DSCF2184"/>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79861" y="5569309"/>
            <a:ext cx="1583425" cy="1226987"/>
          </a:xfrm>
          <a:prstGeom prst="rect">
            <a:avLst/>
          </a:prstGeom>
          <a:noFill/>
          <a:ln>
            <a:noFill/>
          </a:ln>
        </p:spPr>
      </p:pic>
      <p:sp>
        <p:nvSpPr>
          <p:cNvPr id="79" name="正方形/長方形 78"/>
          <p:cNvSpPr/>
          <p:nvPr/>
        </p:nvSpPr>
        <p:spPr>
          <a:xfrm>
            <a:off x="160074" y="6610935"/>
            <a:ext cx="5434686" cy="215444"/>
          </a:xfrm>
          <a:prstGeom prst="rect">
            <a:avLst/>
          </a:prstGeom>
        </p:spPr>
        <p:txBody>
          <a:bodyPr wrap="square">
            <a:spAutoFit/>
          </a:bodyPr>
          <a:lstStyle/>
          <a:p>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事業内容</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搬送装置その他省力化機械設計</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製作</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3461589" y="5814573"/>
            <a:ext cx="2100881" cy="230832"/>
          </a:xfrm>
          <a:prstGeom prst="rect">
            <a:avLst/>
          </a:prstGeom>
        </p:spPr>
        <p:txBody>
          <a:bodyPr wrap="square">
            <a:spAutoFit/>
          </a:bodyPr>
          <a:lstStyle/>
          <a:p>
            <a:r>
              <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rPr>
              <a:t>現在ポリテクの修了生　</a:t>
            </a:r>
            <a:r>
              <a:rPr lang="en-US" altLang="ja-JP" sz="900" b="1" u="sng"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rPr>
              <a:t>が活躍</a:t>
            </a:r>
          </a:p>
        </p:txBody>
      </p:sp>
    </p:spTree>
    <p:extLst>
      <p:ext uri="{BB962C8B-B14F-4D97-AF65-F5344CB8AC3E}">
        <p14:creationId xmlns:p14="http://schemas.microsoft.com/office/powerpoint/2010/main" val="1106038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695</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2024-03-26T06:03:13Z</dcterms:created>
  <dcterms:modified xsi:type="dcterms:W3CDTF">2025-02-28T07:55:20Z</dcterms:modified>
</cp:coreProperties>
</file>