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D086"/>
    <a:srgbClr val="C7E5BD"/>
    <a:srgbClr val="96CE84"/>
    <a:srgbClr val="73E7A2"/>
    <a:srgbClr val="63F7A9"/>
    <a:srgbClr val="FF8047"/>
    <a:srgbClr val="FFFF9B"/>
    <a:srgbClr val="FF4747"/>
    <a:srgbClr val="860000"/>
    <a:srgbClr val="5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28" autoAdjust="0"/>
    <p:restoredTop sz="94660"/>
  </p:normalViewPr>
  <p:slideViewPr>
    <p:cSldViewPr>
      <p:cViewPr varScale="1">
        <p:scale>
          <a:sx n="104" d="100"/>
          <a:sy n="104" d="100"/>
        </p:scale>
        <p:origin x="11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BE8D64C-4F7F-4599-ACD0-694A6B19C33E}" type="datetimeFigureOut">
              <a:rPr kumimoji="1" lang="ja-JP" altLang="en-US" smtClean="0"/>
              <a:t>2025/2/21</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8B4C9F90-2A18-44AA-BA5A-D0095C8A670D}" type="slidenum">
              <a:rPr kumimoji="1" lang="ja-JP" altLang="en-US" smtClean="0"/>
              <a:t>‹#›</a:t>
            </a:fld>
            <a:endParaRPr kumimoji="1" lang="ja-JP" altLang="en-US"/>
          </a:p>
        </p:txBody>
      </p:sp>
    </p:spTree>
    <p:extLst>
      <p:ext uri="{BB962C8B-B14F-4D97-AF65-F5344CB8AC3E}">
        <p14:creationId xmlns:p14="http://schemas.microsoft.com/office/powerpoint/2010/main" val="14059704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4C9F90-2A18-44AA-BA5A-D0095C8A670D}" type="slidenum">
              <a:rPr kumimoji="1" lang="ja-JP" altLang="en-US" smtClean="0"/>
              <a:t>1</a:t>
            </a:fld>
            <a:endParaRPr kumimoji="1" lang="ja-JP" altLang="en-US"/>
          </a:p>
        </p:txBody>
      </p:sp>
    </p:spTree>
    <p:extLst>
      <p:ext uri="{BB962C8B-B14F-4D97-AF65-F5344CB8AC3E}">
        <p14:creationId xmlns:p14="http://schemas.microsoft.com/office/powerpoint/2010/main" val="172233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76F7B1B-9E43-4349-ADA8-C6957C972754}" type="datetimeFigureOut">
              <a:rPr kumimoji="1" lang="ja-JP" altLang="en-US" smtClean="0"/>
              <a:t>2025/2/21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D57114-0DF0-4D1F-B66F-4CDA44390B56}" type="slidenum">
              <a:rPr kumimoji="1" lang="ja-JP" altLang="en-US" smtClean="0"/>
              <a:t>‹#›</a:t>
            </a:fld>
            <a:endParaRPr kumimoji="1" lang="ja-JP" altLang="en-US"/>
          </a:p>
        </p:txBody>
      </p:sp>
    </p:spTree>
    <p:extLst>
      <p:ext uri="{BB962C8B-B14F-4D97-AF65-F5344CB8AC3E}">
        <p14:creationId xmlns:p14="http://schemas.microsoft.com/office/powerpoint/2010/main" val="270303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76F7B1B-9E43-4349-ADA8-C6957C972754}" type="datetimeFigureOut">
              <a:rPr kumimoji="1" lang="ja-JP" altLang="en-US" smtClean="0"/>
              <a:t>2025/2/21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D57114-0DF0-4D1F-B66F-4CDA44390B56}" type="slidenum">
              <a:rPr kumimoji="1" lang="ja-JP" altLang="en-US" smtClean="0"/>
              <a:t>‹#›</a:t>
            </a:fld>
            <a:endParaRPr kumimoji="1" lang="ja-JP" altLang="en-US"/>
          </a:p>
        </p:txBody>
      </p:sp>
    </p:spTree>
    <p:extLst>
      <p:ext uri="{BB962C8B-B14F-4D97-AF65-F5344CB8AC3E}">
        <p14:creationId xmlns:p14="http://schemas.microsoft.com/office/powerpoint/2010/main" val="271398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76F7B1B-9E43-4349-ADA8-C6957C972754}" type="datetimeFigureOut">
              <a:rPr kumimoji="1" lang="ja-JP" altLang="en-US" smtClean="0"/>
              <a:t>2025/2/21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D57114-0DF0-4D1F-B66F-4CDA44390B56}" type="slidenum">
              <a:rPr kumimoji="1" lang="ja-JP" altLang="en-US" smtClean="0"/>
              <a:t>‹#›</a:t>
            </a:fld>
            <a:endParaRPr kumimoji="1" lang="ja-JP" altLang="en-US"/>
          </a:p>
        </p:txBody>
      </p:sp>
    </p:spTree>
    <p:extLst>
      <p:ext uri="{BB962C8B-B14F-4D97-AF65-F5344CB8AC3E}">
        <p14:creationId xmlns:p14="http://schemas.microsoft.com/office/powerpoint/2010/main" val="13903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76F7B1B-9E43-4349-ADA8-C6957C972754}" type="datetimeFigureOut">
              <a:rPr kumimoji="1" lang="ja-JP" altLang="en-US" smtClean="0"/>
              <a:t>2025/2/21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D57114-0DF0-4D1F-B66F-4CDA44390B56}" type="slidenum">
              <a:rPr kumimoji="1" lang="ja-JP" altLang="en-US" smtClean="0"/>
              <a:t>‹#›</a:t>
            </a:fld>
            <a:endParaRPr kumimoji="1" lang="ja-JP" altLang="en-US"/>
          </a:p>
        </p:txBody>
      </p:sp>
    </p:spTree>
    <p:extLst>
      <p:ext uri="{BB962C8B-B14F-4D97-AF65-F5344CB8AC3E}">
        <p14:creationId xmlns:p14="http://schemas.microsoft.com/office/powerpoint/2010/main" val="239613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76F7B1B-9E43-4349-ADA8-C6957C972754}" type="datetimeFigureOut">
              <a:rPr kumimoji="1" lang="ja-JP" altLang="en-US" smtClean="0"/>
              <a:t>2025/2/21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D57114-0DF0-4D1F-B66F-4CDA44390B56}" type="slidenum">
              <a:rPr kumimoji="1" lang="ja-JP" altLang="en-US" smtClean="0"/>
              <a:t>‹#›</a:t>
            </a:fld>
            <a:endParaRPr kumimoji="1" lang="ja-JP" altLang="en-US"/>
          </a:p>
        </p:txBody>
      </p:sp>
    </p:spTree>
    <p:extLst>
      <p:ext uri="{BB962C8B-B14F-4D97-AF65-F5344CB8AC3E}">
        <p14:creationId xmlns:p14="http://schemas.microsoft.com/office/powerpoint/2010/main" val="138207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76F7B1B-9E43-4349-ADA8-C6957C972754}" type="datetimeFigureOut">
              <a:rPr kumimoji="1" lang="ja-JP" altLang="en-US" smtClean="0"/>
              <a:t>2025/2/21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D57114-0DF0-4D1F-B66F-4CDA44390B56}" type="slidenum">
              <a:rPr kumimoji="1" lang="ja-JP" altLang="en-US" smtClean="0"/>
              <a:t>‹#›</a:t>
            </a:fld>
            <a:endParaRPr kumimoji="1" lang="ja-JP" altLang="en-US"/>
          </a:p>
        </p:txBody>
      </p:sp>
    </p:spTree>
    <p:extLst>
      <p:ext uri="{BB962C8B-B14F-4D97-AF65-F5344CB8AC3E}">
        <p14:creationId xmlns:p14="http://schemas.microsoft.com/office/powerpoint/2010/main" val="85837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76F7B1B-9E43-4349-ADA8-C6957C972754}" type="datetimeFigureOut">
              <a:rPr kumimoji="1" lang="ja-JP" altLang="en-US" smtClean="0"/>
              <a:t>2025/2/21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4D57114-0DF0-4D1F-B66F-4CDA44390B56}" type="slidenum">
              <a:rPr kumimoji="1" lang="ja-JP" altLang="en-US" smtClean="0"/>
              <a:t>‹#›</a:t>
            </a:fld>
            <a:endParaRPr kumimoji="1" lang="ja-JP" altLang="en-US"/>
          </a:p>
        </p:txBody>
      </p:sp>
    </p:spTree>
    <p:extLst>
      <p:ext uri="{BB962C8B-B14F-4D97-AF65-F5344CB8AC3E}">
        <p14:creationId xmlns:p14="http://schemas.microsoft.com/office/powerpoint/2010/main" val="74133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76F7B1B-9E43-4349-ADA8-C6957C972754}" type="datetimeFigureOut">
              <a:rPr kumimoji="1" lang="ja-JP" altLang="en-US" smtClean="0"/>
              <a:t>2025/2/21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D57114-0DF0-4D1F-B66F-4CDA44390B56}" type="slidenum">
              <a:rPr kumimoji="1" lang="ja-JP" altLang="en-US" smtClean="0"/>
              <a:t>‹#›</a:t>
            </a:fld>
            <a:endParaRPr kumimoji="1" lang="ja-JP" altLang="en-US"/>
          </a:p>
        </p:txBody>
      </p:sp>
    </p:spTree>
    <p:extLst>
      <p:ext uri="{BB962C8B-B14F-4D97-AF65-F5344CB8AC3E}">
        <p14:creationId xmlns:p14="http://schemas.microsoft.com/office/powerpoint/2010/main" val="3105022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76F7B1B-9E43-4349-ADA8-C6957C972754}" type="datetimeFigureOut">
              <a:rPr kumimoji="1" lang="ja-JP" altLang="en-US" smtClean="0"/>
              <a:t>2025/2/21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4D57114-0DF0-4D1F-B66F-4CDA44390B56}" type="slidenum">
              <a:rPr kumimoji="1" lang="ja-JP" altLang="en-US" smtClean="0"/>
              <a:t>‹#›</a:t>
            </a:fld>
            <a:endParaRPr kumimoji="1" lang="ja-JP" altLang="en-US"/>
          </a:p>
        </p:txBody>
      </p:sp>
    </p:spTree>
    <p:extLst>
      <p:ext uri="{BB962C8B-B14F-4D97-AF65-F5344CB8AC3E}">
        <p14:creationId xmlns:p14="http://schemas.microsoft.com/office/powerpoint/2010/main" val="265789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76F7B1B-9E43-4349-ADA8-C6957C972754}" type="datetimeFigureOut">
              <a:rPr kumimoji="1" lang="ja-JP" altLang="en-US" smtClean="0"/>
              <a:t>2025/2/21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D57114-0DF0-4D1F-B66F-4CDA44390B56}" type="slidenum">
              <a:rPr kumimoji="1" lang="ja-JP" altLang="en-US" smtClean="0"/>
              <a:t>‹#›</a:t>
            </a:fld>
            <a:endParaRPr kumimoji="1" lang="ja-JP" altLang="en-US"/>
          </a:p>
        </p:txBody>
      </p:sp>
    </p:spTree>
    <p:extLst>
      <p:ext uri="{BB962C8B-B14F-4D97-AF65-F5344CB8AC3E}">
        <p14:creationId xmlns:p14="http://schemas.microsoft.com/office/powerpoint/2010/main" val="331967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76F7B1B-9E43-4349-ADA8-C6957C972754}" type="datetimeFigureOut">
              <a:rPr kumimoji="1" lang="ja-JP" altLang="en-US" smtClean="0"/>
              <a:t>2025/2/21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D57114-0DF0-4D1F-B66F-4CDA44390B56}" type="slidenum">
              <a:rPr kumimoji="1" lang="ja-JP" altLang="en-US" smtClean="0"/>
              <a:t>‹#›</a:t>
            </a:fld>
            <a:endParaRPr kumimoji="1" lang="ja-JP" altLang="en-US"/>
          </a:p>
        </p:txBody>
      </p:sp>
    </p:spTree>
    <p:extLst>
      <p:ext uri="{BB962C8B-B14F-4D97-AF65-F5344CB8AC3E}">
        <p14:creationId xmlns:p14="http://schemas.microsoft.com/office/powerpoint/2010/main" val="67852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F7B1B-9E43-4349-ADA8-C6957C972754}" type="datetimeFigureOut">
              <a:rPr kumimoji="1" lang="ja-JP" altLang="en-US" smtClean="0"/>
              <a:t>2025/2/21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57114-0DF0-4D1F-B66F-4CDA44390B56}" type="slidenum">
              <a:rPr kumimoji="1" lang="ja-JP" altLang="en-US" smtClean="0"/>
              <a:t>‹#›</a:t>
            </a:fld>
            <a:endParaRPr kumimoji="1" lang="ja-JP" altLang="en-US"/>
          </a:p>
        </p:txBody>
      </p:sp>
    </p:spTree>
    <p:extLst>
      <p:ext uri="{BB962C8B-B14F-4D97-AF65-F5344CB8AC3E}">
        <p14:creationId xmlns:p14="http://schemas.microsoft.com/office/powerpoint/2010/main" val="3886394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flipV="1">
            <a:off x="153256" y="4012239"/>
            <a:ext cx="8881977" cy="2845759"/>
          </a:xfrm>
          <a:prstGeom prst="rect">
            <a:avLst/>
          </a:prstGeom>
          <a:solidFill>
            <a:srgbClr val="E8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7" name="直線コネクタ 56"/>
          <p:cNvCxnSpPr/>
          <p:nvPr/>
        </p:nvCxnSpPr>
        <p:spPr>
          <a:xfrm flipV="1">
            <a:off x="6194149" y="941293"/>
            <a:ext cx="2841084" cy="7594"/>
          </a:xfrm>
          <a:prstGeom prst="line">
            <a:avLst/>
          </a:prstGeom>
          <a:ln w="41275">
            <a:solidFill>
              <a:srgbClr val="FFFF9B"/>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285976" y="972379"/>
            <a:ext cx="2599913" cy="4317"/>
          </a:xfrm>
          <a:prstGeom prst="line">
            <a:avLst/>
          </a:prstGeom>
          <a:ln w="41275">
            <a:solidFill>
              <a:srgbClr val="FFFF9B"/>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39436" y="1313600"/>
            <a:ext cx="3195186" cy="1528624"/>
          </a:xfrm>
          <a:prstGeom prst="rect">
            <a:avLst/>
          </a:prstGeom>
          <a:noFill/>
        </p:spPr>
        <p:txBody>
          <a:bodyPr wrap="square" rtlCol="0">
            <a:spAutoFit/>
          </a:bodyPr>
          <a:lstStyle/>
          <a:p>
            <a:pPr>
              <a:lnSpc>
                <a:spcPts val="1600"/>
              </a:lnSpc>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ものづくりが好きで、旋盤・フライス盤などの機械加工のできる職種に就職したくてハローワークに相談したところ、ポリテクセンターの機械系の職業訓練を紹介されました。機械加工の操作要領に加え、機械図面の知識も習得できるカリキュラムであり、基礎を身に付けるチャンスは今しかないと思い受講しました。</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292769" y="672662"/>
            <a:ext cx="3045487" cy="523220"/>
          </a:xfrm>
          <a:prstGeom prst="rect">
            <a:avLst/>
          </a:prstGeom>
          <a:noFill/>
        </p:spPr>
        <p:txBody>
          <a:bodyPr wrap="square" rtlCol="0">
            <a:spAutoFit/>
          </a:bodyPr>
          <a:lstStyle/>
          <a:p>
            <a:r>
              <a:rPr kumimoji="1" lang="ja-JP" altLang="en-US" sz="1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ポリテクで人生変わりました！</a:t>
            </a:r>
            <a:endParaRPr kumimoji="1" lang="en-US" altLang="ja-JP" sz="1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endParaRPr kumimoji="1" lang="ja-JP" altLang="en-US" sz="1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 name="正方形/長方形 6"/>
          <p:cNvSpPr/>
          <p:nvPr/>
        </p:nvSpPr>
        <p:spPr>
          <a:xfrm flipV="1">
            <a:off x="3306255" y="770130"/>
            <a:ext cx="2754597" cy="1954125"/>
          </a:xfrm>
          <a:prstGeom prst="rect">
            <a:avLst/>
          </a:prstGeom>
          <a:solidFill>
            <a:srgbClr val="C5E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52678" y="558125"/>
            <a:ext cx="8739802"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96272" y="20241"/>
            <a:ext cx="3467616" cy="584775"/>
          </a:xfrm>
          <a:prstGeom prst="rect">
            <a:avLst/>
          </a:prstGeom>
          <a:noFill/>
        </p:spPr>
        <p:txBody>
          <a:bodyPr wrap="none" rtlCol="0">
            <a:spAutoFit/>
          </a:bodyPr>
          <a:lstStyle/>
          <a:p>
            <a:r>
              <a:rPr kumimoji="1" lang="ja-JP" altLang="en-US" sz="3200" dirty="0" smtClean="0">
                <a:solidFill>
                  <a:schemeClr val="accent5"/>
                </a:solidFill>
                <a:latin typeface="HG丸ｺﾞｼｯｸM-PRO" panose="020F0600000000000000" pitchFamily="50" charset="-128"/>
                <a:ea typeface="HG丸ｺﾞｼｯｸM-PRO" panose="020F0600000000000000" pitchFamily="50" charset="-128"/>
              </a:rPr>
              <a:t>修了生の活躍事例</a:t>
            </a:r>
            <a:endParaRPr kumimoji="1" lang="ja-JP" altLang="en-US" sz="3200" dirty="0">
              <a:solidFill>
                <a:schemeClr val="accent5"/>
              </a:solidFill>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3408839" y="196957"/>
            <a:ext cx="4007007" cy="338554"/>
          </a:xfrm>
          <a:prstGeom prst="rect">
            <a:avLst/>
          </a:prstGeom>
          <a:noFill/>
        </p:spPr>
        <p:txBody>
          <a:bodyPr wrap="square" rtlCol="0">
            <a:spAutoFit/>
          </a:bodyPr>
          <a:lstStyle/>
          <a:p>
            <a:pPr algn="ctr"/>
            <a:r>
              <a:rPr kumimoji="1" lang="ja-JP" altLang="en-US" sz="1600" dirty="0" smtClean="0">
                <a:solidFill>
                  <a:srgbClr val="308298"/>
                </a:solidFill>
                <a:latin typeface="HG丸ｺﾞｼｯｸM-PRO" panose="020F0600000000000000" pitchFamily="50" charset="-128"/>
                <a:ea typeface="HG丸ｺﾞｼｯｸM-PRO" panose="020F0600000000000000" pitchFamily="50" charset="-128"/>
              </a:rPr>
              <a:t>Ｃ Ａ Ｄ ／ Ｎ Ｃ 加 工 科</a:t>
            </a:r>
            <a:r>
              <a:rPr lang="ja-JP" altLang="en-US" sz="1600" dirty="0">
                <a:solidFill>
                  <a:srgbClr val="308298"/>
                </a:solidFill>
                <a:latin typeface="HG丸ｺﾞｼｯｸM-PRO" panose="020F0600000000000000" pitchFamily="50" charset="-128"/>
                <a:ea typeface="HG丸ｺﾞｼｯｸM-PRO" panose="020F0600000000000000" pitchFamily="50" charset="-128"/>
              </a:rPr>
              <a:t>　</a:t>
            </a:r>
            <a:r>
              <a:rPr lang="ja-JP" altLang="en-US" sz="1600" dirty="0" smtClean="0">
                <a:solidFill>
                  <a:srgbClr val="308298"/>
                </a:solidFill>
                <a:latin typeface="HG丸ｺﾞｼｯｸM-PRO" panose="020F0600000000000000" pitchFamily="50" charset="-128"/>
                <a:ea typeface="HG丸ｺﾞｼｯｸM-PRO" panose="020F0600000000000000" pitchFamily="50" charset="-128"/>
              </a:rPr>
              <a:t> 修了生</a:t>
            </a:r>
            <a:endParaRPr kumimoji="1" lang="en-US" altLang="ja-JP" sz="1600" dirty="0" smtClean="0">
              <a:solidFill>
                <a:srgbClr val="308298"/>
              </a:solidFill>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147745" y="3799179"/>
            <a:ext cx="8887488" cy="2273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15483" y="3783642"/>
            <a:ext cx="1568945" cy="246221"/>
          </a:xfrm>
          <a:prstGeom prst="rect">
            <a:avLst/>
          </a:prstGeom>
          <a:noFill/>
        </p:spPr>
        <p:txBody>
          <a:bodyPr wrap="square" rtlCol="0">
            <a:spAutoFit/>
          </a:bodyPr>
          <a:lstStyle/>
          <a:p>
            <a:pPr algn="dist"/>
            <a:r>
              <a:rPr kumimoji="1" lang="ja-JP" altLang="en-US" sz="1000" b="1" dirty="0" smtClean="0">
                <a:solidFill>
                  <a:schemeClr val="bg1"/>
                </a:solidFill>
                <a:latin typeface="HG丸ｺﾞｼｯｸM-PRO" panose="020F0600000000000000" pitchFamily="50" charset="-128"/>
                <a:ea typeface="HG丸ｺﾞｼｯｸM-PRO" panose="020F0600000000000000" pitchFamily="50" charset="-128"/>
              </a:rPr>
              <a:t>就職先企業での活躍</a:t>
            </a:r>
            <a:endParaRPr kumimoji="1" lang="ja-JP" altLang="en-US" sz="1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flipV="1">
            <a:off x="313557" y="5560446"/>
            <a:ext cx="8637107" cy="1221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286708" y="5615293"/>
            <a:ext cx="2549557" cy="276999"/>
          </a:xfrm>
          <a:prstGeom prst="rect">
            <a:avLst/>
          </a:prstGeom>
        </p:spPr>
        <p:txBody>
          <a:bodyPr wrap="square">
            <a:spAutoFit/>
          </a:bodyPr>
          <a:lstStyle/>
          <a:p>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株</a:t>
            </a:r>
            <a:r>
              <a:rPr lang="zh-TW"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式会社</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中川鉄工所　</a:t>
            </a:r>
            <a:r>
              <a:rPr lang="ja-JP" altLang="en-US" sz="800" b="1" dirty="0" smtClean="0">
                <a:latin typeface="メイリオ" panose="020B0604030504040204" pitchFamily="50" charset="-128"/>
                <a:ea typeface="メイリオ" panose="020B0604030504040204" pitchFamily="50" charset="-128"/>
                <a:cs typeface="メイリオ" panose="020B0604030504040204" pitchFamily="50" charset="-128"/>
              </a:rPr>
              <a:t>（石川県白山市）</a:t>
            </a:r>
            <a:endParaRPr lang="ja-JP" altLang="en-US" sz="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flipH="1">
            <a:off x="269908" y="5560447"/>
            <a:ext cx="45719" cy="123135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4157983" y="4097285"/>
            <a:ext cx="3068352" cy="276999"/>
          </a:xfrm>
          <a:prstGeom prst="rect">
            <a:avLst/>
          </a:prstGeom>
          <a:noFill/>
        </p:spPr>
        <p:txBody>
          <a:bodyPr wrap="square" rtlCol="0">
            <a:spAutoFit/>
          </a:bodyPr>
          <a:lstStyle/>
          <a:p>
            <a:r>
              <a:rPr lang="ja-JP" altLang="en-US" sz="1200" b="1" dirty="0" smtClean="0">
                <a:solidFill>
                  <a:srgbClr val="308298"/>
                </a:solidFill>
                <a:latin typeface="HG丸ｺﾞｼｯｸM-PRO" panose="020F0600000000000000" pitchFamily="50" charset="-128"/>
                <a:ea typeface="HG丸ｺﾞｼｯｸM-PRO" panose="020F0600000000000000" pitchFamily="50" charset="-128"/>
                <a:cs typeface="メイリオ" panose="020B0604030504040204" pitchFamily="50" charset="-128"/>
              </a:rPr>
              <a:t>採用者の声　　</a:t>
            </a:r>
            <a:r>
              <a:rPr lang="ja-JP" altLang="en-US" sz="1000" b="1" dirty="0" smtClean="0">
                <a:solidFill>
                  <a:srgbClr val="308298"/>
                </a:solidFill>
                <a:latin typeface="HG丸ｺﾞｼｯｸM-PRO" panose="020F0600000000000000" pitchFamily="50" charset="-128"/>
                <a:ea typeface="HG丸ｺﾞｼｯｸM-PRO" panose="020F0600000000000000" pitchFamily="50" charset="-128"/>
                <a:cs typeface="メイリオ" panose="020B0604030504040204" pitchFamily="50" charset="-128"/>
              </a:rPr>
              <a:t>代表取締役</a:t>
            </a:r>
            <a:r>
              <a:rPr kumimoji="1" lang="ja-JP" altLang="en-US" sz="1000" dirty="0" smtClean="0">
                <a:solidFill>
                  <a:srgbClr val="308298"/>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000" b="1" dirty="0" smtClean="0">
                <a:solidFill>
                  <a:srgbClr val="308298"/>
                </a:solidFill>
                <a:latin typeface="HG丸ｺﾞｼｯｸM-PRO" panose="020F0600000000000000" pitchFamily="50" charset="-128"/>
                <a:ea typeface="HG丸ｺﾞｼｯｸM-PRO" panose="020F0600000000000000" pitchFamily="50" charset="-128"/>
                <a:cs typeface="メイリオ" panose="020B0604030504040204" pitchFamily="50" charset="-128"/>
              </a:rPr>
              <a:t>中川　幾美子</a:t>
            </a:r>
            <a:r>
              <a:rPr kumimoji="1" lang="ja-JP" altLang="en-US" sz="900" b="1" dirty="0" smtClean="0">
                <a:solidFill>
                  <a:srgbClr val="308298"/>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700" b="1" dirty="0" smtClean="0">
                <a:solidFill>
                  <a:srgbClr val="308298"/>
                </a:solidFill>
                <a:latin typeface="HG丸ｺﾞｼｯｸM-PRO" panose="020F0600000000000000" pitchFamily="50" charset="-128"/>
                <a:ea typeface="HG丸ｺﾞｼｯｸM-PRO" panose="020F0600000000000000" pitchFamily="50" charset="-128"/>
                <a:cs typeface="メイリオ" panose="020B0604030504040204" pitchFamily="50" charset="-128"/>
              </a:rPr>
              <a:t>様</a:t>
            </a:r>
            <a:endParaRPr kumimoji="1" lang="ja-JP" altLang="en-US" sz="900" b="1" dirty="0">
              <a:solidFill>
                <a:srgbClr val="308298"/>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1" name="正方形/長方形 30"/>
          <p:cNvSpPr/>
          <p:nvPr/>
        </p:nvSpPr>
        <p:spPr>
          <a:xfrm>
            <a:off x="330671" y="5863362"/>
            <a:ext cx="2324592" cy="600164"/>
          </a:xfrm>
          <a:prstGeom prst="rect">
            <a:avLst/>
          </a:prstGeom>
        </p:spPr>
        <p:txBody>
          <a:bodyPr wrap="square">
            <a:spAutoFit/>
          </a:bodyPr>
          <a:lstStyle/>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設　立　：平成</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☆事業内容：産業・環境・インフラ・自動車・</a:t>
            </a: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造船業界などの長尺・大型部品加工</a:t>
            </a: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☆従業員数：</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名</a:t>
            </a:r>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661401" y="7365060"/>
            <a:ext cx="8362591" cy="400110"/>
          </a:xfrm>
          <a:prstGeom prst="rect">
            <a:avLst/>
          </a:prstGeom>
        </p:spPr>
        <p:txBody>
          <a:bodyPr wrap="square">
            <a:spAutoFit/>
          </a:bodyPr>
          <a:lstStyle/>
          <a:p>
            <a:pPr>
              <a:lnSpc>
                <a:spcPts val="1200"/>
              </a:lnSpc>
            </a:pP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◇設備紹介：</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CNC</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汎用円筒研削盤（</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JTEKT)</a:t>
            </a:r>
            <a:r>
              <a:rPr lang="ja-JP" altLang="en-US" sz="8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CNC</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立形複合研削盤（</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TAIYO</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KOKI)</a:t>
            </a:r>
            <a:r>
              <a:rPr lang="ja-JP" altLang="en-US" sz="8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CNC</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インモーションセンタ（</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TAKEDA)</a:t>
            </a:r>
            <a:r>
              <a:rPr lang="ja-JP" altLang="en-US" sz="800" dirty="0" err="1"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　　　　　汎用</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NC</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旋盤（</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TECNO</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WASINO)</a:t>
            </a:r>
            <a:r>
              <a:rPr lang="ja-JP" altLang="en-US" sz="8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スーパーフィニッシャー（松田精機）</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a:xfrm>
            <a:off x="427496" y="6509563"/>
            <a:ext cx="2100881" cy="230832"/>
          </a:xfrm>
          <a:prstGeom prst="rect">
            <a:avLst/>
          </a:prstGeom>
        </p:spPr>
        <p:txBody>
          <a:bodyPr wrap="square">
            <a:spAutoFit/>
          </a:bodyPr>
          <a:lstStyle/>
          <a:p>
            <a:r>
              <a:rPr lang="ja-JP" altLang="en-US" sz="900" b="1" u="sng" dirty="0" smtClean="0">
                <a:latin typeface="メイリオ" panose="020B0604030504040204" pitchFamily="50" charset="-128"/>
                <a:ea typeface="メイリオ" panose="020B0604030504040204" pitchFamily="50" charset="-128"/>
                <a:cs typeface="メイリオ" panose="020B0604030504040204" pitchFamily="50" charset="-128"/>
              </a:rPr>
              <a:t>現在ポリテクの修了生</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900" b="1" u="sng" dirty="0" smtClean="0">
                <a:latin typeface="メイリオ" panose="020B0604030504040204" pitchFamily="50" charset="-128"/>
                <a:ea typeface="メイリオ" panose="020B0604030504040204" pitchFamily="50" charset="-128"/>
                <a:cs typeface="メイリオ" panose="020B0604030504040204" pitchFamily="50" charset="-128"/>
              </a:rPr>
              <a:t>名が活躍</a:t>
            </a:r>
            <a:endPar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6" name="直線コネクタ 35"/>
          <p:cNvCxnSpPr/>
          <p:nvPr/>
        </p:nvCxnSpPr>
        <p:spPr>
          <a:xfrm>
            <a:off x="4146971" y="4281562"/>
            <a:ext cx="0" cy="1016129"/>
          </a:xfrm>
          <a:prstGeom prst="line">
            <a:avLst/>
          </a:prstGeom>
          <a:ln>
            <a:solidFill>
              <a:srgbClr val="308298"/>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43471" y="4136764"/>
            <a:ext cx="2044140" cy="276999"/>
          </a:xfrm>
          <a:prstGeom prst="rect">
            <a:avLst/>
          </a:prstGeom>
          <a:noFill/>
        </p:spPr>
        <p:txBody>
          <a:bodyPr wrap="square" rtlCol="0">
            <a:spAutoFit/>
          </a:bodyPr>
          <a:lstStyle/>
          <a:p>
            <a:r>
              <a:rPr lang="ja-JP" altLang="en-US" sz="1200" b="1" dirty="0" smtClean="0">
                <a:solidFill>
                  <a:srgbClr val="308298"/>
                </a:solidFill>
                <a:latin typeface="HG丸ｺﾞｼｯｸM-PRO" panose="020F0600000000000000" pitchFamily="50" charset="-128"/>
                <a:ea typeface="HG丸ｺﾞｼｯｸM-PRO" panose="020F0600000000000000" pitchFamily="50" charset="-128"/>
                <a:cs typeface="メイリオ" panose="020B0604030504040204" pitchFamily="50" charset="-128"/>
              </a:rPr>
              <a:t>髙柳さんの業務</a:t>
            </a:r>
            <a:r>
              <a:rPr lang="ja-JP" altLang="en-US" sz="900" dirty="0" smtClean="0">
                <a:solidFill>
                  <a:srgbClr val="308298"/>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dirty="0" smtClean="0">
              <a:solidFill>
                <a:srgbClr val="308298"/>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1" name="直線コネクタ 60"/>
          <p:cNvCxnSpPr/>
          <p:nvPr/>
        </p:nvCxnSpPr>
        <p:spPr>
          <a:xfrm>
            <a:off x="4427984" y="2828214"/>
            <a:ext cx="0" cy="1044016"/>
          </a:xfrm>
          <a:prstGeom prst="line">
            <a:avLst/>
          </a:prstGeom>
          <a:ln>
            <a:solidFill>
              <a:srgbClr val="308298"/>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342931" y="832267"/>
            <a:ext cx="2574660" cy="307777"/>
          </a:xfrm>
          <a:prstGeom prst="rect">
            <a:avLst/>
          </a:prstGeom>
          <a:noFill/>
        </p:spPr>
        <p:txBody>
          <a:bodyPr wrap="square" rtlCol="0">
            <a:spAutoFit/>
          </a:bodyPr>
          <a:lstStyle/>
          <a:p>
            <a:r>
              <a:rPr lang="ja-JP" altLang="en-US" sz="1400" dirty="0" smtClean="0">
                <a:solidFill>
                  <a:srgbClr val="308298"/>
                </a:solidFill>
                <a:latin typeface="HG丸ｺﾞｼｯｸM-PRO" panose="020F0600000000000000" pitchFamily="50" charset="-128"/>
                <a:ea typeface="HG丸ｺﾞｼｯｸM-PRO" panose="020F0600000000000000" pitchFamily="50" charset="-128"/>
                <a:cs typeface="Calibri Light" panose="020F0302020204030204" pitchFamily="34" charset="0"/>
              </a:rPr>
              <a:t>株式会社　中川鉄工所</a:t>
            </a:r>
            <a:endParaRPr kumimoji="1" lang="ja-JP" altLang="en-US" sz="1400" dirty="0">
              <a:solidFill>
                <a:srgbClr val="308298"/>
              </a:solidFill>
              <a:latin typeface="HG丸ｺﾞｼｯｸM-PRO" panose="020F0600000000000000" pitchFamily="50" charset="-128"/>
              <a:ea typeface="HG丸ｺﾞｼｯｸM-PRO" panose="020F0600000000000000" pitchFamily="50" charset="-128"/>
              <a:cs typeface="Calibri Light" panose="020F0302020204030204" pitchFamily="34" charset="0"/>
            </a:endParaRPr>
          </a:p>
        </p:txBody>
      </p:sp>
      <p:sp>
        <p:nvSpPr>
          <p:cNvPr id="11" name="テキスト ボックス 10"/>
          <p:cNvSpPr txBox="1"/>
          <p:nvPr/>
        </p:nvSpPr>
        <p:spPr>
          <a:xfrm>
            <a:off x="3473208" y="1033275"/>
            <a:ext cx="2619155" cy="461665"/>
          </a:xfrm>
          <a:prstGeom prst="rect">
            <a:avLst/>
          </a:prstGeom>
          <a:noFill/>
        </p:spPr>
        <p:txBody>
          <a:bodyPr wrap="square" rtlCol="0">
            <a:spAutoFit/>
          </a:bodyPr>
          <a:lstStyle/>
          <a:p>
            <a:r>
              <a:rPr lang="ja-JP" altLang="en-US" sz="2400" dirty="0" smtClean="0">
                <a:solidFill>
                  <a:srgbClr val="308298"/>
                </a:solidFill>
                <a:latin typeface="HG丸ｺﾞｼｯｸM-PRO" panose="020F0600000000000000" pitchFamily="50" charset="-128"/>
                <a:ea typeface="HG丸ｺﾞｼｯｸM-PRO" panose="020F0600000000000000" pitchFamily="50" charset="-128"/>
              </a:rPr>
              <a:t>髙柳　保</a:t>
            </a:r>
            <a:r>
              <a:rPr lang="ja-JP" altLang="en-US" dirty="0" smtClean="0">
                <a:solidFill>
                  <a:srgbClr val="308298"/>
                </a:solidFill>
                <a:latin typeface="HG丸ｺﾞｼｯｸM-PRO" panose="020F0600000000000000" pitchFamily="50" charset="-128"/>
                <a:ea typeface="HG丸ｺﾞｼｯｸM-PRO" panose="020F0600000000000000" pitchFamily="50" charset="-128"/>
              </a:rPr>
              <a:t> さん</a:t>
            </a:r>
            <a:endParaRPr kumimoji="1" lang="ja-JP" altLang="en-US" sz="1400" spc="-500" dirty="0">
              <a:solidFill>
                <a:srgbClr val="308298"/>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3696961" y="2091731"/>
            <a:ext cx="2171650" cy="477054"/>
          </a:xfrm>
          <a:prstGeom prst="rect">
            <a:avLst/>
          </a:prstGeom>
          <a:noFill/>
        </p:spPr>
        <p:txBody>
          <a:bodyPr wrap="square" rtlCol="0">
            <a:spAutoFit/>
          </a:bodyPr>
          <a:lstStyle/>
          <a:p>
            <a:pPr>
              <a:lnSpc>
                <a:spcPts val="1500"/>
              </a:lnSpc>
            </a:pPr>
            <a:r>
              <a:rPr kumimoji="1" lang="ja-JP" altLang="en-US" sz="1100" dirty="0" smtClean="0">
                <a:solidFill>
                  <a:srgbClr val="308298"/>
                </a:solidFill>
                <a:latin typeface="HG丸ｺﾞｼｯｸM-PRO" panose="020F0600000000000000" pitchFamily="50" charset="-128"/>
                <a:ea typeface="HG丸ｺﾞｼｯｸM-PRO" panose="020F0600000000000000" pitchFamily="50" charset="-128"/>
              </a:rPr>
              <a:t>令和　４年１０月　　入所</a:t>
            </a:r>
            <a:endParaRPr kumimoji="1" lang="en-US" altLang="ja-JP" sz="1100" dirty="0" smtClean="0">
              <a:solidFill>
                <a:srgbClr val="308298"/>
              </a:solidFill>
              <a:latin typeface="HG丸ｺﾞｼｯｸM-PRO" panose="020F0600000000000000" pitchFamily="50" charset="-128"/>
              <a:ea typeface="HG丸ｺﾞｼｯｸM-PRO" panose="020F0600000000000000" pitchFamily="50" charset="-128"/>
            </a:endParaRPr>
          </a:p>
          <a:p>
            <a:pPr>
              <a:lnSpc>
                <a:spcPts val="1500"/>
              </a:lnSpc>
            </a:pPr>
            <a:r>
              <a:rPr lang="ja-JP" altLang="en-US" sz="1100" dirty="0" smtClean="0">
                <a:solidFill>
                  <a:srgbClr val="308298"/>
                </a:solidFill>
                <a:latin typeface="HG丸ｺﾞｼｯｸM-PRO" panose="020F0600000000000000" pitchFamily="50" charset="-128"/>
                <a:ea typeface="HG丸ｺﾞｼｯｸM-PRO" panose="020F0600000000000000" pitchFamily="50" charset="-128"/>
              </a:rPr>
              <a:t>令和　５年</a:t>
            </a:r>
            <a:r>
              <a:rPr lang="ja-JP" altLang="en-US" sz="1100" dirty="0">
                <a:solidFill>
                  <a:srgbClr val="308298"/>
                </a:solidFill>
                <a:latin typeface="HG丸ｺﾞｼｯｸM-PRO" panose="020F0600000000000000" pitchFamily="50" charset="-128"/>
                <a:ea typeface="HG丸ｺﾞｼｯｸM-PRO" panose="020F0600000000000000" pitchFamily="50" charset="-128"/>
              </a:rPr>
              <a:t>　３</a:t>
            </a:r>
            <a:r>
              <a:rPr lang="ja-JP" altLang="en-US" sz="1100" dirty="0" smtClean="0">
                <a:solidFill>
                  <a:srgbClr val="308298"/>
                </a:solidFill>
                <a:latin typeface="HG丸ｺﾞｼｯｸM-PRO" panose="020F0600000000000000" pitchFamily="50" charset="-128"/>
                <a:ea typeface="HG丸ｺﾞｼｯｸM-PRO" panose="020F0600000000000000" pitchFamily="50" charset="-128"/>
              </a:rPr>
              <a:t>月</a:t>
            </a:r>
            <a:r>
              <a:rPr lang="ja-JP" altLang="en-US" sz="1100" dirty="0">
                <a:solidFill>
                  <a:srgbClr val="308298"/>
                </a:solidFill>
                <a:latin typeface="HG丸ｺﾞｼｯｸM-PRO" panose="020F0600000000000000" pitchFamily="50" charset="-128"/>
                <a:ea typeface="HG丸ｺﾞｼｯｸM-PRO" panose="020F0600000000000000" pitchFamily="50" charset="-128"/>
              </a:rPr>
              <a:t>　</a:t>
            </a:r>
            <a:r>
              <a:rPr lang="ja-JP" altLang="en-US" sz="1100" dirty="0" smtClean="0">
                <a:solidFill>
                  <a:srgbClr val="308298"/>
                </a:solidFill>
                <a:latin typeface="HG丸ｺﾞｼｯｸM-PRO" panose="020F0600000000000000" pitchFamily="50" charset="-128"/>
                <a:ea typeface="HG丸ｺﾞｼｯｸM-PRO" panose="020F0600000000000000" pitchFamily="50" charset="-128"/>
              </a:rPr>
              <a:t>　修了</a:t>
            </a:r>
            <a:endParaRPr lang="en-US" altLang="ja-JP" sz="1100" dirty="0" smtClean="0">
              <a:solidFill>
                <a:srgbClr val="308298"/>
              </a:solidFill>
              <a:latin typeface="HG丸ｺﾞｼｯｸM-PRO" panose="020F0600000000000000" pitchFamily="50" charset="-128"/>
              <a:ea typeface="HG丸ｺﾞｼｯｸM-PRO" panose="020F0600000000000000" pitchFamily="50" charset="-128"/>
            </a:endParaRPr>
          </a:p>
        </p:txBody>
      </p:sp>
      <p:cxnSp>
        <p:nvCxnSpPr>
          <p:cNvPr id="68" name="直線コネクタ 67"/>
          <p:cNvCxnSpPr/>
          <p:nvPr/>
        </p:nvCxnSpPr>
        <p:spPr>
          <a:xfrm>
            <a:off x="5087064" y="5029399"/>
            <a:ext cx="2214169" cy="6862"/>
          </a:xfrm>
          <a:prstGeom prst="line">
            <a:avLst/>
          </a:prstGeom>
          <a:ln w="41275">
            <a:solidFill>
              <a:srgbClr val="FFFF9B"/>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293097" y="5150903"/>
            <a:ext cx="3008136" cy="31595"/>
          </a:xfrm>
          <a:prstGeom prst="line">
            <a:avLst/>
          </a:prstGeom>
          <a:ln w="41275">
            <a:solidFill>
              <a:srgbClr val="FFFF9B"/>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182196" y="4289958"/>
            <a:ext cx="2639086" cy="1184940"/>
          </a:xfrm>
          <a:prstGeom prst="rect">
            <a:avLst/>
          </a:prstGeom>
          <a:noFill/>
        </p:spPr>
        <p:txBody>
          <a:bodyPr wrap="square" rtlCol="0">
            <a:spAutoFit/>
          </a:bodyPr>
          <a:lstStyle/>
          <a:p>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旋盤による長尺物の荒削り加工</a:t>
            </a:r>
            <a:endParaRPr lang="en-US" altLang="ja-JP" sz="105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05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en-US" altLang="ja-JP" sz="105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05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担当させていただいている仕事は、楽しく作業しています。図面通りに寸法を交差内に加工することは難しいですが、やり遂げた時は達成感があります。</a:t>
            </a:r>
            <a:endParaRPr kumimoji="1" lang="en-US" altLang="ja-JP" sz="10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 name="正方形/長方形 1"/>
          <p:cNvSpPr/>
          <p:nvPr/>
        </p:nvSpPr>
        <p:spPr>
          <a:xfrm>
            <a:off x="4219260" y="4342533"/>
            <a:ext cx="3164675" cy="1169551"/>
          </a:xfrm>
          <a:prstGeom prst="rect">
            <a:avLst/>
          </a:prstGeom>
        </p:spPr>
        <p:txBody>
          <a:bodyPr wrap="square">
            <a:spAutoFit/>
          </a:bodyPr>
          <a:lstStyle/>
          <a:p>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ポリテクセンターの機械系訓練の修了生は、機械加工の現場で最低限必要な機械図面、測定要領、安全な機械加工操作等を習得していること。また</a:t>
            </a:r>
            <a:r>
              <a:rPr lang="ja-JP" altLang="en-US" sz="1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、髙柳</a:t>
            </a:r>
            <a:r>
              <a:rPr lang="ja-JP" altLang="en-US" sz="1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さんは、自宅に旋盤を購入するほど機械加工に関心を持ち、ものづくりの仕事に対して「熱い心」があったことが一番です。また、人柄も謙虚で礼儀正しいことも採用に至った理由です。</a:t>
            </a:r>
            <a:endParaRPr lang="ja-JP" altLang="en-US" sz="10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60" name="テキスト ボックス 59"/>
          <p:cNvSpPr txBox="1"/>
          <p:nvPr/>
        </p:nvSpPr>
        <p:spPr>
          <a:xfrm>
            <a:off x="45084" y="1079036"/>
            <a:ext cx="3154586" cy="276999"/>
          </a:xfrm>
          <a:prstGeom prst="rect">
            <a:avLst/>
          </a:prstGeom>
          <a:noFill/>
        </p:spPr>
        <p:txBody>
          <a:bodyPr wrap="square" rtlCol="0">
            <a:spAutoFit/>
          </a:bodyPr>
          <a:lstStyle/>
          <a:p>
            <a:r>
              <a:rPr kumimoji="1" lang="en-US" altLang="ja-JP" sz="1200" b="1" dirty="0" smtClean="0">
                <a:solidFill>
                  <a:srgbClr val="FF8047"/>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solidFill>
                  <a:srgbClr val="FF8047"/>
                </a:solidFill>
                <a:latin typeface="メイリオ" panose="020B0604030504040204" pitchFamily="50" charset="-128"/>
                <a:ea typeface="メイリオ" panose="020B0604030504040204" pitchFamily="50" charset="-128"/>
                <a:cs typeface="メイリオ" panose="020B0604030504040204" pitchFamily="50" charset="-128"/>
              </a:rPr>
              <a:t>ポリテクの訓練受講のきっかけは？</a:t>
            </a:r>
            <a:r>
              <a:rPr kumimoji="1" lang="en-US" altLang="ja-JP" sz="1200" b="1" dirty="0" smtClean="0">
                <a:solidFill>
                  <a:srgbClr val="FF8047"/>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rgbClr val="FF8047"/>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a:xfrm>
            <a:off x="52627" y="2852149"/>
            <a:ext cx="3154586" cy="276999"/>
          </a:xfrm>
          <a:prstGeom prst="rect">
            <a:avLst/>
          </a:prstGeom>
          <a:noFill/>
        </p:spPr>
        <p:txBody>
          <a:bodyPr wrap="square" rtlCol="0">
            <a:spAutoFit/>
          </a:bodyPr>
          <a:lstStyle/>
          <a:p>
            <a:r>
              <a:rPr kumimoji="1" lang="en-US" altLang="ja-JP" sz="1200" b="1" dirty="0" smtClean="0">
                <a:solidFill>
                  <a:srgbClr val="FF8047"/>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solidFill>
                  <a:srgbClr val="FF8047"/>
                </a:solidFill>
                <a:latin typeface="メイリオ" panose="020B0604030504040204" pitchFamily="50" charset="-128"/>
                <a:ea typeface="メイリオ" panose="020B0604030504040204" pitchFamily="50" charset="-128"/>
                <a:cs typeface="メイリオ" panose="020B0604030504040204" pitchFamily="50" charset="-128"/>
              </a:rPr>
              <a:t>訓練受講は</a:t>
            </a:r>
            <a:r>
              <a:rPr lang="ja-JP" altLang="en-US" sz="1200" b="1" dirty="0" smtClean="0">
                <a:solidFill>
                  <a:srgbClr val="FF8047"/>
                </a:solidFill>
                <a:latin typeface="メイリオ" panose="020B0604030504040204" pitchFamily="50" charset="-128"/>
                <a:ea typeface="メイリオ" panose="020B0604030504040204" pitchFamily="50" charset="-128"/>
                <a:cs typeface="メイリオ" panose="020B0604030504040204" pitchFamily="50" charset="-128"/>
              </a:rPr>
              <a:t>いか</a:t>
            </a:r>
            <a:r>
              <a:rPr lang="ja-JP" altLang="en-US" sz="1200" b="1" dirty="0">
                <a:solidFill>
                  <a:srgbClr val="FF8047"/>
                </a:solidFill>
                <a:latin typeface="メイリオ" panose="020B0604030504040204" pitchFamily="50" charset="-128"/>
                <a:ea typeface="メイリオ" panose="020B0604030504040204" pitchFamily="50" charset="-128"/>
                <a:cs typeface="メイリオ" panose="020B0604030504040204" pitchFamily="50" charset="-128"/>
              </a:rPr>
              <a:t>が</a:t>
            </a:r>
            <a:r>
              <a:rPr kumimoji="1" lang="ja-JP" altLang="en-US" sz="1200" b="1" dirty="0" smtClean="0">
                <a:solidFill>
                  <a:srgbClr val="FF8047"/>
                </a:solidFill>
                <a:latin typeface="メイリオ" panose="020B0604030504040204" pitchFamily="50" charset="-128"/>
                <a:ea typeface="メイリオ" panose="020B0604030504040204" pitchFamily="50" charset="-128"/>
                <a:cs typeface="メイリオ" panose="020B0604030504040204" pitchFamily="50" charset="-128"/>
              </a:rPr>
              <a:t>でしたか？</a:t>
            </a:r>
            <a:r>
              <a:rPr kumimoji="1" lang="en-US" altLang="ja-JP" sz="1200" b="1" dirty="0" smtClean="0">
                <a:solidFill>
                  <a:srgbClr val="FF8047"/>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rgbClr val="FF8047"/>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テキスト ボックス 61"/>
          <p:cNvSpPr txBox="1"/>
          <p:nvPr/>
        </p:nvSpPr>
        <p:spPr>
          <a:xfrm>
            <a:off x="218061" y="3035108"/>
            <a:ext cx="3988019" cy="746358"/>
          </a:xfrm>
          <a:prstGeom prst="rect">
            <a:avLst/>
          </a:prstGeom>
          <a:noFill/>
        </p:spPr>
        <p:txBody>
          <a:bodyPr wrap="square" rtlCol="0">
            <a:spAutoFit/>
          </a:bodyPr>
          <a:lstStyle/>
          <a:p>
            <a:pPr>
              <a:lnSpc>
                <a:spcPts val="1700"/>
              </a:lnSpc>
            </a:pPr>
            <a:r>
              <a:rPr kumimoji="1" lang="ja-JP" altLang="en-US" sz="11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訓練は、機械製図の読み方から機械加工実習および測定作業まで、基礎的な内容から学ぶ事ができ、すべてが自分自身としては有意義でした。</a:t>
            </a:r>
            <a:endParaRPr lang="ja-JP" altLang="en-US" sz="11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65" name="テキスト ボックス 64"/>
          <p:cNvSpPr txBox="1"/>
          <p:nvPr/>
        </p:nvSpPr>
        <p:spPr>
          <a:xfrm>
            <a:off x="6060852" y="1029004"/>
            <a:ext cx="3179585" cy="276999"/>
          </a:xfrm>
          <a:prstGeom prst="rect">
            <a:avLst/>
          </a:prstGeom>
          <a:noFill/>
        </p:spPr>
        <p:txBody>
          <a:bodyPr wrap="square" rtlCol="0">
            <a:spAutoFit/>
          </a:bodyPr>
          <a:lstStyle/>
          <a:p>
            <a:r>
              <a:rPr kumimoji="1" lang="en-US" altLang="ja-JP" sz="1200" b="1" dirty="0" smtClean="0">
                <a:solidFill>
                  <a:srgbClr val="FF8047"/>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solidFill>
                  <a:srgbClr val="FF8047"/>
                </a:solidFill>
                <a:latin typeface="メイリオ" panose="020B0604030504040204" pitchFamily="50" charset="-128"/>
                <a:ea typeface="メイリオ" panose="020B0604030504040204" pitchFamily="50" charset="-128"/>
                <a:cs typeface="メイリオ" panose="020B0604030504040204" pitchFamily="50" charset="-128"/>
              </a:rPr>
              <a:t>就職活動はどのような感じでしたか？</a:t>
            </a:r>
            <a:r>
              <a:rPr kumimoji="1" lang="en-US" altLang="ja-JP" sz="1200" b="1" dirty="0" smtClean="0">
                <a:solidFill>
                  <a:srgbClr val="FF8047"/>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rgbClr val="FF8047"/>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テキスト ボックス 66"/>
          <p:cNvSpPr txBox="1"/>
          <p:nvPr/>
        </p:nvSpPr>
        <p:spPr>
          <a:xfrm>
            <a:off x="3469319" y="1553925"/>
            <a:ext cx="2448272" cy="523220"/>
          </a:xfrm>
          <a:prstGeom prst="rect">
            <a:avLst/>
          </a:prstGeom>
          <a:noFill/>
        </p:spPr>
        <p:txBody>
          <a:bodyPr wrap="square" rtlCol="0">
            <a:spAutoFit/>
          </a:bodyPr>
          <a:lstStyle/>
          <a:p>
            <a:pPr algn="ctr"/>
            <a:r>
              <a:rPr kumimoji="1" lang="ja-JP" altLang="en-US" sz="1400" u="sng" dirty="0" smtClean="0">
                <a:solidFill>
                  <a:srgbClr val="308298"/>
                </a:solidFill>
                <a:latin typeface="HG丸ｺﾞｼｯｸM-PRO" panose="020F0600000000000000" pitchFamily="50" charset="-128"/>
                <a:ea typeface="HG丸ｺﾞｼｯｸM-PRO" panose="020F0600000000000000" pitchFamily="50" charset="-128"/>
              </a:rPr>
              <a:t>ＣＡＤ／ＮＣ加工科</a:t>
            </a:r>
            <a:endParaRPr kumimoji="1" lang="en-US" altLang="ja-JP" sz="1400" u="sng" dirty="0" smtClean="0">
              <a:solidFill>
                <a:srgbClr val="308298"/>
              </a:solidFill>
              <a:latin typeface="HG丸ｺﾞｼｯｸM-PRO" panose="020F0600000000000000" pitchFamily="50" charset="-128"/>
              <a:ea typeface="HG丸ｺﾞｼｯｸM-PRO" panose="020F0600000000000000" pitchFamily="50" charset="-128"/>
            </a:endParaRPr>
          </a:p>
          <a:p>
            <a:pPr algn="ctr"/>
            <a:r>
              <a:rPr lang="en-US" altLang="ja-JP" sz="1400" u="sng" dirty="0" smtClean="0">
                <a:solidFill>
                  <a:srgbClr val="308298"/>
                </a:solidFill>
                <a:latin typeface="HG丸ｺﾞｼｯｸM-PRO" panose="020F0600000000000000" pitchFamily="50" charset="-128"/>
                <a:ea typeface="HG丸ｺﾞｼｯｸM-PRO" panose="020F0600000000000000" pitchFamily="50" charset="-128"/>
              </a:rPr>
              <a:t>(</a:t>
            </a:r>
            <a:r>
              <a:rPr lang="ja-JP" altLang="en-US" sz="1400" u="sng" dirty="0" smtClean="0">
                <a:solidFill>
                  <a:srgbClr val="308298"/>
                </a:solidFill>
                <a:latin typeface="HG丸ｺﾞｼｯｸM-PRO" panose="020F0600000000000000" pitchFamily="50" charset="-128"/>
                <a:ea typeface="HG丸ｺﾞｼｯｸM-PRO" panose="020F0600000000000000" pitchFamily="50" charset="-128"/>
              </a:rPr>
              <a:t>６か月訓練</a:t>
            </a:r>
            <a:r>
              <a:rPr lang="en-US" altLang="ja-JP" sz="1400" u="sng" dirty="0" smtClean="0">
                <a:solidFill>
                  <a:srgbClr val="308298"/>
                </a:solidFill>
                <a:latin typeface="HG丸ｺﾞｼｯｸM-PRO" panose="020F0600000000000000" pitchFamily="50" charset="-128"/>
                <a:ea typeface="HG丸ｺﾞｼｯｸM-PRO" panose="020F0600000000000000" pitchFamily="50" charset="-128"/>
              </a:rPr>
              <a:t>)</a:t>
            </a:r>
            <a:endParaRPr kumimoji="1" lang="ja-JP" altLang="en-US" sz="1400" u="sng" dirty="0">
              <a:solidFill>
                <a:srgbClr val="308298"/>
              </a:solidFill>
              <a:latin typeface="HG丸ｺﾞｼｯｸM-PRO" panose="020F0600000000000000" pitchFamily="50" charset="-128"/>
              <a:ea typeface="HG丸ｺﾞｼｯｸM-PRO" panose="020F0600000000000000" pitchFamily="50" charset="-128"/>
            </a:endParaRPr>
          </a:p>
        </p:txBody>
      </p:sp>
      <p:sp>
        <p:nvSpPr>
          <p:cNvPr id="69" name="テキスト ボックス 68"/>
          <p:cNvSpPr txBox="1"/>
          <p:nvPr/>
        </p:nvSpPr>
        <p:spPr>
          <a:xfrm>
            <a:off x="4543861" y="2791649"/>
            <a:ext cx="4308446" cy="276999"/>
          </a:xfrm>
          <a:prstGeom prst="rect">
            <a:avLst/>
          </a:prstGeom>
          <a:noFill/>
        </p:spPr>
        <p:txBody>
          <a:bodyPr wrap="square" rtlCol="0">
            <a:spAutoFit/>
          </a:bodyPr>
          <a:lstStyle/>
          <a:p>
            <a:r>
              <a:rPr kumimoji="1" lang="en-US" altLang="ja-JP" sz="1200" b="1" dirty="0" smtClean="0">
                <a:solidFill>
                  <a:srgbClr val="FF8047"/>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rgbClr val="FF8047"/>
                </a:solidFill>
                <a:latin typeface="メイリオ" panose="020B0604030504040204" pitchFamily="50" charset="-128"/>
                <a:ea typeface="メイリオ" panose="020B0604030504040204" pitchFamily="50" charset="-128"/>
                <a:cs typeface="メイリオ" panose="020B0604030504040204" pitchFamily="50" charset="-128"/>
              </a:rPr>
              <a:t>受講</a:t>
            </a:r>
            <a:r>
              <a:rPr lang="ja-JP" altLang="en-US" sz="1200" b="1" dirty="0" smtClean="0">
                <a:solidFill>
                  <a:srgbClr val="FF8047"/>
                </a:solidFill>
                <a:latin typeface="メイリオ" panose="020B0604030504040204" pitchFamily="50" charset="-128"/>
                <a:ea typeface="メイリオ" panose="020B0604030504040204" pitchFamily="50" charset="-128"/>
                <a:cs typeface="メイリオ" panose="020B0604030504040204" pitchFamily="50" charset="-128"/>
              </a:rPr>
              <a:t>を検討している方へアドバイスをお願いします</a:t>
            </a:r>
            <a:r>
              <a:rPr kumimoji="1" lang="en-US" altLang="ja-JP" sz="1200" b="1" dirty="0" smtClean="0">
                <a:solidFill>
                  <a:srgbClr val="FF8047"/>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rgbClr val="FF8047"/>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テキスト ボックス 71"/>
          <p:cNvSpPr txBox="1"/>
          <p:nvPr/>
        </p:nvSpPr>
        <p:spPr>
          <a:xfrm>
            <a:off x="4647515" y="2989857"/>
            <a:ext cx="4204792" cy="999056"/>
          </a:xfrm>
          <a:prstGeom prst="rect">
            <a:avLst/>
          </a:prstGeom>
          <a:noFill/>
        </p:spPr>
        <p:txBody>
          <a:bodyPr wrap="square" rtlCol="0">
            <a:spAutoFit/>
          </a:bodyPr>
          <a:lstStyle/>
          <a:p>
            <a:pPr>
              <a:lnSpc>
                <a:spcPts val="1800"/>
              </a:lnSpc>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ポリテクセンターの訓練は、実務に直結した内容を学ぶことができます。</a:t>
            </a:r>
            <a:r>
              <a:rPr lang="ja-JP" altLang="en-US" sz="1100" dirty="0">
                <a:latin typeface="HG丸ｺﾞｼｯｸM-PRO" panose="020F0600000000000000" pitchFamily="50" charset="-128"/>
                <a:ea typeface="HG丸ｺﾞｼｯｸM-PRO" panose="020F0600000000000000" pitchFamily="50" charset="-128"/>
                <a:cs typeface="メイリオ" panose="020B0604030504040204" pitchFamily="50" charset="-128"/>
              </a:rPr>
              <a:t>今</a:t>
            </a:r>
            <a:r>
              <a:rPr lang="ja-JP" altLang="en-US" sz="11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まで知らなかったことを勉強でき、</a:t>
            </a:r>
            <a:r>
              <a:rPr kumimoji="1" lang="ja-JP" altLang="en-US" sz="11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すべてがその後の人生の糧になります。受講</a:t>
            </a:r>
            <a:r>
              <a:rPr lang="ja-JP" altLang="en-US" sz="11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しないのはもったいないです</a:t>
            </a:r>
            <a:r>
              <a:rPr lang="en-US" altLang="ja-JP" sz="11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p>
          <a:p>
            <a:pPr>
              <a:lnSpc>
                <a:spcPct val="150000"/>
              </a:lnSpc>
            </a:pPr>
            <a:endParaRPr lang="en-US" altLang="ja-JP" sz="11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4" name="テキスト ボックス 73"/>
          <p:cNvSpPr txBox="1"/>
          <p:nvPr/>
        </p:nvSpPr>
        <p:spPr>
          <a:xfrm>
            <a:off x="6213156" y="1245550"/>
            <a:ext cx="2698425" cy="1528624"/>
          </a:xfrm>
          <a:prstGeom prst="rect">
            <a:avLst/>
          </a:prstGeom>
          <a:noFill/>
          <a:ln>
            <a:noFill/>
          </a:ln>
        </p:spPr>
        <p:txBody>
          <a:bodyPr wrap="square" rtlCol="0">
            <a:spAutoFit/>
          </a:bodyPr>
          <a:lstStyle/>
          <a:p>
            <a:pPr>
              <a:lnSpc>
                <a:spcPts val="1600"/>
              </a:lnSpc>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工作機械オペレータを志望し</a:t>
            </a:r>
            <a:r>
              <a:rPr lang="ja-JP" altLang="en-US" sz="11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担当指導員にもその旨を伝え、求人情報を検索しました。そのような中で担当指導員から紹介されたこの会社の見学をさせていただき、スケールの大きさと「生活インフラ」を下支えする「ものづくり」とやりがいに魅了され、応募を決めました。</a:t>
            </a:r>
            <a:endParaRPr lang="ja-JP" altLang="en-US" sz="11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6" name="テキスト ボックス 75"/>
          <p:cNvSpPr txBox="1"/>
          <p:nvPr/>
        </p:nvSpPr>
        <p:spPr>
          <a:xfrm>
            <a:off x="6112862" y="616241"/>
            <a:ext cx="3045487" cy="307777"/>
          </a:xfrm>
          <a:prstGeom prst="rect">
            <a:avLst/>
          </a:prstGeom>
          <a:noFill/>
        </p:spPr>
        <p:txBody>
          <a:bodyPr wrap="square" rtlCol="0">
            <a:spAutoFit/>
          </a:bodyPr>
          <a:lstStyle/>
          <a:p>
            <a:r>
              <a:rPr lang="ja-JP" altLang="en-US" sz="1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就職に強いポリテクなら安心です！</a:t>
            </a:r>
            <a:endParaRPr kumimoji="1" lang="ja-JP" altLang="en-US" sz="1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4" name="角丸四角形 13"/>
          <p:cNvSpPr/>
          <p:nvPr/>
        </p:nvSpPr>
        <p:spPr>
          <a:xfrm>
            <a:off x="285976" y="4399094"/>
            <a:ext cx="2302717" cy="289438"/>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flipV="1">
            <a:off x="814071" y="3518000"/>
            <a:ext cx="3216790" cy="2887"/>
          </a:xfrm>
          <a:prstGeom prst="line">
            <a:avLst/>
          </a:prstGeom>
          <a:ln w="41275">
            <a:solidFill>
              <a:srgbClr val="FFFF9B"/>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04167" y="3709316"/>
            <a:ext cx="1431781" cy="11262"/>
          </a:xfrm>
          <a:prstGeom prst="line">
            <a:avLst/>
          </a:prstGeom>
          <a:ln w="41275">
            <a:solidFill>
              <a:srgbClr val="FFFF9B"/>
            </a:solidFill>
          </a:ln>
        </p:spPr>
        <p:style>
          <a:lnRef idx="1">
            <a:schemeClr val="accent1"/>
          </a:lnRef>
          <a:fillRef idx="0">
            <a:schemeClr val="accent1"/>
          </a:fillRef>
          <a:effectRef idx="0">
            <a:schemeClr val="accent1"/>
          </a:effectRef>
          <a:fontRef idx="minor">
            <a:schemeClr val="tx1"/>
          </a:fontRef>
        </p:style>
      </p:cxnSp>
      <p:pic>
        <p:nvPicPr>
          <p:cNvPr id="45" name="図 44"/>
          <p:cNvPicPr>
            <a:picLocks noChangeAspect="1"/>
          </p:cNvPicPr>
          <p:nvPr/>
        </p:nvPicPr>
        <p:blipFill rotWithShape="1">
          <a:blip r:embed="rId3" cstate="print">
            <a:extLst>
              <a:ext uri="{28A0092B-C50C-407E-A947-70E740481C1C}">
                <a14:useLocalDpi xmlns:a14="http://schemas.microsoft.com/office/drawing/2010/main" val="0"/>
              </a:ext>
            </a:extLst>
          </a:blip>
          <a:srcRect l="25544"/>
          <a:stretch/>
        </p:blipFill>
        <p:spPr>
          <a:xfrm>
            <a:off x="2749975" y="4149563"/>
            <a:ext cx="1360387" cy="1333804"/>
          </a:xfrm>
          <a:prstGeom prst="rect">
            <a:avLst/>
          </a:prstGeom>
        </p:spPr>
      </p:pic>
      <p:pic>
        <p:nvPicPr>
          <p:cNvPr id="46" name="図 45"/>
          <p:cNvPicPr>
            <a:picLocks noChangeAspect="1"/>
          </p:cNvPicPr>
          <p:nvPr/>
        </p:nvPicPr>
        <p:blipFill>
          <a:blip r:embed="rId4"/>
          <a:stretch>
            <a:fillRect/>
          </a:stretch>
        </p:blipFill>
        <p:spPr>
          <a:xfrm>
            <a:off x="7517540" y="4129869"/>
            <a:ext cx="1351034" cy="1335785"/>
          </a:xfrm>
          <a:prstGeom prst="rect">
            <a:avLst/>
          </a:prstGeom>
        </p:spPr>
      </p:pic>
      <p:pic>
        <p:nvPicPr>
          <p:cNvPr id="47" name="図 46"/>
          <p:cNvPicPr>
            <a:picLocks noChangeAspect="1"/>
          </p:cNvPicPr>
          <p:nvPr/>
        </p:nvPicPr>
        <p:blipFill rotWithShape="1">
          <a:blip r:embed="rId5" cstate="print">
            <a:extLst>
              <a:ext uri="{28A0092B-C50C-407E-A947-70E740481C1C}">
                <a14:useLocalDpi xmlns:a14="http://schemas.microsoft.com/office/drawing/2010/main" val="0"/>
              </a:ext>
            </a:extLst>
          </a:blip>
          <a:srcRect t="19552" b="13287"/>
          <a:stretch/>
        </p:blipFill>
        <p:spPr>
          <a:xfrm>
            <a:off x="6990032" y="5710902"/>
            <a:ext cx="1855388" cy="1093459"/>
          </a:xfrm>
          <a:prstGeom prst="rect">
            <a:avLst/>
          </a:prstGeom>
        </p:spPr>
      </p:pic>
      <p:cxnSp>
        <p:nvCxnSpPr>
          <p:cNvPr id="51" name="直線コネクタ 50"/>
          <p:cNvCxnSpPr/>
          <p:nvPr/>
        </p:nvCxnSpPr>
        <p:spPr>
          <a:xfrm>
            <a:off x="6302916" y="2485727"/>
            <a:ext cx="2549391" cy="30402"/>
          </a:xfrm>
          <a:prstGeom prst="line">
            <a:avLst/>
          </a:prstGeom>
          <a:ln w="41275">
            <a:solidFill>
              <a:srgbClr val="FFFF9B"/>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876256" y="2297174"/>
            <a:ext cx="1976051" cy="0"/>
          </a:xfrm>
          <a:prstGeom prst="line">
            <a:avLst/>
          </a:prstGeom>
          <a:ln w="41275">
            <a:solidFill>
              <a:srgbClr val="FFFF9B"/>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6296370" y="2724255"/>
            <a:ext cx="1159771" cy="0"/>
          </a:xfrm>
          <a:prstGeom prst="line">
            <a:avLst/>
          </a:prstGeom>
          <a:ln w="41275">
            <a:solidFill>
              <a:srgbClr val="FFFF9B"/>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6579896" y="3697791"/>
            <a:ext cx="1875287" cy="14449"/>
          </a:xfrm>
          <a:prstGeom prst="line">
            <a:avLst/>
          </a:prstGeom>
          <a:ln w="41275">
            <a:solidFill>
              <a:srgbClr val="FFFF9B"/>
            </a:solidFill>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6"/>
          <a:stretch>
            <a:fillRect/>
          </a:stretch>
        </p:blipFill>
        <p:spPr>
          <a:xfrm>
            <a:off x="2830161" y="5855577"/>
            <a:ext cx="1280201" cy="742229"/>
          </a:xfrm>
          <a:prstGeom prst="rect">
            <a:avLst/>
          </a:prstGeom>
        </p:spPr>
      </p:pic>
      <p:sp>
        <p:nvSpPr>
          <p:cNvPr id="8" name="テキスト ボックス 7"/>
          <p:cNvSpPr txBox="1"/>
          <p:nvPr/>
        </p:nvSpPr>
        <p:spPr>
          <a:xfrm>
            <a:off x="3944116" y="5601661"/>
            <a:ext cx="2113049" cy="253916"/>
          </a:xfrm>
          <a:prstGeom prst="rect">
            <a:avLst/>
          </a:prstGeom>
          <a:noFill/>
        </p:spPr>
        <p:txBody>
          <a:bodyPr wrap="square" rtlCol="0">
            <a:spAutoFit/>
          </a:bodyPr>
          <a:lstStyle/>
          <a:p>
            <a:r>
              <a:rPr kumimoji="1" lang="ja-JP" altLang="en-US" sz="1050" b="1" dirty="0" smtClean="0">
                <a:solidFill>
                  <a:srgbClr val="C00000"/>
                </a:solidFill>
              </a:rPr>
              <a:t>◆長尺・大物加工製品紹介</a:t>
            </a:r>
            <a:endParaRPr kumimoji="1" lang="ja-JP" altLang="en-US" sz="1050" b="1" dirty="0">
              <a:solidFill>
                <a:srgbClr val="C00000"/>
              </a:solidFill>
            </a:endParaRPr>
          </a:p>
        </p:txBody>
      </p:sp>
      <p:sp>
        <p:nvSpPr>
          <p:cNvPr id="17" name="テキスト ボックス 16"/>
          <p:cNvSpPr txBox="1"/>
          <p:nvPr/>
        </p:nvSpPr>
        <p:spPr>
          <a:xfrm>
            <a:off x="3065593" y="6573529"/>
            <a:ext cx="909155" cy="230832"/>
          </a:xfrm>
          <a:prstGeom prst="rect">
            <a:avLst/>
          </a:prstGeom>
          <a:noFill/>
        </p:spPr>
        <p:txBody>
          <a:bodyPr wrap="square" rtlCol="0">
            <a:spAutoFit/>
          </a:bodyPr>
          <a:lstStyle/>
          <a:p>
            <a:r>
              <a:rPr kumimoji="1" lang="en-US" altLang="ja-JP" sz="900" b="1" dirty="0" smtClean="0">
                <a:solidFill>
                  <a:srgbClr val="00B050"/>
                </a:solidFill>
              </a:rPr>
              <a:t>【</a:t>
            </a:r>
            <a:r>
              <a:rPr kumimoji="1" lang="ja-JP" altLang="en-US" sz="900" b="1" dirty="0" smtClean="0">
                <a:solidFill>
                  <a:srgbClr val="00B050"/>
                </a:solidFill>
              </a:rPr>
              <a:t>スピンドル</a:t>
            </a:r>
            <a:r>
              <a:rPr kumimoji="1" lang="en-US" altLang="ja-JP" sz="900" b="1" dirty="0" smtClean="0">
                <a:solidFill>
                  <a:srgbClr val="00B050"/>
                </a:solidFill>
              </a:rPr>
              <a:t>】</a:t>
            </a:r>
            <a:endParaRPr kumimoji="1" lang="ja-JP" altLang="en-US" sz="900" b="1" dirty="0">
              <a:solidFill>
                <a:srgbClr val="00B050"/>
              </a:solidFill>
            </a:endParaRPr>
          </a:p>
        </p:txBody>
      </p:sp>
      <p:pic>
        <p:nvPicPr>
          <p:cNvPr id="18" name="図 17"/>
          <p:cNvPicPr>
            <a:picLocks noChangeAspect="1"/>
          </p:cNvPicPr>
          <p:nvPr/>
        </p:nvPicPr>
        <p:blipFill>
          <a:blip r:embed="rId7"/>
          <a:stretch>
            <a:fillRect/>
          </a:stretch>
        </p:blipFill>
        <p:spPr>
          <a:xfrm>
            <a:off x="4248969" y="5869982"/>
            <a:ext cx="1243804" cy="717900"/>
          </a:xfrm>
          <a:prstGeom prst="rect">
            <a:avLst/>
          </a:prstGeom>
        </p:spPr>
      </p:pic>
      <p:sp>
        <p:nvSpPr>
          <p:cNvPr id="54" name="テキスト ボックス 53"/>
          <p:cNvSpPr txBox="1"/>
          <p:nvPr/>
        </p:nvSpPr>
        <p:spPr>
          <a:xfrm>
            <a:off x="4362794" y="6564660"/>
            <a:ext cx="1103765" cy="230832"/>
          </a:xfrm>
          <a:prstGeom prst="rect">
            <a:avLst/>
          </a:prstGeom>
          <a:noFill/>
        </p:spPr>
        <p:txBody>
          <a:bodyPr wrap="square" rtlCol="0">
            <a:spAutoFit/>
          </a:bodyPr>
          <a:lstStyle/>
          <a:p>
            <a:r>
              <a:rPr kumimoji="1" lang="en-US" altLang="ja-JP" sz="900" b="1" dirty="0" smtClean="0">
                <a:solidFill>
                  <a:srgbClr val="00B050"/>
                </a:solidFill>
              </a:rPr>
              <a:t>【</a:t>
            </a:r>
            <a:r>
              <a:rPr kumimoji="1" lang="ja-JP" altLang="en-US" sz="900" b="1" dirty="0" smtClean="0">
                <a:solidFill>
                  <a:srgbClr val="00B050"/>
                </a:solidFill>
              </a:rPr>
              <a:t>ピストンロッド</a:t>
            </a:r>
            <a:r>
              <a:rPr kumimoji="1" lang="en-US" altLang="ja-JP" sz="900" b="1" dirty="0" smtClean="0">
                <a:solidFill>
                  <a:srgbClr val="00B050"/>
                </a:solidFill>
              </a:rPr>
              <a:t>】</a:t>
            </a:r>
            <a:endParaRPr kumimoji="1" lang="ja-JP" altLang="en-US" sz="900" b="1" dirty="0">
              <a:solidFill>
                <a:srgbClr val="00B050"/>
              </a:solidFill>
            </a:endParaRPr>
          </a:p>
        </p:txBody>
      </p:sp>
      <p:pic>
        <p:nvPicPr>
          <p:cNvPr id="21" name="図 20"/>
          <p:cNvPicPr>
            <a:picLocks noChangeAspect="1"/>
          </p:cNvPicPr>
          <p:nvPr/>
        </p:nvPicPr>
        <p:blipFill>
          <a:blip r:embed="rId8"/>
          <a:stretch>
            <a:fillRect/>
          </a:stretch>
        </p:blipFill>
        <p:spPr>
          <a:xfrm>
            <a:off x="5631380" y="5863687"/>
            <a:ext cx="1244274" cy="724195"/>
          </a:xfrm>
          <a:prstGeom prst="rect">
            <a:avLst/>
          </a:prstGeom>
        </p:spPr>
      </p:pic>
      <p:sp>
        <p:nvSpPr>
          <p:cNvPr id="63" name="テキスト ボックス 62"/>
          <p:cNvSpPr txBox="1"/>
          <p:nvPr/>
        </p:nvSpPr>
        <p:spPr>
          <a:xfrm>
            <a:off x="5763401" y="6573529"/>
            <a:ext cx="1103765" cy="230832"/>
          </a:xfrm>
          <a:prstGeom prst="rect">
            <a:avLst/>
          </a:prstGeom>
          <a:noFill/>
        </p:spPr>
        <p:txBody>
          <a:bodyPr wrap="square" rtlCol="0">
            <a:spAutoFit/>
          </a:bodyPr>
          <a:lstStyle/>
          <a:p>
            <a:r>
              <a:rPr kumimoji="1" lang="en-US" altLang="ja-JP" sz="900" b="1" dirty="0" smtClean="0">
                <a:solidFill>
                  <a:srgbClr val="00B050"/>
                </a:solidFill>
              </a:rPr>
              <a:t>【</a:t>
            </a:r>
            <a:r>
              <a:rPr lang="ja-JP" altLang="en-US" sz="900" b="1" dirty="0">
                <a:solidFill>
                  <a:srgbClr val="00B050"/>
                </a:solidFill>
              </a:rPr>
              <a:t>プロペラ</a:t>
            </a:r>
            <a:r>
              <a:rPr kumimoji="1" lang="ja-JP" altLang="en-US" sz="900" b="1" dirty="0" smtClean="0">
                <a:solidFill>
                  <a:srgbClr val="00B050"/>
                </a:solidFill>
              </a:rPr>
              <a:t>軸</a:t>
            </a:r>
            <a:r>
              <a:rPr kumimoji="1" lang="en-US" altLang="ja-JP" sz="900" b="1" dirty="0" smtClean="0">
                <a:solidFill>
                  <a:srgbClr val="00B050"/>
                </a:solidFill>
              </a:rPr>
              <a:t>】</a:t>
            </a:r>
            <a:endParaRPr kumimoji="1" lang="ja-JP" altLang="en-US" sz="900" b="1" dirty="0">
              <a:solidFill>
                <a:srgbClr val="00B050"/>
              </a:solidFill>
            </a:endParaRPr>
          </a:p>
        </p:txBody>
      </p:sp>
      <p:sp>
        <p:nvSpPr>
          <p:cNvPr id="64" name="テキスト ボックス 63"/>
          <p:cNvSpPr txBox="1"/>
          <p:nvPr/>
        </p:nvSpPr>
        <p:spPr>
          <a:xfrm>
            <a:off x="6946513" y="5510959"/>
            <a:ext cx="2031000" cy="253916"/>
          </a:xfrm>
          <a:prstGeom prst="rect">
            <a:avLst/>
          </a:prstGeom>
          <a:noFill/>
        </p:spPr>
        <p:txBody>
          <a:bodyPr wrap="square" rtlCol="0">
            <a:spAutoFit/>
          </a:bodyPr>
          <a:lstStyle/>
          <a:p>
            <a:r>
              <a:rPr kumimoji="1" lang="ja-JP" altLang="en-US" sz="1050" b="1" dirty="0" smtClean="0">
                <a:solidFill>
                  <a:srgbClr val="C00000"/>
                </a:solidFill>
              </a:rPr>
              <a:t>◆株式会社中川鉄工所　社屋</a:t>
            </a:r>
            <a:endParaRPr kumimoji="1" lang="ja-JP" altLang="en-US" sz="1050" b="1" dirty="0">
              <a:solidFill>
                <a:srgbClr val="C00000"/>
              </a:solidFill>
            </a:endParaRPr>
          </a:p>
        </p:txBody>
      </p:sp>
      <p:cxnSp>
        <p:nvCxnSpPr>
          <p:cNvPr id="66" name="直線コネクタ 65"/>
          <p:cNvCxnSpPr/>
          <p:nvPr/>
        </p:nvCxnSpPr>
        <p:spPr>
          <a:xfrm>
            <a:off x="1033773" y="2568786"/>
            <a:ext cx="2120178" cy="8594"/>
          </a:xfrm>
          <a:prstGeom prst="line">
            <a:avLst/>
          </a:prstGeom>
          <a:ln w="41275">
            <a:solidFill>
              <a:srgbClr val="FFFF9B"/>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16087" y="2749077"/>
            <a:ext cx="1431781" cy="11262"/>
          </a:xfrm>
          <a:prstGeom prst="line">
            <a:avLst/>
          </a:prstGeom>
          <a:ln w="41275">
            <a:solidFill>
              <a:srgbClr val="FFFF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0387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606</Words>
  <Application>Microsoft Office PowerPoint</Application>
  <PresentationFormat>画面に合わせる (4:3)</PresentationFormat>
  <Paragraphs>40</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HG丸ｺﾞｼｯｸM-PRO</vt:lpstr>
      <vt:lpstr>ＭＳ Ｐゴシック</vt:lpstr>
      <vt:lpstr>メイリオ</vt: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高齢・障害・求職者雇用支援機構</dc:creator>
  <cp:lastModifiedBy>斎藤 朋子</cp:lastModifiedBy>
  <cp:revision>116</cp:revision>
  <cp:lastPrinted>2024-12-05T00:08:25Z</cp:lastPrinted>
  <dcterms:created xsi:type="dcterms:W3CDTF">2018-08-08T04:08:43Z</dcterms:created>
  <dcterms:modified xsi:type="dcterms:W3CDTF">2025-02-21T00:15:18Z</dcterms:modified>
</cp:coreProperties>
</file>