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2A18"/>
    <a:srgbClr val="98D086"/>
    <a:srgbClr val="C7E5BD"/>
    <a:srgbClr val="96CE84"/>
    <a:srgbClr val="73E7A2"/>
    <a:srgbClr val="63F7A9"/>
    <a:srgbClr val="FF8047"/>
    <a:srgbClr val="FFFF9B"/>
    <a:srgbClr val="FF4747"/>
    <a:srgbClr val="8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306"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BE8D64C-4F7F-4599-ACD0-694A6B19C33E}" type="datetimeFigureOut">
              <a:rPr kumimoji="1" lang="ja-JP" altLang="en-US" smtClean="0"/>
              <a:t>2025/2/21</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B4C9F90-2A18-44AA-BA5A-D0095C8A670D}" type="slidenum">
              <a:rPr kumimoji="1" lang="ja-JP" altLang="en-US" smtClean="0"/>
              <a:t>‹#›</a:t>
            </a:fld>
            <a:endParaRPr kumimoji="1" lang="ja-JP" altLang="en-US"/>
          </a:p>
        </p:txBody>
      </p:sp>
    </p:spTree>
    <p:extLst>
      <p:ext uri="{BB962C8B-B14F-4D97-AF65-F5344CB8AC3E}">
        <p14:creationId xmlns:p14="http://schemas.microsoft.com/office/powerpoint/2010/main" val="14059704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B4C9F90-2A18-44AA-BA5A-D0095C8A670D}" type="slidenum">
              <a:rPr kumimoji="1" lang="ja-JP" altLang="en-US" smtClean="0"/>
              <a:t>1</a:t>
            </a:fld>
            <a:endParaRPr kumimoji="1" lang="ja-JP" altLang="en-US"/>
          </a:p>
        </p:txBody>
      </p:sp>
    </p:spTree>
    <p:extLst>
      <p:ext uri="{BB962C8B-B14F-4D97-AF65-F5344CB8AC3E}">
        <p14:creationId xmlns:p14="http://schemas.microsoft.com/office/powerpoint/2010/main" val="1722332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703034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713985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13903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39613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1382076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85837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74133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3105022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657895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331967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76F7B1B-9E43-4349-ADA8-C6957C972754}" type="datetimeFigureOut">
              <a:rPr kumimoji="1" lang="ja-JP" altLang="en-US" smtClean="0"/>
              <a:t>2025/2/21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678527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F7B1B-9E43-4349-ADA8-C6957C972754}" type="datetimeFigureOut">
              <a:rPr kumimoji="1" lang="ja-JP" altLang="en-US" smtClean="0"/>
              <a:t>2025/2/21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3886394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flipV="1">
            <a:off x="152677" y="4164256"/>
            <a:ext cx="8850818" cy="2643603"/>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57" name="直線コネクタ 56"/>
          <p:cNvCxnSpPr/>
          <p:nvPr/>
        </p:nvCxnSpPr>
        <p:spPr>
          <a:xfrm flipV="1">
            <a:off x="6131074" y="996285"/>
            <a:ext cx="2841084" cy="7594"/>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V="1">
            <a:off x="261701" y="903966"/>
            <a:ext cx="2599913" cy="4317"/>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03195" y="1137058"/>
            <a:ext cx="2992929" cy="1733808"/>
          </a:xfrm>
          <a:prstGeom prst="rect">
            <a:avLst/>
          </a:prstGeom>
          <a:noFill/>
        </p:spPr>
        <p:txBody>
          <a:bodyPr wrap="square" rtlCol="0">
            <a:spAutoFit/>
          </a:bodyPr>
          <a:lstStyle/>
          <a:p>
            <a:pPr>
              <a:lnSpc>
                <a:spcPts val="1600"/>
              </a:lnSpc>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離職後、ハローワークで職業訓練のパンフレットを見て職員の方から説明を受けて、建物設備はどのような設備があるのか、またどのようにメンテナンスを行っているのか以前から興味があったので、ビル管理技術科を受講することで、建物管理に関する知識や技術に触れる良い機会であると感じ、受講させていただきまし</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た。</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232565" y="606463"/>
            <a:ext cx="3045487" cy="523220"/>
          </a:xfrm>
          <a:prstGeom prst="rect">
            <a:avLst/>
          </a:prstGeom>
          <a:noFill/>
        </p:spPr>
        <p:txBody>
          <a:bodyPr wrap="square" rtlCol="0">
            <a:spAutoFit/>
          </a:bodyPr>
          <a:lstStyle/>
          <a:p>
            <a:r>
              <a:rPr kumimoji="1" lang="ja-JP" altLang="en-US" sz="14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ポリテクで人生変わりました！</a:t>
            </a:r>
            <a:endParaRPr kumimoji="1" lang="en-US" altLang="ja-JP" sz="14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kumimoji="1" lang="ja-JP" altLang="en-US" sz="1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7" name="正方形/長方形 6"/>
          <p:cNvSpPr/>
          <p:nvPr/>
        </p:nvSpPr>
        <p:spPr>
          <a:xfrm flipV="1">
            <a:off x="3306255" y="770130"/>
            <a:ext cx="2754597" cy="1954125"/>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52677" y="558125"/>
            <a:ext cx="8850817" cy="77312"/>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6272" y="20241"/>
            <a:ext cx="3467616" cy="584775"/>
          </a:xfrm>
          <a:prstGeom prst="rect">
            <a:avLst/>
          </a:prstGeom>
          <a:noFill/>
        </p:spPr>
        <p:txBody>
          <a:bodyPr wrap="none" rtlCol="0">
            <a:spAutoFit/>
          </a:bodyPr>
          <a:lstStyle/>
          <a:p>
            <a:r>
              <a:rPr kumimoji="1" lang="ja-JP" altLang="en-US" sz="3200" dirty="0" smtClean="0">
                <a:solidFill>
                  <a:schemeClr val="tx2">
                    <a:lumMod val="75000"/>
                  </a:schemeClr>
                </a:solidFill>
                <a:latin typeface="HG丸ｺﾞｼｯｸM-PRO" panose="020F0600000000000000" pitchFamily="50" charset="-128"/>
                <a:ea typeface="HG丸ｺﾞｼｯｸM-PRO" panose="020F0600000000000000" pitchFamily="50" charset="-128"/>
              </a:rPr>
              <a:t>修了生の活躍事例</a:t>
            </a:r>
            <a:endParaRPr kumimoji="1" lang="ja-JP" altLang="en-US" sz="3200" dirty="0">
              <a:solidFill>
                <a:schemeClr val="tx2">
                  <a:lumMod val="75000"/>
                </a:schemeClr>
              </a:solidFill>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4280187" y="165668"/>
            <a:ext cx="4007007" cy="338554"/>
          </a:xfrm>
          <a:prstGeom prst="rect">
            <a:avLst/>
          </a:prstGeom>
          <a:noFill/>
        </p:spPr>
        <p:txBody>
          <a:bodyPr wrap="square" rtlCol="0">
            <a:spAutoFit/>
          </a:bodyPr>
          <a:lstStyle/>
          <a:p>
            <a:pPr algn="ctr"/>
            <a:r>
              <a:rPr kumimoji="1" lang="ja-JP" altLang="en-US" sz="1600" dirty="0" smtClean="0">
                <a:solidFill>
                  <a:schemeClr val="tx2">
                    <a:lumMod val="60000"/>
                    <a:lumOff val="40000"/>
                  </a:schemeClr>
                </a:solidFill>
                <a:latin typeface="HG丸ｺﾞｼｯｸM-PRO" panose="020F0600000000000000" pitchFamily="50" charset="-128"/>
                <a:ea typeface="HG丸ｺﾞｼｯｸM-PRO" panose="020F0600000000000000" pitchFamily="50" charset="-128"/>
              </a:rPr>
              <a:t> </a:t>
            </a:r>
            <a:r>
              <a:rPr kumimoji="1" lang="ja-JP" altLang="en-US" sz="1600" dirty="0" smtClean="0">
                <a:solidFill>
                  <a:schemeClr val="tx2">
                    <a:lumMod val="75000"/>
                  </a:schemeClr>
                </a:solidFill>
                <a:latin typeface="HG丸ｺﾞｼｯｸM-PRO" panose="020F0600000000000000" pitchFamily="50" charset="-128"/>
                <a:ea typeface="HG丸ｺﾞｼｯｸM-PRO" panose="020F0600000000000000" pitchFamily="50" charset="-128"/>
              </a:rPr>
              <a:t>ビ ル 管 理 技 術 科 </a:t>
            </a:r>
            <a:r>
              <a:rPr lang="ja-JP" altLang="en-US" sz="1600" dirty="0">
                <a:solidFill>
                  <a:schemeClr val="tx2">
                    <a:lumMod val="75000"/>
                  </a:schemeClr>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2">
                    <a:lumMod val="75000"/>
                  </a:schemeClr>
                </a:solidFill>
                <a:latin typeface="HG丸ｺﾞｼｯｸM-PRO" panose="020F0600000000000000" pitchFamily="50" charset="-128"/>
                <a:ea typeface="HG丸ｺﾞｼｯｸM-PRO" panose="020F0600000000000000" pitchFamily="50" charset="-128"/>
              </a:rPr>
              <a:t> 修了生</a:t>
            </a:r>
            <a:endParaRPr kumimoji="1" lang="en-US" altLang="ja-JP" sz="1600" dirty="0" smtClean="0">
              <a:solidFill>
                <a:schemeClr val="tx2">
                  <a:lumMod val="75000"/>
                </a:schemeClr>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152677" y="4017810"/>
            <a:ext cx="8850817" cy="180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lumMod val="75000"/>
                </a:schemeClr>
              </a:solidFill>
            </a:endParaRPr>
          </a:p>
        </p:txBody>
      </p:sp>
      <p:sp>
        <p:nvSpPr>
          <p:cNvPr id="20" name="テキスト ボックス 19"/>
          <p:cNvSpPr txBox="1"/>
          <p:nvPr/>
        </p:nvSpPr>
        <p:spPr>
          <a:xfrm>
            <a:off x="157993" y="3971532"/>
            <a:ext cx="1568945" cy="246221"/>
          </a:xfrm>
          <a:prstGeom prst="rect">
            <a:avLst/>
          </a:prstGeom>
          <a:noFill/>
        </p:spPr>
        <p:txBody>
          <a:bodyPr wrap="square" rtlCol="0">
            <a:spAutoFit/>
          </a:bodyPr>
          <a:lstStyle/>
          <a:p>
            <a:pPr algn="dist"/>
            <a:r>
              <a:rPr kumimoji="1" lang="ja-JP" altLang="en-US" sz="1000" dirty="0" smtClean="0">
                <a:solidFill>
                  <a:schemeClr val="bg1"/>
                </a:solidFill>
                <a:latin typeface="HG丸ｺﾞｼｯｸM-PRO" panose="020F0600000000000000" pitchFamily="50" charset="-128"/>
                <a:ea typeface="HG丸ｺﾞｼｯｸM-PRO" panose="020F0600000000000000" pitchFamily="50" charset="-128"/>
              </a:rPr>
              <a:t>就職先企業での活躍</a:t>
            </a:r>
            <a:endParaRPr kumimoji="1" lang="ja-JP" altLang="en-US" sz="1000" dirty="0">
              <a:solidFill>
                <a:schemeClr val="bg1"/>
              </a:solidFill>
              <a:latin typeface="HG丸ｺﾞｼｯｸM-PRO" panose="020F0600000000000000" pitchFamily="50" charset="-128"/>
              <a:ea typeface="HG丸ｺﾞｼｯｸM-PRO" panose="020F0600000000000000" pitchFamily="50" charset="-128"/>
            </a:endParaRPr>
          </a:p>
        </p:txBody>
      </p:sp>
      <p:sp>
        <p:nvSpPr>
          <p:cNvPr id="22" name="正方形/長方形 21"/>
          <p:cNvSpPr/>
          <p:nvPr/>
        </p:nvSpPr>
        <p:spPr>
          <a:xfrm flipV="1">
            <a:off x="213711" y="5802634"/>
            <a:ext cx="4121321" cy="9889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endPar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219759" y="5837047"/>
            <a:ext cx="3202889" cy="276999"/>
          </a:xfrm>
          <a:prstGeom prst="rect">
            <a:avLst/>
          </a:prstGeom>
        </p:spPr>
        <p:txBody>
          <a:bodyPr wrap="square">
            <a:spAutoFit/>
          </a:bodyPr>
          <a:lstStyle/>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株式</a:t>
            </a:r>
            <a:r>
              <a:rPr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会社</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シミズ・ライフケア</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石川県金沢市）</a:t>
            </a: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153956" y="5802635"/>
            <a:ext cx="59755" cy="98893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3918807" y="4199357"/>
            <a:ext cx="2367933" cy="569387"/>
          </a:xfrm>
          <a:prstGeom prst="rect">
            <a:avLst/>
          </a:prstGeom>
          <a:noFill/>
        </p:spPr>
        <p:txBody>
          <a:bodyPr wrap="square" rtlCol="0">
            <a:spAutoFit/>
          </a:bodyPr>
          <a:lstStyle/>
          <a:p>
            <a:r>
              <a:rPr lang="ja-JP" altLang="en-US" sz="12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採用者の声　</a:t>
            </a:r>
            <a:endParaRPr lang="en-US" altLang="ja-JP" sz="12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9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ビルマネジメント事業本部北陸営業所</a:t>
            </a:r>
            <a:r>
              <a:rPr kumimoji="1" lang="ja-JP" altLang="en-US" sz="900"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kumimoji="1" lang="en-US" altLang="ja-JP" sz="900"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900"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900"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0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所長</a:t>
            </a:r>
            <a:r>
              <a:rPr kumimoji="1" lang="ja-JP" altLang="en-US" sz="900"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0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野口</a:t>
            </a:r>
            <a:r>
              <a:rPr kumimoji="1" lang="ja-JP" altLang="en-US" sz="10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0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嘉則</a:t>
            </a:r>
            <a:r>
              <a:rPr kumimoji="1" lang="ja-JP" altLang="en-US" sz="10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8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様</a:t>
            </a:r>
            <a:endParaRPr kumimoji="1" lang="ja-JP" altLang="en-US" sz="800"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1" name="正方形/長方形 30"/>
          <p:cNvSpPr/>
          <p:nvPr/>
        </p:nvSpPr>
        <p:spPr>
          <a:xfrm>
            <a:off x="211411" y="6191404"/>
            <a:ext cx="4068775" cy="584775"/>
          </a:xfrm>
          <a:prstGeom prst="rect">
            <a:avLst/>
          </a:prstGeom>
        </p:spPr>
        <p:txBody>
          <a:bodyPr wrap="square">
            <a:spAutoFit/>
          </a:bodyPr>
          <a:lstStyle/>
          <a:p>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・日常管理業務：免震装置保守・点検、</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バックアップ、安全警備管理業務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設備機器保守・点検業務、設備運転保守業務、室内環境測定</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・環境改善業務：招集・除菌・ウイルス対策、特殊清掃</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ナノミクロ蒸気洗浄</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227222" y="6043590"/>
            <a:ext cx="3929520" cy="338554"/>
          </a:xfrm>
          <a:prstGeom prst="rect">
            <a:avLst/>
          </a:prstGeom>
        </p:spPr>
        <p:txBody>
          <a:bodyPr wrap="square">
            <a:spAutoFit/>
          </a:bodyPr>
          <a:lstStyle/>
          <a:p>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事業内容</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p>
          <a:p>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☆建物・設備の維持管理</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043306" y="5864159"/>
            <a:ext cx="1105849" cy="230832"/>
          </a:xfrm>
          <a:prstGeom prst="rect">
            <a:avLst/>
          </a:prstGeom>
        </p:spPr>
        <p:txBody>
          <a:bodyPr wrap="square">
            <a:spAutoFit/>
          </a:bodyPr>
          <a:lstStyle/>
          <a:p>
            <a:r>
              <a:rPr lang="ja-JP" altLang="en-US" sz="900" b="1" u="sng" dirty="0" smtClean="0">
                <a:latin typeface="メイリオ" panose="020B0604030504040204" pitchFamily="50" charset="-128"/>
                <a:ea typeface="メイリオ" panose="020B0604030504040204" pitchFamily="50" charset="-128"/>
                <a:cs typeface="メイリオ" panose="020B0604030504040204" pitchFamily="50" charset="-128"/>
              </a:rPr>
              <a:t>従業員数　</a:t>
            </a:r>
            <a:r>
              <a:rPr lang="en-US" altLang="ja-JP" sz="900" b="1" u="sng" dirty="0" smtClean="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900" b="1" u="sng" dirty="0" smtClean="0">
                <a:latin typeface="メイリオ" panose="020B0604030504040204" pitchFamily="50" charset="-128"/>
                <a:ea typeface="メイリオ" panose="020B0604030504040204" pitchFamily="50" charset="-128"/>
                <a:cs typeface="メイリオ" panose="020B0604030504040204" pitchFamily="50" charset="-128"/>
              </a:rPr>
              <a:t>名</a:t>
            </a:r>
            <a:endParaRPr lang="ja-JP" altLang="en-US" sz="9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コネクタ 35"/>
          <p:cNvCxnSpPr/>
          <p:nvPr/>
        </p:nvCxnSpPr>
        <p:spPr>
          <a:xfrm>
            <a:off x="3779912" y="4342453"/>
            <a:ext cx="0" cy="1283632"/>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58422" y="4323904"/>
            <a:ext cx="2044140" cy="276999"/>
          </a:xfrm>
          <a:prstGeom prst="rect">
            <a:avLst/>
          </a:prstGeom>
          <a:noFill/>
        </p:spPr>
        <p:txBody>
          <a:bodyPr wrap="square" rtlCol="0">
            <a:spAutoFit/>
          </a:bodyPr>
          <a:lstStyle/>
          <a:p>
            <a:r>
              <a:rPr lang="ja-JP" altLang="en-US" sz="12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北口さんの</a:t>
            </a:r>
            <a:r>
              <a:rPr lang="ja-JP" altLang="en-US" sz="1200" b="1" dirty="0" smtClean="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業務</a:t>
            </a:r>
            <a:r>
              <a:rPr lang="ja-JP" altLang="en-US" sz="900" dirty="0" smtClean="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900" dirty="0" smtClean="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1" name="直線コネクタ 60"/>
          <p:cNvCxnSpPr/>
          <p:nvPr/>
        </p:nvCxnSpPr>
        <p:spPr>
          <a:xfrm>
            <a:off x="4792451" y="2850217"/>
            <a:ext cx="0" cy="1044016"/>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3217576" y="770506"/>
            <a:ext cx="2957261" cy="307777"/>
          </a:xfrm>
          <a:prstGeom prst="rect">
            <a:avLst/>
          </a:prstGeom>
          <a:noFill/>
        </p:spPr>
        <p:txBody>
          <a:bodyPr wrap="square" rtlCol="0">
            <a:spAutoFit/>
          </a:bodyPr>
          <a:lstStyle/>
          <a:p>
            <a:r>
              <a:rPr lang="ja-JP" altLang="en-US" sz="1400" dirty="0" smtClean="0">
                <a:solidFill>
                  <a:schemeClr val="tx2">
                    <a:lumMod val="75000"/>
                  </a:schemeClr>
                </a:solidFill>
                <a:latin typeface="HG丸ｺﾞｼｯｸM-PRO" panose="020F0600000000000000" pitchFamily="50" charset="-128"/>
                <a:ea typeface="HG丸ｺﾞｼｯｸM-PRO" panose="020F0600000000000000" pitchFamily="50" charset="-128"/>
                <a:cs typeface="Calibri Light" panose="020F0302020204030204" pitchFamily="34" charset="0"/>
              </a:rPr>
              <a:t>株式</a:t>
            </a:r>
            <a:r>
              <a:rPr lang="ja-JP" altLang="en-US" sz="1400" dirty="0" smtClean="0">
                <a:solidFill>
                  <a:schemeClr val="tx2">
                    <a:lumMod val="75000"/>
                  </a:schemeClr>
                </a:solidFill>
                <a:latin typeface="HG丸ｺﾞｼｯｸM-PRO" panose="020F0600000000000000" pitchFamily="50" charset="-128"/>
                <a:ea typeface="HG丸ｺﾞｼｯｸM-PRO" panose="020F0600000000000000" pitchFamily="50" charset="-128"/>
                <a:cs typeface="Calibri Light" panose="020F0302020204030204" pitchFamily="34" charset="0"/>
              </a:rPr>
              <a:t>会社 シミズ・ビルライフケア</a:t>
            </a:r>
            <a:r>
              <a:rPr lang="ja-JP" altLang="en-US" sz="1400" dirty="0" smtClean="0">
                <a:solidFill>
                  <a:schemeClr val="tx2">
                    <a:lumMod val="60000"/>
                    <a:lumOff val="40000"/>
                  </a:schemeClr>
                </a:solidFill>
                <a:latin typeface="HG丸ｺﾞｼｯｸM-PRO" panose="020F0600000000000000" pitchFamily="50" charset="-128"/>
                <a:ea typeface="HG丸ｺﾞｼｯｸM-PRO" panose="020F0600000000000000" pitchFamily="50" charset="-128"/>
                <a:cs typeface="Calibri Light" panose="020F0302020204030204" pitchFamily="34" charset="0"/>
              </a:rPr>
              <a:t>　</a:t>
            </a:r>
            <a:endParaRPr kumimoji="1" lang="ja-JP" altLang="en-US" sz="1400" dirty="0">
              <a:solidFill>
                <a:schemeClr val="tx2">
                  <a:lumMod val="60000"/>
                  <a:lumOff val="40000"/>
                </a:schemeClr>
              </a:solidFill>
              <a:latin typeface="HG丸ｺﾞｼｯｸM-PRO" panose="020F0600000000000000" pitchFamily="50" charset="-128"/>
              <a:ea typeface="HG丸ｺﾞｼｯｸM-PRO" panose="020F0600000000000000" pitchFamily="50" charset="-128"/>
              <a:cs typeface="Calibri Light" panose="020F0302020204030204" pitchFamily="34" charset="0"/>
            </a:endParaRPr>
          </a:p>
        </p:txBody>
      </p:sp>
      <p:sp>
        <p:nvSpPr>
          <p:cNvPr id="11" name="テキスト ボックス 10"/>
          <p:cNvSpPr txBox="1"/>
          <p:nvPr/>
        </p:nvSpPr>
        <p:spPr>
          <a:xfrm>
            <a:off x="3640830" y="1043998"/>
            <a:ext cx="2219817" cy="461665"/>
          </a:xfrm>
          <a:prstGeom prst="rect">
            <a:avLst/>
          </a:prstGeom>
          <a:noFill/>
        </p:spPr>
        <p:txBody>
          <a:bodyPr wrap="square" rtlCol="0">
            <a:spAutoFit/>
          </a:bodyPr>
          <a:lstStyle/>
          <a:p>
            <a:r>
              <a:rPr lang="ja-JP" altLang="en-US" sz="2400" dirty="0" smtClean="0">
                <a:solidFill>
                  <a:schemeClr val="tx2">
                    <a:lumMod val="75000"/>
                  </a:schemeClr>
                </a:solidFill>
                <a:latin typeface="HG丸ｺﾞｼｯｸM-PRO" panose="020F0600000000000000" pitchFamily="50" charset="-128"/>
                <a:ea typeface="HG丸ｺﾞｼｯｸM-PRO" panose="020F0600000000000000" pitchFamily="50" charset="-128"/>
              </a:rPr>
              <a:t>北 口　 拓</a:t>
            </a:r>
            <a:r>
              <a:rPr lang="ja-JP" altLang="en-US" dirty="0" smtClean="0">
                <a:solidFill>
                  <a:schemeClr val="tx2">
                    <a:lumMod val="75000"/>
                  </a:schemeClr>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2">
                    <a:lumMod val="75000"/>
                  </a:schemeClr>
                </a:solidFill>
                <a:latin typeface="HG丸ｺﾞｼｯｸM-PRO" panose="020F0600000000000000" pitchFamily="50" charset="-128"/>
                <a:ea typeface="HG丸ｺﾞｼｯｸM-PRO" panose="020F0600000000000000" pitchFamily="50" charset="-128"/>
              </a:rPr>
              <a:t>さん</a:t>
            </a:r>
            <a:endParaRPr kumimoji="1" lang="ja-JP" altLang="en-US" sz="1400" spc="-500" dirty="0">
              <a:solidFill>
                <a:schemeClr val="tx2">
                  <a:lumMod val="75000"/>
                </a:schemeClr>
              </a:solidFill>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3696961" y="2091731"/>
            <a:ext cx="2171650" cy="477054"/>
          </a:xfrm>
          <a:prstGeom prst="rect">
            <a:avLst/>
          </a:prstGeom>
          <a:noFill/>
        </p:spPr>
        <p:txBody>
          <a:bodyPr wrap="square" rtlCol="0">
            <a:spAutoFit/>
          </a:bodyPr>
          <a:lstStyle/>
          <a:p>
            <a:pPr>
              <a:lnSpc>
                <a:spcPts val="1500"/>
              </a:lnSpc>
            </a:pPr>
            <a:r>
              <a:rPr kumimoji="1" lang="ja-JP" altLang="en-US" sz="1100" dirty="0" smtClean="0">
                <a:solidFill>
                  <a:schemeClr val="tx2">
                    <a:lumMod val="75000"/>
                  </a:schemeClr>
                </a:solidFill>
                <a:latin typeface="HG丸ｺﾞｼｯｸM-PRO" panose="020F0600000000000000" pitchFamily="50" charset="-128"/>
                <a:ea typeface="HG丸ｺﾞｼｯｸM-PRO" panose="020F0600000000000000" pitchFamily="50" charset="-128"/>
              </a:rPr>
              <a:t>令和　</a:t>
            </a:r>
            <a:r>
              <a:rPr kumimoji="1" lang="ja-JP" altLang="en-US" sz="1100" dirty="0" smtClean="0">
                <a:solidFill>
                  <a:schemeClr val="tx2">
                    <a:lumMod val="75000"/>
                  </a:schemeClr>
                </a:solidFill>
                <a:latin typeface="HG丸ｺﾞｼｯｸM-PRO" panose="020F0600000000000000" pitchFamily="50" charset="-128"/>
                <a:ea typeface="HG丸ｺﾞｼｯｸM-PRO" panose="020F0600000000000000" pitchFamily="50" charset="-128"/>
              </a:rPr>
              <a:t>５年</a:t>
            </a:r>
            <a:r>
              <a:rPr kumimoji="1" lang="ja-JP" altLang="en-US" sz="1100" dirty="0" smtClean="0">
                <a:solidFill>
                  <a:schemeClr val="tx2">
                    <a:lumMod val="75000"/>
                  </a:schemeClr>
                </a:solidFill>
                <a:latin typeface="HG丸ｺﾞｼｯｸM-PRO" panose="020F0600000000000000" pitchFamily="50" charset="-128"/>
                <a:ea typeface="HG丸ｺﾞｼｯｸM-PRO" panose="020F0600000000000000" pitchFamily="50" charset="-128"/>
              </a:rPr>
              <a:t>　</a:t>
            </a:r>
            <a:r>
              <a:rPr kumimoji="1" lang="ja-JP" altLang="en-US" sz="1100" dirty="0" smtClean="0">
                <a:solidFill>
                  <a:schemeClr val="tx2">
                    <a:lumMod val="75000"/>
                  </a:schemeClr>
                </a:solidFill>
                <a:latin typeface="HG丸ｺﾞｼｯｸM-PRO" panose="020F0600000000000000" pitchFamily="50" charset="-128"/>
                <a:ea typeface="HG丸ｺﾞｼｯｸM-PRO" panose="020F0600000000000000" pitchFamily="50" charset="-128"/>
              </a:rPr>
              <a:t>１月</a:t>
            </a:r>
            <a:r>
              <a:rPr kumimoji="1" lang="ja-JP" altLang="en-US" sz="1100" dirty="0" smtClean="0">
                <a:solidFill>
                  <a:schemeClr val="tx2">
                    <a:lumMod val="75000"/>
                  </a:schemeClr>
                </a:solidFill>
                <a:latin typeface="HG丸ｺﾞｼｯｸM-PRO" panose="020F0600000000000000" pitchFamily="50" charset="-128"/>
                <a:ea typeface="HG丸ｺﾞｼｯｸM-PRO" panose="020F0600000000000000" pitchFamily="50" charset="-128"/>
              </a:rPr>
              <a:t>　　入所</a:t>
            </a:r>
            <a:endParaRPr kumimoji="1" lang="en-US" altLang="ja-JP" sz="1100" dirty="0" smtClean="0">
              <a:solidFill>
                <a:schemeClr val="tx2">
                  <a:lumMod val="75000"/>
                </a:schemeClr>
              </a:solidFill>
              <a:latin typeface="HG丸ｺﾞｼｯｸM-PRO" panose="020F0600000000000000" pitchFamily="50" charset="-128"/>
              <a:ea typeface="HG丸ｺﾞｼｯｸM-PRO" panose="020F0600000000000000" pitchFamily="50" charset="-128"/>
            </a:endParaRPr>
          </a:p>
          <a:p>
            <a:pPr>
              <a:lnSpc>
                <a:spcPts val="1500"/>
              </a:lnSpc>
            </a:pPr>
            <a:r>
              <a:rPr lang="ja-JP" altLang="en-US" sz="1100" dirty="0" smtClean="0">
                <a:solidFill>
                  <a:schemeClr val="tx2">
                    <a:lumMod val="75000"/>
                  </a:schemeClr>
                </a:solidFill>
                <a:latin typeface="HG丸ｺﾞｼｯｸM-PRO" panose="020F0600000000000000" pitchFamily="50" charset="-128"/>
                <a:ea typeface="HG丸ｺﾞｼｯｸM-PRO" panose="020F0600000000000000" pitchFamily="50" charset="-128"/>
              </a:rPr>
              <a:t>令和　</a:t>
            </a:r>
            <a:r>
              <a:rPr lang="ja-JP" altLang="en-US" sz="1100" dirty="0" smtClean="0">
                <a:solidFill>
                  <a:schemeClr val="tx2">
                    <a:lumMod val="75000"/>
                  </a:schemeClr>
                </a:solidFill>
                <a:latin typeface="HG丸ｺﾞｼｯｸM-PRO" panose="020F0600000000000000" pitchFamily="50" charset="-128"/>
                <a:ea typeface="HG丸ｺﾞｼｯｸM-PRO" panose="020F0600000000000000" pitchFamily="50" charset="-128"/>
              </a:rPr>
              <a:t>５年</a:t>
            </a:r>
            <a:r>
              <a:rPr lang="ja-JP" altLang="en-US" sz="1100" dirty="0">
                <a:solidFill>
                  <a:schemeClr val="tx2">
                    <a:lumMod val="75000"/>
                  </a:schemeClr>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2">
                    <a:lumMod val="75000"/>
                  </a:schemeClr>
                </a:solidFill>
                <a:latin typeface="HG丸ｺﾞｼｯｸM-PRO" panose="020F0600000000000000" pitchFamily="50" charset="-128"/>
                <a:ea typeface="HG丸ｺﾞｼｯｸM-PRO" panose="020F0600000000000000" pitchFamily="50" charset="-128"/>
              </a:rPr>
              <a:t>６月</a:t>
            </a:r>
            <a:r>
              <a:rPr lang="ja-JP" altLang="en-US" sz="1100" dirty="0">
                <a:solidFill>
                  <a:schemeClr val="tx2">
                    <a:lumMod val="75000"/>
                  </a:schemeClr>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2">
                    <a:lumMod val="75000"/>
                  </a:schemeClr>
                </a:solidFill>
                <a:latin typeface="HG丸ｺﾞｼｯｸM-PRO" panose="020F0600000000000000" pitchFamily="50" charset="-128"/>
                <a:ea typeface="HG丸ｺﾞｼｯｸM-PRO" panose="020F0600000000000000" pitchFamily="50" charset="-128"/>
              </a:rPr>
              <a:t>　修了</a:t>
            </a:r>
            <a:endParaRPr lang="en-US" altLang="ja-JP" sz="1100" dirty="0" smtClean="0">
              <a:solidFill>
                <a:schemeClr val="tx2">
                  <a:lumMod val="75000"/>
                </a:schemeClr>
              </a:solidFill>
              <a:latin typeface="HG丸ｺﾞｼｯｸM-PRO" panose="020F0600000000000000" pitchFamily="50" charset="-128"/>
              <a:ea typeface="HG丸ｺﾞｼｯｸM-PRO" panose="020F0600000000000000" pitchFamily="50" charset="-128"/>
            </a:endParaRPr>
          </a:p>
        </p:txBody>
      </p:sp>
      <p:cxnSp>
        <p:nvCxnSpPr>
          <p:cNvPr id="68" name="直線コネクタ 67"/>
          <p:cNvCxnSpPr/>
          <p:nvPr/>
        </p:nvCxnSpPr>
        <p:spPr>
          <a:xfrm>
            <a:off x="304911" y="2394148"/>
            <a:ext cx="2887359" cy="8459"/>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V="1">
            <a:off x="4027280" y="5562368"/>
            <a:ext cx="3075648" cy="7838"/>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406852" y="4626204"/>
            <a:ext cx="1780916" cy="854080"/>
          </a:xfrm>
          <a:prstGeom prst="rect">
            <a:avLst/>
          </a:prstGeom>
          <a:noFill/>
        </p:spPr>
        <p:txBody>
          <a:bodyPr wrap="square" rtlCol="0">
            <a:spAutoFit/>
          </a:bodyPr>
          <a:lstStyle/>
          <a:p>
            <a:pPr>
              <a:lnSpc>
                <a:spcPct val="150000"/>
              </a:lnSpc>
            </a:pP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県内の担当物件において巡回要員として、ビル設備管理の業務を実施</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916947" y="4721735"/>
            <a:ext cx="3453760" cy="1118255"/>
          </a:xfrm>
          <a:prstGeom prst="rect">
            <a:avLst/>
          </a:prstGeom>
        </p:spPr>
        <p:txBody>
          <a:bodyPr wrap="square">
            <a:spAutoFit/>
          </a:bodyPr>
          <a:lstStyle/>
          <a:p>
            <a:pPr>
              <a:lnSpc>
                <a:spcPts val="1600"/>
              </a:lnSpc>
            </a:pPr>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ポリテクセンターの修了生を採用したきっかけは、私自身がポリテクセンターの当時のビル設備サービス科を</a:t>
            </a:r>
            <a:r>
              <a:rPr lang="en-US" altLang="ja-JP" sz="1000" dirty="0">
                <a:latin typeface="HG丸ｺﾞｼｯｸM-PRO" panose="020F0600000000000000" pitchFamily="50" charset="-128"/>
                <a:ea typeface="HG丸ｺﾞｼｯｸM-PRO" panose="020F0600000000000000" pitchFamily="50" charset="-128"/>
                <a:cs typeface="メイリオ" panose="020B0604030504040204" pitchFamily="50" charset="-128"/>
              </a:rPr>
              <a:t>2014</a:t>
            </a:r>
            <a:r>
              <a:rPr lang="ja-JP" altLang="en-US" sz="1000" dirty="0">
                <a:latin typeface="HG丸ｺﾞｼｯｸM-PRO" panose="020F0600000000000000" pitchFamily="50" charset="-128"/>
                <a:ea typeface="HG丸ｺﾞｼｯｸM-PRO" panose="020F0600000000000000" pitchFamily="50" charset="-128"/>
                <a:cs typeface="メイリオ" panose="020B0604030504040204" pitchFamily="50" charset="-128"/>
              </a:rPr>
              <a:t>年</a:t>
            </a:r>
            <a:r>
              <a:rPr lang="en-US" altLang="ja-JP" sz="1000" dirty="0">
                <a:latin typeface="HG丸ｺﾞｼｯｸM-PRO" panose="020F0600000000000000" pitchFamily="50" charset="-128"/>
                <a:ea typeface="HG丸ｺﾞｼｯｸM-PRO" panose="020F0600000000000000" pitchFamily="50" charset="-128"/>
                <a:cs typeface="メイリオ" panose="020B0604030504040204" pitchFamily="50" charset="-128"/>
              </a:rPr>
              <a:t>9</a:t>
            </a:r>
            <a:r>
              <a:rPr lang="ja-JP" altLang="en-US" sz="1000" dirty="0">
                <a:latin typeface="HG丸ｺﾞｼｯｸM-PRO" panose="020F0600000000000000" pitchFamily="50" charset="-128"/>
                <a:ea typeface="HG丸ｺﾞｼｯｸM-PRO" panose="020F0600000000000000" pitchFamily="50" charset="-128"/>
                <a:cs typeface="メイリオ" panose="020B0604030504040204" pitchFamily="50" charset="-128"/>
              </a:rPr>
              <a:t>月に修了</a:t>
            </a:r>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して</a:t>
            </a:r>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いて、ポリテクで習得した知識・経験が当社の業務に役立つことを身をもって経験していたことがあります。</a:t>
            </a:r>
            <a:endParaRPr lang="ja-JP" altLang="en-US" sz="10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0" name="テキスト ボックス 59"/>
          <p:cNvSpPr txBox="1"/>
          <p:nvPr/>
        </p:nvSpPr>
        <p:spPr>
          <a:xfrm>
            <a:off x="-12222" y="943884"/>
            <a:ext cx="3154586" cy="276999"/>
          </a:xfrm>
          <a:prstGeom prst="rect">
            <a:avLst/>
          </a:prstGeom>
          <a:noFill/>
        </p:spPr>
        <p:txBody>
          <a:bodyPr wrap="square" rtlCol="0">
            <a:spAutoFit/>
          </a:bodyPr>
          <a:lstStyle/>
          <a:p>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ポリテク受講のきっかけは？</a:t>
            </a:r>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テキスト ボックス 55"/>
          <p:cNvSpPr txBox="1"/>
          <p:nvPr/>
        </p:nvSpPr>
        <p:spPr>
          <a:xfrm>
            <a:off x="-18962" y="2842898"/>
            <a:ext cx="3154586" cy="276999"/>
          </a:xfrm>
          <a:prstGeom prst="rect">
            <a:avLst/>
          </a:prstGeom>
          <a:noFill/>
        </p:spPr>
        <p:txBody>
          <a:bodyPr wrap="square" rtlCol="0">
            <a:spAutoFit/>
          </a:bodyPr>
          <a:lstStyle/>
          <a:p>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受講はいかがでしたか？</a:t>
            </a:r>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テキスト ボックス 61"/>
          <p:cNvSpPr txBox="1"/>
          <p:nvPr/>
        </p:nvSpPr>
        <p:spPr>
          <a:xfrm>
            <a:off x="90206" y="3017476"/>
            <a:ext cx="4672330" cy="964367"/>
          </a:xfrm>
          <a:prstGeom prst="rect">
            <a:avLst/>
          </a:prstGeom>
          <a:noFill/>
        </p:spPr>
        <p:txBody>
          <a:bodyPr wrap="square" rtlCol="0">
            <a:spAutoFit/>
          </a:bodyPr>
          <a:lstStyle/>
          <a:p>
            <a:pPr>
              <a:lnSpc>
                <a:spcPts val="1700"/>
              </a:lnSpc>
            </a:pP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講師の先生方にはとても親切・丁寧に科目内容を教えていただきました。初学者でも理解しやすいように動画や資料を用いており、とてもわかりやすい内容でした。また、講義以外でも質問すれば教えていただけるため、とても良い環境が整っていると思いました。</a:t>
            </a:r>
            <a:endPar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5" name="テキスト ボックス 64"/>
          <p:cNvSpPr txBox="1"/>
          <p:nvPr/>
        </p:nvSpPr>
        <p:spPr>
          <a:xfrm>
            <a:off x="5960835" y="1112831"/>
            <a:ext cx="3179585" cy="276999"/>
          </a:xfrm>
          <a:prstGeom prst="rect">
            <a:avLst/>
          </a:prstGeom>
          <a:noFill/>
        </p:spPr>
        <p:txBody>
          <a:bodyPr wrap="square" rtlCol="0">
            <a:spAutoFit/>
          </a:bodyPr>
          <a:lstStyle/>
          <a:p>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就職活動はどのような感じでしたか？</a:t>
            </a:r>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テキスト ボックス 66"/>
          <p:cNvSpPr txBox="1"/>
          <p:nvPr/>
        </p:nvSpPr>
        <p:spPr>
          <a:xfrm>
            <a:off x="3575604" y="1510986"/>
            <a:ext cx="2241203" cy="523220"/>
          </a:xfrm>
          <a:prstGeom prst="rect">
            <a:avLst/>
          </a:prstGeom>
          <a:noFill/>
        </p:spPr>
        <p:txBody>
          <a:bodyPr wrap="square" rtlCol="0">
            <a:spAutoFit/>
          </a:bodyPr>
          <a:lstStyle/>
          <a:p>
            <a:pPr algn="ctr"/>
            <a:r>
              <a:rPr kumimoji="1" lang="ja-JP" altLang="en-US" sz="1400" u="sng" dirty="0" smtClean="0">
                <a:solidFill>
                  <a:schemeClr val="tx2">
                    <a:lumMod val="75000"/>
                  </a:schemeClr>
                </a:solidFill>
                <a:latin typeface="HG丸ｺﾞｼｯｸM-PRO" panose="020F0600000000000000" pitchFamily="50" charset="-128"/>
                <a:ea typeface="HG丸ｺﾞｼｯｸM-PRO" panose="020F0600000000000000" pitchFamily="50" charset="-128"/>
              </a:rPr>
              <a:t>ビル管理技術科</a:t>
            </a:r>
            <a:endParaRPr kumimoji="1" lang="en-US" altLang="ja-JP" sz="1400" u="sng" dirty="0" smtClean="0">
              <a:solidFill>
                <a:schemeClr val="tx2">
                  <a:lumMod val="75000"/>
                </a:schemeClr>
              </a:solidFill>
              <a:latin typeface="HG丸ｺﾞｼｯｸM-PRO" panose="020F0600000000000000" pitchFamily="50" charset="-128"/>
              <a:ea typeface="HG丸ｺﾞｼｯｸM-PRO" panose="020F0600000000000000" pitchFamily="50" charset="-128"/>
            </a:endParaRPr>
          </a:p>
          <a:p>
            <a:pPr algn="ctr"/>
            <a:r>
              <a:rPr lang="en-US" altLang="ja-JP" sz="1400" u="sng" dirty="0" smtClean="0">
                <a:solidFill>
                  <a:schemeClr val="tx2">
                    <a:lumMod val="75000"/>
                  </a:schemeClr>
                </a:solidFill>
                <a:latin typeface="HG丸ｺﾞｼｯｸM-PRO" panose="020F0600000000000000" pitchFamily="50" charset="-128"/>
                <a:ea typeface="HG丸ｺﾞｼｯｸM-PRO" panose="020F0600000000000000" pitchFamily="50" charset="-128"/>
              </a:rPr>
              <a:t>(</a:t>
            </a:r>
            <a:r>
              <a:rPr lang="ja-JP" altLang="en-US" sz="1400" u="sng" dirty="0" smtClean="0">
                <a:solidFill>
                  <a:schemeClr val="tx2">
                    <a:lumMod val="75000"/>
                  </a:schemeClr>
                </a:solidFill>
                <a:latin typeface="HG丸ｺﾞｼｯｸM-PRO" panose="020F0600000000000000" pitchFamily="50" charset="-128"/>
                <a:ea typeface="HG丸ｺﾞｼｯｸM-PRO" panose="020F0600000000000000" pitchFamily="50" charset="-128"/>
              </a:rPr>
              <a:t>６か月</a:t>
            </a:r>
            <a:r>
              <a:rPr lang="ja-JP" altLang="en-US" sz="1400" u="sng" dirty="0" smtClean="0">
                <a:solidFill>
                  <a:schemeClr val="tx2">
                    <a:lumMod val="75000"/>
                  </a:schemeClr>
                </a:solidFill>
                <a:latin typeface="HG丸ｺﾞｼｯｸM-PRO" panose="020F0600000000000000" pitchFamily="50" charset="-128"/>
                <a:ea typeface="HG丸ｺﾞｼｯｸM-PRO" panose="020F0600000000000000" pitchFamily="50" charset="-128"/>
              </a:rPr>
              <a:t>訓練</a:t>
            </a:r>
            <a:r>
              <a:rPr lang="en-US" altLang="ja-JP" sz="1400" u="sng" dirty="0" smtClean="0">
                <a:solidFill>
                  <a:schemeClr val="tx2">
                    <a:lumMod val="75000"/>
                  </a:schemeClr>
                </a:solidFill>
                <a:latin typeface="HG丸ｺﾞｼｯｸM-PRO" panose="020F0600000000000000" pitchFamily="50" charset="-128"/>
                <a:ea typeface="HG丸ｺﾞｼｯｸM-PRO" panose="020F0600000000000000" pitchFamily="50" charset="-128"/>
              </a:rPr>
              <a:t>)</a:t>
            </a:r>
            <a:endParaRPr kumimoji="1" lang="ja-JP" altLang="en-US" sz="1400" u="sng" dirty="0">
              <a:solidFill>
                <a:schemeClr val="tx2">
                  <a:lumMod val="75000"/>
                </a:schemeClr>
              </a:solidFill>
              <a:latin typeface="HG丸ｺﾞｼｯｸM-PRO" panose="020F0600000000000000" pitchFamily="50" charset="-128"/>
              <a:ea typeface="HG丸ｺﾞｼｯｸM-PRO" panose="020F0600000000000000" pitchFamily="50" charset="-128"/>
            </a:endParaRPr>
          </a:p>
        </p:txBody>
      </p:sp>
      <p:sp>
        <p:nvSpPr>
          <p:cNvPr id="69" name="テキスト ボックス 68"/>
          <p:cNvSpPr txBox="1"/>
          <p:nvPr/>
        </p:nvSpPr>
        <p:spPr>
          <a:xfrm>
            <a:off x="4822367" y="2770926"/>
            <a:ext cx="4032448" cy="276999"/>
          </a:xfrm>
          <a:prstGeom prst="rect">
            <a:avLst/>
          </a:prstGeom>
          <a:noFill/>
        </p:spPr>
        <p:txBody>
          <a:bodyPr wrap="square" rtlCol="0">
            <a:spAutoFit/>
          </a:bodyPr>
          <a:lstStyle/>
          <a:p>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受講</a:t>
            </a:r>
            <a:r>
              <a:rPr lang="ja-JP" altLang="en-US"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を検討している方へアドバイスをお願いします</a:t>
            </a:r>
            <a:r>
              <a:rPr kumimoji="1" lang="en-US" altLang="ja-JP"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テキスト ボックス 71"/>
          <p:cNvSpPr txBox="1"/>
          <p:nvPr/>
        </p:nvSpPr>
        <p:spPr>
          <a:xfrm>
            <a:off x="4927670" y="3040949"/>
            <a:ext cx="3821841" cy="832920"/>
          </a:xfrm>
          <a:prstGeom prst="rect">
            <a:avLst/>
          </a:prstGeom>
          <a:noFill/>
        </p:spPr>
        <p:txBody>
          <a:bodyPr wrap="square" rtlCol="0">
            <a:spAutoFit/>
          </a:bodyPr>
          <a:lstStyle/>
          <a:p>
            <a:pPr>
              <a:lnSpc>
                <a:spcPct val="150000"/>
              </a:lnSpc>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か月間という期間ではありますが、とても有意義に過ごすことができます。また、同じコースを受講する受講者の方がいますのでお互い良い刺激を与えられると思います。</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テキスト ボックス 73"/>
          <p:cNvSpPr txBox="1"/>
          <p:nvPr/>
        </p:nvSpPr>
        <p:spPr>
          <a:xfrm>
            <a:off x="6137874" y="1446826"/>
            <a:ext cx="2856442" cy="1182375"/>
          </a:xfrm>
          <a:prstGeom prst="rect">
            <a:avLst/>
          </a:prstGeom>
          <a:noFill/>
        </p:spPr>
        <p:txBody>
          <a:bodyPr wrap="square" rtlCol="0">
            <a:spAutoFit/>
          </a:bodyPr>
          <a:lstStyle/>
          <a:p>
            <a:pPr>
              <a:lnSpc>
                <a:spcPts val="1700"/>
              </a:lnSpc>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ポリテクで習得した知識・技術は現在、勤めさせて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頂</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いてい</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る</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会社では、業務全般の知識、技術として大変役立っております。ポリテクセンターで学んでいたことが就職に繋がり、とても嬉しく思っております。</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テキスト ボックス 75"/>
          <p:cNvSpPr txBox="1"/>
          <p:nvPr/>
        </p:nvSpPr>
        <p:spPr>
          <a:xfrm>
            <a:off x="6071741" y="669327"/>
            <a:ext cx="3119694" cy="307777"/>
          </a:xfrm>
          <a:prstGeom prst="rect">
            <a:avLst/>
          </a:prstGeom>
          <a:noFill/>
        </p:spPr>
        <p:txBody>
          <a:bodyPr wrap="square" rtlCol="0">
            <a:spAutoFit/>
          </a:bodyPr>
          <a:lstStyle/>
          <a:p>
            <a:r>
              <a:rPr lang="ja-JP" altLang="en-US" sz="14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就職に強いポリテクな</a:t>
            </a:r>
            <a:r>
              <a:rPr lang="ja-JP" altLang="en-US" sz="14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ら安心です！</a:t>
            </a:r>
            <a:endParaRPr kumimoji="1" lang="ja-JP" altLang="en-US" sz="1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41" name="直線コネクタ 40"/>
          <p:cNvCxnSpPr/>
          <p:nvPr/>
        </p:nvCxnSpPr>
        <p:spPr>
          <a:xfrm>
            <a:off x="5724128" y="5373216"/>
            <a:ext cx="1512168" cy="0"/>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71623" y="2589272"/>
            <a:ext cx="1916145" cy="36879"/>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04911" y="2180201"/>
            <a:ext cx="2754921" cy="17746"/>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V="1">
            <a:off x="6248055" y="2120476"/>
            <a:ext cx="2626575" cy="14263"/>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8287194" y="1927006"/>
            <a:ext cx="617824" cy="11708"/>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4313089" y="5766231"/>
            <a:ext cx="4510231" cy="1054135"/>
          </a:xfrm>
          <a:prstGeom prst="rect">
            <a:avLst/>
          </a:prstGeom>
        </p:spPr>
        <p:txBody>
          <a:bodyPr wrap="square">
            <a:spAutoFit/>
          </a:bodyPr>
          <a:lstStyle/>
          <a:p>
            <a:pPr>
              <a:lnSpc>
                <a:spcPts val="1500"/>
              </a:lnSpc>
            </a:pPr>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ポリテクセンターの</a:t>
            </a:r>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修了生には訓練期間中にビル設</a:t>
            </a:r>
            <a:endParaRPr lang="en-US" altLang="ja-JP"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1500"/>
              </a:lnSpc>
            </a:pPr>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備管理に必要な資格を取得される方も多くいると思</a:t>
            </a:r>
            <a:endParaRPr lang="en-US" altLang="ja-JP"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1500"/>
              </a:lnSpc>
            </a:pPr>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いますが、そこで資格取得の勉強を辞めてしまうの</a:t>
            </a:r>
            <a:endParaRPr lang="en-US" altLang="ja-JP"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1500"/>
              </a:lnSpc>
            </a:pPr>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ではなく、更なる資格取得に取り組んでいただきたいと思います。日々技術は進歩しています。人生一生勉強の心構えでやっていただると有難いです。</a:t>
            </a:r>
            <a:endParaRPr lang="ja-JP" altLang="en-US" sz="10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pic>
        <p:nvPicPr>
          <p:cNvPr id="8" name="図 7"/>
          <p:cNvPicPr>
            <a:picLocks noChangeAspect="1"/>
          </p:cNvPicPr>
          <p:nvPr/>
        </p:nvPicPr>
        <p:blipFill>
          <a:blip r:embed="rId3"/>
          <a:stretch>
            <a:fillRect/>
          </a:stretch>
        </p:blipFill>
        <p:spPr>
          <a:xfrm>
            <a:off x="2303492" y="4214240"/>
            <a:ext cx="1306327" cy="1540057"/>
          </a:xfrm>
          <a:prstGeom prst="rect">
            <a:avLst/>
          </a:prstGeom>
        </p:spPr>
      </p:pic>
      <p:cxnSp>
        <p:nvCxnSpPr>
          <p:cNvPr id="63" name="直線コネクタ 62"/>
          <p:cNvCxnSpPr/>
          <p:nvPr/>
        </p:nvCxnSpPr>
        <p:spPr>
          <a:xfrm>
            <a:off x="2728977" y="1966592"/>
            <a:ext cx="359178" cy="28719"/>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5019654" y="3814259"/>
            <a:ext cx="2864714" cy="5930"/>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6811095" y="3567740"/>
            <a:ext cx="1938416" cy="14091"/>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pic>
        <p:nvPicPr>
          <p:cNvPr id="43" name="図 42"/>
          <p:cNvPicPr>
            <a:picLocks noChangeAspect="1"/>
          </p:cNvPicPr>
          <p:nvPr/>
        </p:nvPicPr>
        <p:blipFill>
          <a:blip r:embed="rId4"/>
          <a:stretch>
            <a:fillRect/>
          </a:stretch>
        </p:blipFill>
        <p:spPr>
          <a:xfrm>
            <a:off x="7409588" y="4214240"/>
            <a:ext cx="1563346" cy="2144017"/>
          </a:xfrm>
          <a:prstGeom prst="rect">
            <a:avLst/>
          </a:prstGeom>
        </p:spPr>
      </p:pic>
      <p:sp>
        <p:nvSpPr>
          <p:cNvPr id="73" name="正方形/長方形 72"/>
          <p:cNvSpPr/>
          <p:nvPr/>
        </p:nvSpPr>
        <p:spPr>
          <a:xfrm>
            <a:off x="3054733" y="6033436"/>
            <a:ext cx="1274692" cy="215444"/>
          </a:xfrm>
          <a:prstGeom prst="rect">
            <a:avLst/>
          </a:prstGeom>
        </p:spPr>
        <p:txBody>
          <a:bodyPr wrap="square">
            <a:spAutoFit/>
          </a:bodyPr>
          <a:lstStyle/>
          <a:p>
            <a:r>
              <a:rPr lang="ja-JP" altLang="en-US" sz="800" b="1" u="sng" dirty="0" smtClean="0">
                <a:latin typeface="メイリオ" panose="020B0604030504040204" pitchFamily="50" charset="-128"/>
                <a:ea typeface="メイリオ" panose="020B0604030504040204" pitchFamily="50" charset="-128"/>
                <a:cs typeface="メイリオ" panose="020B0604030504040204" pitchFamily="50" charset="-128"/>
              </a:rPr>
              <a:t>ポリテクの修了生</a:t>
            </a:r>
            <a:r>
              <a:rPr lang="ja-JP" altLang="en-US" sz="800" b="1" u="sng"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1" u="sng"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800" b="1" u="sng" dirty="0" smtClean="0">
                <a:latin typeface="メイリオ" panose="020B0604030504040204" pitchFamily="50" charset="-128"/>
                <a:ea typeface="メイリオ" panose="020B0604030504040204" pitchFamily="50" charset="-128"/>
                <a:cs typeface="メイリオ" panose="020B0604030504040204" pitchFamily="50" charset="-128"/>
              </a:rPr>
              <a:t>名</a:t>
            </a:r>
            <a:endParaRPr lang="ja-JP" altLang="en-US" sz="8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060387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599</Words>
  <Application>Microsoft Office PowerPoint</Application>
  <PresentationFormat>画面に合わせる (4:3)</PresentationFormat>
  <Paragraphs>39</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2024-03-26T06:03:13Z</dcterms:created>
  <dcterms:modified xsi:type="dcterms:W3CDTF">2025-02-21T03:11:40Z</dcterms:modified>
</cp:coreProperties>
</file>