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7775575" cy="1090771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340C"/>
    <a:srgbClr val="D11793"/>
    <a:srgbClr val="F08300"/>
    <a:srgbClr val="E95377"/>
    <a:srgbClr val="E95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17"/>
    <p:restoredTop sz="94675"/>
  </p:normalViewPr>
  <p:slideViewPr>
    <p:cSldViewPr snapToGrid="0" snapToObjects="1">
      <p:cViewPr varScale="1">
        <p:scale>
          <a:sx n="73" d="100"/>
          <a:sy n="73" d="100"/>
        </p:scale>
        <p:origin x="28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775575" cy="6124575"/>
          </a:xfrm>
          <a:solidFill>
            <a:schemeClr val="bg2"/>
          </a:solidFill>
        </p:spPr>
        <p:txBody>
          <a:bodyPr anchor="ctr" anchorCtr="1"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kumimoji="1" lang="ja-JP" altLang="en-US" smtClean="0"/>
              <a:t>写真を追加する</a:t>
            </a:r>
            <a:endParaRPr kumimoji="1" lang="ja-JP" alt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1" hasCustomPrompt="1"/>
          </p:nvPr>
        </p:nvSpPr>
        <p:spPr>
          <a:xfrm>
            <a:off x="690563" y="7470324"/>
            <a:ext cx="1800000" cy="2689200"/>
          </a:xfrm>
          <a:solidFill>
            <a:schemeClr val="bg2"/>
          </a:solidFill>
        </p:spPr>
        <p:txBody>
          <a:bodyPr anchor="ctr" anchorCtr="1">
            <a:normAutofit/>
          </a:bodyPr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kumimoji="1" lang="ja-JP" altLang="en-US" smtClean="0"/>
              <a:t>写真を追加する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0214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571" y="580737"/>
            <a:ext cx="6706433" cy="2108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71" y="2903673"/>
            <a:ext cx="6706433" cy="692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571" y="10109836"/>
            <a:ext cx="1749504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BF385-1D8A-DF47-91BA-9C7B1C6FBD29}" type="datetimeFigureOut">
              <a:rPr kumimoji="1" lang="ja-JP" altLang="en-US" smtClean="0"/>
              <a:t>2024/12/12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5659" y="10109836"/>
            <a:ext cx="2624257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1500" y="10109836"/>
            <a:ext cx="1749504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3B14A-C4F1-234F-A828-CEB422CEF9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459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777514" rtl="0" eaLnBrk="1" latinLnBrk="0" hangingPunct="1">
        <a:lnSpc>
          <a:spcPct val="90000"/>
        </a:lnSpc>
        <a:spcBef>
          <a:spcPct val="0"/>
        </a:spcBef>
        <a:buNone/>
        <a:defRPr kumimoji="1" sz="37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79" indent="-194379" algn="l" defTabSz="777514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kumimoji="1"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831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2041" kern="1200">
          <a:solidFill>
            <a:schemeClr val="tx1"/>
          </a:solidFill>
          <a:latin typeface="+mn-lt"/>
          <a:ea typeface="+mn-ea"/>
          <a:cs typeface="+mn-cs"/>
        </a:defRPr>
      </a:lvl2pPr>
      <a:lvl3pPr marL="971893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360650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749407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2138164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526922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915679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3044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7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514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271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029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3786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2543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30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0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107923" y="3273"/>
            <a:ext cx="3667652" cy="6470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/>
          <a:srcRect l="10149" r="-1"/>
          <a:stretch/>
        </p:blipFill>
        <p:spPr>
          <a:xfrm>
            <a:off x="0" y="3273"/>
            <a:ext cx="4147000" cy="5964102"/>
          </a:xfrm>
          <a:prstGeom prst="rect">
            <a:avLst/>
          </a:prstGeom>
        </p:spPr>
      </p:pic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833916"/>
              </p:ext>
            </p:extLst>
          </p:nvPr>
        </p:nvGraphicFramePr>
        <p:xfrm>
          <a:off x="4254988" y="3010099"/>
          <a:ext cx="3429224" cy="2877463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759570">
                  <a:extLst>
                    <a:ext uri="{9D8B030D-6E8A-4147-A177-3AD203B41FA5}">
                      <a16:colId xmlns:a16="http://schemas.microsoft.com/office/drawing/2014/main" val="2711175493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511286662"/>
                    </a:ext>
                  </a:extLst>
                </a:gridCol>
                <a:gridCol w="2507094">
                  <a:extLst>
                    <a:ext uri="{9D8B030D-6E8A-4147-A177-3AD203B41FA5}">
                      <a16:colId xmlns:a16="http://schemas.microsoft.com/office/drawing/2014/main" val="1586552829"/>
                    </a:ext>
                  </a:extLst>
                </a:gridCol>
              </a:tblGrid>
              <a:tr h="379779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ja-JP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定員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 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b="0" kern="100" dirty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１０名</a:t>
                      </a:r>
                      <a:endParaRPr lang="ja-JP" sz="1100" b="0" kern="100" dirty="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2097778"/>
                  </a:ext>
                </a:extLst>
              </a:tr>
              <a:tr h="369772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ja-JP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受講料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 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100" kern="100" dirty="0" smtClean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7</a:t>
                      </a:r>
                      <a:r>
                        <a:rPr lang="ja-JP" sz="1100" kern="100" dirty="0" err="1" smtClean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，</a:t>
                      </a:r>
                      <a:r>
                        <a:rPr lang="en-US" altLang="ja-JP" sz="1100" kern="100" dirty="0" smtClean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5</a:t>
                      </a:r>
                      <a:r>
                        <a:rPr lang="ja-JP" sz="1100" kern="100" dirty="0" smtClean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００円</a:t>
                      </a:r>
                      <a:r>
                        <a:rPr lang="ja-JP" sz="1100" kern="100" dirty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／人</a:t>
                      </a:r>
                      <a:endParaRPr lang="ja-JP" sz="1100" kern="100" dirty="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0551433"/>
                  </a:ext>
                </a:extLst>
              </a:tr>
              <a:tr h="488077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ja-JP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対象者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 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777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SOLIDWORKS</a:t>
                      </a:r>
                      <a:r>
                        <a:rPr kumimoji="1" lang="ja-JP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を使用したことがある、もしくは３次元</a:t>
                      </a:r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CAD</a:t>
                      </a:r>
                      <a:r>
                        <a:rPr kumimoji="1" lang="ja-JP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を活用したソリッドモデリング技術を受講した方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8408792"/>
                  </a:ext>
                </a:extLst>
              </a:tr>
              <a:tr h="488077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ja-JP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使用機器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 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defTabSz="717550">
                        <a:spcAft>
                          <a:spcPts val="0"/>
                        </a:spcAft>
                      </a:pPr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SOLIDWORKS</a:t>
                      </a:r>
                      <a:endParaRPr lang="ja-JP" sz="1100" b="0" kern="100" dirty="0">
                        <a:solidFill>
                          <a:schemeClr val="tx1"/>
                        </a:solidFill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1467019"/>
                  </a:ext>
                </a:extLst>
              </a:tr>
              <a:tr h="365974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ja-JP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ご持参品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 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ja-JP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筆記用具</a:t>
                      </a:r>
                      <a:endParaRPr lang="ja-JP" sz="1100" kern="100" dirty="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2154216"/>
                  </a:ext>
                </a:extLst>
              </a:tr>
              <a:tr h="770941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ja-JP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申込方法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 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ja-JP" altLang="en-US" sz="1100" kern="100" dirty="0" smtClean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裏面の</a:t>
                      </a:r>
                      <a:r>
                        <a:rPr lang="ja-JP" sz="1100" kern="100" dirty="0" smtClean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セミナー</a:t>
                      </a:r>
                      <a:r>
                        <a:rPr lang="ja-JP" sz="1100" kern="100" dirty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受講申込書に必要事項を記入の上、</a:t>
                      </a:r>
                      <a:r>
                        <a:rPr lang="en-US" sz="1100" kern="100" dirty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FAX</a:t>
                      </a:r>
                      <a:r>
                        <a:rPr lang="ja-JP" sz="1100" kern="100" dirty="0" err="1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、</a:t>
                      </a:r>
                      <a:r>
                        <a:rPr lang="ja-JP" sz="1100" kern="100" dirty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郵送又は持参</a:t>
                      </a:r>
                      <a:r>
                        <a:rPr lang="ja-JP" sz="1100" kern="100" dirty="0" smtClean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にてお申し込み</a:t>
                      </a:r>
                      <a:r>
                        <a:rPr lang="ja-JP" sz="1100" kern="100" dirty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ください。</a:t>
                      </a:r>
                      <a:endParaRPr lang="ja-JP" sz="1100" kern="100" dirty="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1708672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65874" y="7914006"/>
            <a:ext cx="567660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sz="1400" dirty="0" err="1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</a:t>
            </a:r>
            <a:r>
              <a:rPr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設計とは</a:t>
            </a:r>
            <a:endParaRPr lang="en-US" altLang="ja-JP" sz="14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1800"/>
              </a:lnSpc>
            </a:pPr>
            <a:r>
              <a:rPr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ja-JP" altLang="en-US" sz="1400" dirty="0" err="1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検証ツールとアセンブリ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ヶ条</a:t>
            </a:r>
          </a:p>
          <a:p>
            <a:pPr>
              <a:lnSpc>
                <a:spcPts val="1800"/>
              </a:lnSpc>
            </a:pP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（１）設計で重要な部分での</a:t>
            </a: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着目点（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２）アセンブリの基準とサブアセンブリ基準の</a:t>
            </a: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関係（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３）ボトムアップアセンブリと</a:t>
            </a: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トップダウンアセンブリ（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４）実習問題</a:t>
            </a:r>
          </a:p>
          <a:p>
            <a:pPr>
              <a:lnSpc>
                <a:spcPts val="1800"/>
              </a:lnSpc>
            </a:pPr>
            <a:r>
              <a:rPr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400" dirty="0" err="1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検証作</a:t>
            </a:r>
          </a:p>
          <a:p>
            <a:pPr>
              <a:lnSpc>
                <a:spcPts val="1800"/>
              </a:lnSpc>
            </a:pP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（１）アセンブリ機能を活用した検証方法（干渉チェック、重心チェック</a:t>
            </a: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12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２）図面を活用した検証</a:t>
            </a: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方法</a:t>
            </a:r>
            <a:endParaRPr lang="en-US" altLang="ja-JP" sz="12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３）実習問題（ボトムアップアセンブリ</a:t>
            </a: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12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４）実習問題（トップダウンアセンブリ）</a:t>
            </a:r>
          </a:p>
          <a:p>
            <a:pPr>
              <a:lnSpc>
                <a:spcPts val="1800"/>
              </a:lnSpc>
            </a:pPr>
            <a:r>
              <a:rPr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lang="ja-JP" altLang="en-US" sz="1400" dirty="0" err="1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</a:t>
            </a:r>
            <a:r>
              <a:rPr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まとめ</a:t>
            </a:r>
            <a:endParaRPr lang="en-US" altLang="ja-JP" sz="14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0" y="5963667"/>
            <a:ext cx="7775575" cy="124801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209468" y="6006705"/>
            <a:ext cx="9669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</a:t>
            </a:r>
            <a:r>
              <a:rPr lang="en-US" altLang="ja-JP" sz="20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25</a:t>
            </a:r>
            <a:endParaRPr lang="ja-JP" altLang="en-US" sz="2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315606" y="6203554"/>
            <a:ext cx="741657" cy="3352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時間</a:t>
            </a:r>
            <a:endParaRPr kumimoji="1" lang="ja-JP" altLang="en-US" sz="1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315606" y="6632419"/>
            <a:ext cx="741657" cy="3352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場所</a:t>
            </a:r>
            <a:endParaRPr kumimoji="1" lang="ja-JP" altLang="en-US" sz="1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075320" y="6102228"/>
            <a:ext cx="251703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6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</a:t>
            </a:r>
            <a:r>
              <a:rPr lang="ja-JP" altLang="en-US" sz="26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:</a:t>
            </a:r>
            <a:r>
              <a:rPr lang="en-US" altLang="ja-JP" sz="2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</a:t>
            </a:r>
            <a:r>
              <a:rPr lang="ja-JP" altLang="en-US" sz="26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0～1</a:t>
            </a:r>
            <a:r>
              <a:rPr lang="en-US" altLang="ja-JP" sz="26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lang="ja-JP" altLang="en-US" sz="26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：</a:t>
            </a:r>
            <a:r>
              <a:rPr lang="en-US" altLang="ja-JP" sz="2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</a:t>
            </a:r>
            <a:r>
              <a:rPr lang="en-US" altLang="ja-JP" sz="26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</a:t>
            </a:r>
            <a:endParaRPr lang="ja-JP" altLang="en-US" sz="26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092270" y="6553476"/>
            <a:ext cx="2628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ポリテクセンター</a:t>
            </a:r>
            <a:r>
              <a:rPr lang="ja-JP" altLang="en-US" sz="12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伊勢　教室</a:t>
            </a:r>
            <a:r>
              <a:rPr lang="en-US" altLang="ja-JP" sz="12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PG</a:t>
            </a:r>
            <a:endParaRPr lang="ja-JP" altLang="en-US" sz="1200" dirty="0" smtClean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伊勢市小俣町明野</a:t>
            </a:r>
            <a:r>
              <a:rPr lang="en-US" altLang="ja-JP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685</a:t>
            </a:r>
            <a:endParaRPr lang="ja-JP" altLang="en-US" sz="12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220032" y="726835"/>
            <a:ext cx="3461831" cy="5135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機械</a:t>
            </a:r>
            <a:r>
              <a:rPr lang="ja-JP" altLang="en-US" sz="2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系セミナーコース</a:t>
            </a:r>
            <a:endParaRPr kumimoji="1" lang="ja-JP" altLang="en-US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174678" y="1197254"/>
            <a:ext cx="3509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ja-JP" altLang="en-US" sz="3600" b="1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３次元</a:t>
            </a:r>
            <a:r>
              <a:rPr lang="en-US" altLang="ja-JP" sz="3600" b="1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CAD</a:t>
            </a:r>
          </a:p>
          <a:p>
            <a:pPr algn="dist"/>
            <a:r>
              <a:rPr lang="ja-JP" altLang="en-US" sz="3600" b="1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を活用した</a:t>
            </a:r>
            <a:endParaRPr lang="en-US" altLang="ja-JP" sz="3600" b="1" dirty="0" smtClean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dist"/>
            <a:r>
              <a:rPr lang="ja-JP" altLang="en-US" sz="3600" b="1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アセンブリ技術</a:t>
            </a:r>
            <a:endParaRPr lang="en-US" altLang="ja-JP" sz="3600" b="1" dirty="0" smtClean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68163" y="3958176"/>
            <a:ext cx="1891056" cy="189105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54130" y="4385250"/>
            <a:ext cx="19191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コース番号</a:t>
            </a:r>
            <a:r>
              <a:rPr lang="en-US" altLang="ja-JP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</a:p>
          <a:p>
            <a:pPr algn="ctr"/>
            <a:r>
              <a:rPr lang="en-US" altLang="ja-JP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7M112</a:t>
            </a:r>
            <a:endParaRPr lang="ja-JP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147000" y="188613"/>
            <a:ext cx="32892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200" dirty="0" smtClean="0">
                <a:solidFill>
                  <a:srgbClr val="E9340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能力開発ｾﾐﾅｰ</a:t>
            </a:r>
            <a:r>
              <a:rPr lang="ja-JP" altLang="en-US" dirty="0" smtClean="0">
                <a:solidFill>
                  <a:srgbClr val="E9340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のご案内</a:t>
            </a:r>
            <a:endParaRPr lang="ja-JP" altLang="en-US" dirty="0">
              <a:solidFill>
                <a:srgbClr val="E9340C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28" y="-84443"/>
            <a:ext cx="978584" cy="859806"/>
          </a:xfrm>
          <a:prstGeom prst="rect">
            <a:avLst/>
          </a:prstGeom>
        </p:spPr>
      </p:pic>
      <p:sp>
        <p:nvSpPr>
          <p:cNvPr id="44" name="正方形/長方形 43"/>
          <p:cNvSpPr/>
          <p:nvPr/>
        </p:nvSpPr>
        <p:spPr>
          <a:xfrm>
            <a:off x="163490" y="6333666"/>
            <a:ext cx="40883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0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1/30</a:t>
            </a:r>
            <a:r>
              <a:rPr lang="ja-JP" altLang="en-US" sz="40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</a:t>
            </a:r>
            <a:r>
              <a:rPr lang="nb-NO" altLang="ja-JP" sz="40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</a:t>
            </a:r>
            <a:r>
              <a:rPr lang="en-US" altLang="ja-JP" sz="40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en-US" altLang="ja-JP" sz="4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sz="40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</a:t>
            </a:r>
            <a:endParaRPr lang="ja-JP" altLang="en-US" sz="4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89529" y="7277029"/>
            <a:ext cx="5497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kern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訓練内容 ☞　</a:t>
            </a:r>
            <a:r>
              <a:rPr lang="ja-JP" altLang="en-US" sz="1200" kern="100" dirty="0" smtClean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設計</a:t>
            </a:r>
            <a:r>
              <a:rPr lang="ja-JP" altLang="en-US" sz="1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業務の効率化とこれによる製品の高付加価値化をめざして、「製品（部品）機能＝フィーチャー（形状特徴）」と捉えた</a:t>
            </a:r>
            <a:r>
              <a:rPr lang="en-US" altLang="ja-JP" sz="1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3</a:t>
            </a:r>
            <a:r>
              <a:rPr lang="ja-JP" altLang="en-US" sz="1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次元</a:t>
            </a:r>
            <a:r>
              <a:rPr lang="en-US" altLang="ja-JP" sz="1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CAD</a:t>
            </a:r>
            <a:r>
              <a:rPr lang="ja-JP" altLang="en-US" sz="1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の活用方法と、組立検討法および図面作成法を習得します</a:t>
            </a:r>
            <a:r>
              <a:rPr lang="ja-JP" altLang="en-US" sz="1200" kern="100" dirty="0" smtClean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。</a:t>
            </a:r>
            <a:endParaRPr lang="ja-JP" altLang="ja-JP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254988" y="-43558"/>
            <a:ext cx="194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　・　・　・　</a:t>
            </a:r>
            <a:endParaRPr kumimoji="1" lang="ja-JP" altLang="en-US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1585559" y="6329814"/>
            <a:ext cx="364202" cy="740763"/>
          </a:xfrm>
          <a:prstGeom prst="rect">
            <a:avLst/>
          </a:prstGeom>
        </p:spPr>
        <p:txBody>
          <a:bodyPr vert="wordArtVertRtl" wrap="square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THU</a:t>
            </a:r>
            <a:endParaRPr lang="ja-JP" altLang="en-US" sz="12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3007628" y="6348449"/>
            <a:ext cx="364202" cy="740763"/>
          </a:xfrm>
          <a:prstGeom prst="rect">
            <a:avLst/>
          </a:prstGeom>
        </p:spPr>
        <p:txBody>
          <a:bodyPr vert="wordArtVertRtl" wrap="square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FR</a:t>
            </a:r>
            <a:r>
              <a:rPr lang="en-US" altLang="ja-JP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</a:t>
            </a:r>
            <a:endParaRPr lang="ja-JP" altLang="en-US" sz="12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43" name="グループ化 42"/>
          <p:cNvGrpSpPr/>
          <p:nvPr/>
        </p:nvGrpSpPr>
        <p:grpSpPr>
          <a:xfrm>
            <a:off x="68164" y="10068125"/>
            <a:ext cx="6699908" cy="761800"/>
            <a:chOff x="68164" y="10068125"/>
            <a:chExt cx="6699908" cy="761800"/>
          </a:xfrm>
        </p:grpSpPr>
        <p:sp>
          <p:nvSpPr>
            <p:cNvPr id="45" name="正方形/長方形 44"/>
            <p:cNvSpPr/>
            <p:nvPr/>
          </p:nvSpPr>
          <p:spPr>
            <a:xfrm>
              <a:off x="68164" y="10343990"/>
              <a:ext cx="6426437" cy="477054"/>
            </a:xfrm>
            <a:prstGeom prst="rect">
              <a:avLst/>
            </a:prstGeom>
            <a:ln>
              <a:solidFill>
                <a:srgbClr val="0055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>
                <a:lnSpc>
                  <a:spcPts val="1700"/>
                </a:lnSpc>
              </a:pPr>
              <a:r>
                <a:rPr lang="ja-JP" altLang="en-US" sz="130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お問い合わせ、</a:t>
              </a:r>
              <a:r>
                <a:rPr lang="en-US" altLang="ja-JP" sz="130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HP</a:t>
              </a:r>
              <a:r>
                <a:rPr lang="ja-JP" altLang="en-US" sz="130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はこちらをクリック  </a:t>
              </a:r>
              <a:r>
                <a:rPr lang="ja-JP" altLang="en-US" sz="1300" dirty="0" smtClean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☞</a:t>
              </a:r>
              <a:r>
                <a:rPr lang="ja-JP" altLang="en-US" sz="130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endParaRPr lang="en-US" altLang="ja-JP" sz="1300" dirty="0" smtClean="0">
                <a:solidFill>
                  <a:srgbClr val="00559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r">
                <a:lnSpc>
                  <a:spcPts val="1300"/>
                </a:lnSpc>
              </a:pPr>
              <a:r>
                <a:rPr lang="ja-JP" altLang="en-US" sz="95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TEL：</a:t>
              </a:r>
              <a:r>
                <a:rPr lang="en-US" altLang="ja-JP" sz="95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0596-37-3121 </a:t>
              </a:r>
              <a:r>
                <a:rPr lang="ja-JP" altLang="en-US" sz="95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 </a:t>
              </a:r>
              <a:r>
                <a:rPr lang="en-US" altLang="ja-JP" sz="95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FAX</a:t>
              </a:r>
              <a:r>
                <a:rPr lang="ja-JP" altLang="en-US" sz="95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：</a:t>
              </a:r>
              <a:r>
                <a:rPr lang="en-US" altLang="ja-JP" sz="95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0596-37-4914</a:t>
              </a:r>
              <a:r>
                <a:rPr lang="en-US" altLang="ja-JP" sz="900" dirty="0" smtClean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11</a:t>
              </a:r>
              <a:r>
                <a:rPr lang="en-US" altLang="ja-JP" sz="95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endParaRPr lang="ja-JP" altLang="en-US" sz="950" dirty="0">
                <a:solidFill>
                  <a:srgbClr val="00559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46" name="図 45" descr="\\10.24.48.191\共有\指導員\機械系\溶接技術科\005　広報・ガイダンス\23_2_ポリテク伊勢 　ロゴ.gif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64" y="10377278"/>
              <a:ext cx="3465612" cy="424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正方形/長方形 46"/>
            <p:cNvSpPr/>
            <p:nvPr/>
          </p:nvSpPr>
          <p:spPr>
            <a:xfrm>
              <a:off x="68164" y="10729589"/>
              <a:ext cx="527150" cy="100336"/>
            </a:xfrm>
            <a:prstGeom prst="rect">
              <a:avLst/>
            </a:prstGeom>
            <a:solidFill>
              <a:srgbClr val="0055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8" name="図 4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" t="4747" r="73379" b="66052"/>
            <a:stretch/>
          </p:blipFill>
          <p:spPr>
            <a:xfrm rot="1148321">
              <a:off x="6126486" y="10068125"/>
              <a:ext cx="641586" cy="565871"/>
            </a:xfrm>
            <a:prstGeom prst="rect">
              <a:avLst/>
            </a:prstGeom>
          </p:spPr>
        </p:pic>
        <p:sp>
          <p:nvSpPr>
            <p:cNvPr id="50" name="正方形/長方形 49"/>
            <p:cNvSpPr/>
            <p:nvPr/>
          </p:nvSpPr>
          <p:spPr>
            <a:xfrm>
              <a:off x="68164" y="10349523"/>
              <a:ext cx="527150" cy="46564"/>
            </a:xfrm>
            <a:prstGeom prst="rect">
              <a:avLst/>
            </a:prstGeom>
            <a:solidFill>
              <a:srgbClr val="0055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4764658" y="9368202"/>
            <a:ext cx="283629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sz="1200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丸ゴシック体M"/>
              </a:rPr>
              <a:t>※</a:t>
            </a:r>
            <a:r>
              <a:rPr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丸ゴシック体M"/>
              </a:rPr>
              <a:t>３次元</a:t>
            </a:r>
            <a:r>
              <a:rPr lang="en-US" altLang="ja-JP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丸ゴシック体M"/>
              </a:rPr>
              <a:t>CAD</a:t>
            </a:r>
            <a:r>
              <a:rPr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丸ゴシック体M"/>
              </a:rPr>
              <a:t>を活用したソリッドモデリング</a:t>
            </a:r>
            <a:r>
              <a:rPr lang="ja-JP" altLang="en-US" sz="1200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丸ゴシック体M"/>
              </a:rPr>
              <a:t>技術</a:t>
            </a:r>
            <a:r>
              <a:rPr lang="ja-JP" altLang="ja-JP" sz="1200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丸ゴシック体M"/>
              </a:rPr>
              <a:t>と</a:t>
            </a:r>
            <a:r>
              <a:rPr lang="ja-JP" altLang="ja-JP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丸ゴシック体M"/>
              </a:rPr>
              <a:t>連続受講を推奨します。</a:t>
            </a:r>
            <a:endParaRPr lang="ja-JP" altLang="ja-JP" sz="12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335" y="9338514"/>
            <a:ext cx="1426921" cy="939390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05" y="7333211"/>
            <a:ext cx="1943100" cy="194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グループ化 48"/>
          <p:cNvGrpSpPr/>
          <p:nvPr/>
        </p:nvGrpSpPr>
        <p:grpSpPr>
          <a:xfrm>
            <a:off x="6801591" y="9920288"/>
            <a:ext cx="799359" cy="910247"/>
            <a:chOff x="6801591" y="9920288"/>
            <a:chExt cx="799359" cy="910247"/>
          </a:xfrm>
        </p:grpSpPr>
        <p:sp>
          <p:nvSpPr>
            <p:cNvPr id="51" name="正方形/長方形 50"/>
            <p:cNvSpPr/>
            <p:nvPr/>
          </p:nvSpPr>
          <p:spPr>
            <a:xfrm>
              <a:off x="6801591" y="9920288"/>
              <a:ext cx="799359" cy="90963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57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375" y="9944710"/>
              <a:ext cx="790575" cy="88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1651652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494</TotalTime>
  <Words>298</Words>
  <Application>Microsoft Office PowerPoint</Application>
  <PresentationFormat>ユーザー設定</PresentationFormat>
  <Paragraphs>48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AR丸ゴシック体M</vt:lpstr>
      <vt:lpstr>BIZ UDPゴシック</vt:lpstr>
      <vt:lpstr>ＭＳ Ｐゴシック</vt:lpstr>
      <vt:lpstr>Arial</vt:lpstr>
      <vt:lpstr>Calibri</vt:lpstr>
      <vt:lpstr>Calibri Light</vt:lpstr>
      <vt:lpstr>Times New Roman</vt:lpstr>
      <vt:lpstr>ホワイト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窪田晋義</dc:creator>
  <cp:lastModifiedBy>Administrator</cp:lastModifiedBy>
  <cp:revision>66</cp:revision>
  <cp:lastPrinted>2019-10-08T04:06:45Z</cp:lastPrinted>
  <dcterms:created xsi:type="dcterms:W3CDTF">2016-06-22T12:37:06Z</dcterms:created>
  <dcterms:modified xsi:type="dcterms:W3CDTF">2024-12-12T00:21:33Z</dcterms:modified>
</cp:coreProperties>
</file>