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775575" cy="1090771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40C"/>
    <a:srgbClr val="D11793"/>
    <a:srgbClr val="F08300"/>
    <a:srgbClr val="E95377"/>
    <a:srgbClr val="E95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17"/>
    <p:restoredTop sz="94675"/>
  </p:normalViewPr>
  <p:slideViewPr>
    <p:cSldViewPr snapToGrid="0" snapToObjects="1">
      <p:cViewPr varScale="1">
        <p:scale>
          <a:sx n="73" d="100"/>
          <a:sy n="73" d="100"/>
        </p:scale>
        <p:origin x="28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図プレースホルダー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775575" cy="6124575"/>
          </a:xfrm>
          <a:solidFill>
            <a:schemeClr val="bg2"/>
          </a:solidFill>
        </p:spPr>
        <p:txBody>
          <a:bodyPr anchor="ctr" anchorCtr="1"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kumimoji="1" lang="ja-JP" altLang="en-US" smtClean="0"/>
              <a:t>写真を追加する</a:t>
            </a:r>
            <a:endParaRPr kumimoji="1" lang="ja-JP" altLang="en-US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1" hasCustomPrompt="1"/>
          </p:nvPr>
        </p:nvSpPr>
        <p:spPr>
          <a:xfrm>
            <a:off x="690563" y="7470324"/>
            <a:ext cx="1800000" cy="2689200"/>
          </a:xfrm>
          <a:solidFill>
            <a:schemeClr val="bg2"/>
          </a:solidFill>
        </p:spPr>
        <p:txBody>
          <a:bodyPr anchor="ctr" anchorCtr="1">
            <a:normAutofit/>
          </a:bodyPr>
          <a:lstStyle>
            <a:lvl1pPr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smtClean="0"/>
              <a:t>写真を追加する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1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F385-1D8A-DF47-91BA-9C7B1C6FBD29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3B14A-C4F1-234F-A828-CEB422CEF9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9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107923" y="3273"/>
            <a:ext cx="3667652" cy="6470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55"/>
          <a:stretch/>
        </p:blipFill>
        <p:spPr bwMode="auto">
          <a:xfrm>
            <a:off x="4332037" y="7314865"/>
            <a:ext cx="3359681" cy="282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l="10021"/>
          <a:stretch/>
        </p:blipFill>
        <p:spPr>
          <a:xfrm>
            <a:off x="-13447" y="3273"/>
            <a:ext cx="4160446" cy="595772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7719" y="9238129"/>
            <a:ext cx="1428844" cy="940656"/>
          </a:xfrm>
          <a:prstGeom prst="rect">
            <a:avLst/>
          </a:prstGeom>
        </p:spPr>
      </p:pic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98291"/>
              </p:ext>
            </p:extLst>
          </p:nvPr>
        </p:nvGraphicFramePr>
        <p:xfrm>
          <a:off x="4254988" y="2831358"/>
          <a:ext cx="3429224" cy="303479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759570">
                  <a:extLst>
                    <a:ext uri="{9D8B030D-6E8A-4147-A177-3AD203B41FA5}">
                      <a16:colId xmlns:a16="http://schemas.microsoft.com/office/drawing/2014/main" val="2711175493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511286662"/>
                    </a:ext>
                  </a:extLst>
                </a:gridCol>
                <a:gridCol w="2507094">
                  <a:extLst>
                    <a:ext uri="{9D8B030D-6E8A-4147-A177-3AD203B41FA5}">
                      <a16:colId xmlns:a16="http://schemas.microsoft.com/office/drawing/2014/main" val="1586552829"/>
                    </a:ext>
                  </a:extLst>
                </a:gridCol>
              </a:tblGrid>
              <a:tr h="402622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定員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1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１０名</a:t>
                      </a:r>
                      <a:endParaRPr lang="ja-JP" sz="110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2097778"/>
                  </a:ext>
                </a:extLst>
              </a:tr>
              <a:tr h="392012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受講料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</a:t>
                      </a:r>
                      <a:r>
                        <a:rPr lang="ja-JP" sz="1100" kern="100" dirty="0" err="1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，</a:t>
                      </a:r>
                      <a:r>
                        <a:rPr lang="en-US" altLang="ja-JP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</a:t>
                      </a:r>
                      <a:r>
                        <a:rPr lang="ja-JP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００円</a:t>
                      </a:r>
                      <a:r>
                        <a:rPr 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／人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50551433"/>
                  </a:ext>
                </a:extLst>
              </a:tr>
              <a:tr h="517434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対象者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建築図面の読解知識がある方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パソコンの基本操作ができる方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8408792"/>
                  </a:ext>
                </a:extLst>
              </a:tr>
              <a:tr h="517434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使用機器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defTabSz="717550">
                        <a:spcAft>
                          <a:spcPts val="0"/>
                        </a:spcAft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２次元ＣＡＤ　</a:t>
                      </a:r>
                      <a:endParaRPr kumimoji="1" lang="en-US" altLang="ja-JP" sz="1100" kern="120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algn="l" defTabSz="717550">
                        <a:spcAft>
                          <a:spcPts val="0"/>
                        </a:spcAft>
                      </a:pP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100" kern="1200" dirty="0" err="1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Jw_cad</a:t>
                      </a:r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for Windows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1467019"/>
                  </a:ext>
                </a:extLst>
              </a:tr>
              <a:tr h="387986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ご持参品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1" lang="ja-JP" altLang="ja-JP" sz="1100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筆記用具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2154216"/>
                  </a:ext>
                </a:extLst>
              </a:tr>
              <a:tr h="81731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ja-JP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申込方法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1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裏面の</a:t>
                      </a:r>
                      <a:r>
                        <a:rPr lang="ja-JP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セミナー</a:t>
                      </a:r>
                      <a:r>
                        <a:rPr 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受講申込書に必要事項を記入の上、</a:t>
                      </a:r>
                      <a:r>
                        <a:rPr lang="en-US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</a:t>
                      </a:r>
                      <a:r>
                        <a:rPr lang="ja-JP" sz="1100" kern="100" dirty="0" err="1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、</a:t>
                      </a:r>
                      <a:r>
                        <a:rPr 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郵送又は持参</a:t>
                      </a:r>
                      <a:r>
                        <a:rPr lang="ja-JP" sz="11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にてお申し込み</a:t>
                      </a:r>
                      <a:r>
                        <a:rPr 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ください。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1708672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53791" y="7885643"/>
            <a:ext cx="39501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．概要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２．基本操作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３．作図コマンドの概要および操作法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４．編集コマンドの概要および操作法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５．基本作図演習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６．平面図作図演習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７．図面出力</a:t>
            </a: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８．質疑応答</a:t>
            </a:r>
          </a:p>
          <a:p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5963667"/>
            <a:ext cx="7775575" cy="1248015"/>
          </a:xfrm>
          <a:prstGeom prst="rect">
            <a:avLst/>
          </a:prstGeom>
          <a:solidFill>
            <a:srgbClr val="E95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09468" y="6006705"/>
            <a:ext cx="9669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en-US" altLang="ja-JP" sz="20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endParaRPr lang="ja-JP" altLang="en-US" sz="2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315606" y="6203554"/>
            <a:ext cx="741657" cy="3352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</a:t>
            </a:r>
            <a:endPara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315606" y="6632419"/>
            <a:ext cx="741657" cy="33521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</a:t>
            </a:r>
            <a:endPara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075320" y="6102228"/>
            <a:ext cx="251703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2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en-US" altLang="ja-JP" sz="2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2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0～1</a:t>
            </a:r>
            <a:r>
              <a:rPr lang="en-US" altLang="ja-JP" sz="2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2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en-US" altLang="ja-JP" sz="26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endParaRPr lang="ja-JP" altLang="en-US" sz="2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092270" y="6553476"/>
            <a:ext cx="2628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ポリテクセンター</a:t>
            </a:r>
            <a:r>
              <a:rPr lang="ja-JP" altLang="en-US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伊勢　教室</a:t>
            </a:r>
            <a:r>
              <a:rPr lang="en-US" altLang="ja-JP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3-3</a:t>
            </a:r>
            <a:endParaRPr lang="ja-JP" altLang="en-US" sz="1200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伊勢市小俣町明野</a:t>
            </a:r>
            <a:r>
              <a:rPr lang="en-US" altLang="ja-JP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685</a:t>
            </a:r>
            <a:endParaRPr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20032" y="726835"/>
            <a:ext cx="3461831" cy="513519"/>
          </a:xfrm>
          <a:prstGeom prst="rect">
            <a:avLst/>
          </a:prstGeom>
          <a:solidFill>
            <a:srgbClr val="E953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居住系セミナーコース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168737" y="1240087"/>
            <a:ext cx="350953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2800" b="1" dirty="0">
                <a:solidFill>
                  <a:srgbClr val="F08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実践建築設計２次元</a:t>
            </a:r>
            <a:r>
              <a:rPr lang="zh-TW" altLang="en-US" sz="3600" b="1" dirty="0">
                <a:solidFill>
                  <a:srgbClr val="F08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ＣＡＤ技術</a:t>
            </a:r>
          </a:p>
          <a:p>
            <a:pPr algn="dist"/>
            <a:r>
              <a:rPr lang="zh-TW" altLang="en-US" sz="3200" b="1" dirty="0">
                <a:solidFill>
                  <a:srgbClr val="F08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（利用編）</a:t>
            </a:r>
            <a:r>
              <a:rPr lang="en-US" altLang="zh-TW" sz="3200" b="1" dirty="0" err="1">
                <a:solidFill>
                  <a:srgbClr val="F08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Jw</a:t>
            </a:r>
            <a:r>
              <a:rPr lang="en-US" altLang="zh-TW" sz="3200" b="1" dirty="0">
                <a:solidFill>
                  <a:srgbClr val="F08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‐cad</a:t>
            </a:r>
          </a:p>
          <a:p>
            <a:pPr algn="dist"/>
            <a:endParaRPr lang="ja-JP" altLang="en-US" sz="3200" b="1" dirty="0" smtClean="0">
              <a:solidFill>
                <a:srgbClr val="F083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68163" y="3958176"/>
            <a:ext cx="1891056" cy="1891056"/>
          </a:xfrm>
          <a:prstGeom prst="ellipse">
            <a:avLst/>
          </a:prstGeom>
          <a:solidFill>
            <a:srgbClr val="F08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0543" y="4385250"/>
            <a:ext cx="19062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コース番号</a:t>
            </a:r>
            <a:r>
              <a:rPr lang="en-US" altLang="ja-JP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algn="ctr"/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7H012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147000" y="188613"/>
            <a:ext cx="32892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 smtClean="0">
                <a:solidFill>
                  <a:srgbClr val="E9340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能力開発ｾﾐﾅｰ</a:t>
            </a:r>
            <a:r>
              <a:rPr lang="ja-JP" altLang="en-US" dirty="0" smtClean="0">
                <a:solidFill>
                  <a:srgbClr val="E9340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のご案内</a:t>
            </a:r>
            <a:endParaRPr lang="ja-JP" altLang="en-US" dirty="0">
              <a:solidFill>
                <a:srgbClr val="E9340C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28" y="-84443"/>
            <a:ext cx="978584" cy="859806"/>
          </a:xfrm>
          <a:prstGeom prst="rect">
            <a:avLst/>
          </a:prstGeom>
        </p:spPr>
      </p:pic>
      <p:sp>
        <p:nvSpPr>
          <p:cNvPr id="44" name="正方形/長方形 43"/>
          <p:cNvSpPr/>
          <p:nvPr/>
        </p:nvSpPr>
        <p:spPr>
          <a:xfrm>
            <a:off x="163490" y="6276306"/>
            <a:ext cx="40883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1/28</a:t>
            </a:r>
            <a:r>
              <a:rPr lang="ja-JP" altLang="en-US" sz="44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nb-NO" altLang="ja-JP" sz="44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lang="en-US" altLang="ja-JP" sz="44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en-US" altLang="ja-JP" sz="4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endParaRPr lang="ja-JP" altLang="en-US" sz="4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14288" y="7312915"/>
            <a:ext cx="42389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訓練内容 ☞　</a:t>
            </a:r>
            <a:r>
              <a:rPr lang="ja-JP" altLang="en-US" sz="12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建築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関連業種に従事されている方を対象に、建築図面作成に必要な</a:t>
            </a:r>
            <a:r>
              <a:rPr lang="en-US" altLang="ja-JP" sz="1200" kern="100" dirty="0" err="1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Jw_cad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の基本操作を習得し、効率的に図面作成・管理を行う手法を習得します。 </a:t>
            </a:r>
            <a:endParaRPr lang="ja-JP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54988" y="-43558"/>
            <a:ext cx="194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・　・　・　</a:t>
            </a:r>
            <a:endParaRPr kumimoji="1" lang="ja-JP" altLang="en-US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164027" y="6304984"/>
            <a:ext cx="364202" cy="740763"/>
          </a:xfrm>
          <a:prstGeom prst="rect">
            <a:avLst/>
          </a:prstGeom>
        </p:spPr>
        <p:txBody>
          <a:bodyPr vert="wordArtVertRtl" wrap="square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WED</a:t>
            </a:r>
            <a:endParaRPr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1777118" y="6324623"/>
            <a:ext cx="364202" cy="740763"/>
          </a:xfrm>
          <a:prstGeom prst="rect">
            <a:avLst/>
          </a:prstGeom>
        </p:spPr>
        <p:txBody>
          <a:bodyPr vert="wordArtVertRtl" wrap="square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TUE</a:t>
            </a:r>
            <a:endParaRPr lang="ja-JP" altLang="en-US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69118" y="9641363"/>
            <a:ext cx="246831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ja-JP" altLang="ja-JP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丸ゴシック体M"/>
              </a:rPr>
              <a:t>※</a:t>
            </a:r>
            <a:r>
              <a:rPr lang="zh-TW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実践建築設計２次元ＣＡＤ技術</a:t>
            </a:r>
          </a:p>
          <a:p>
            <a:pPr algn="dist"/>
            <a:r>
              <a:rPr lang="zh-TW" altLang="en-US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活用</a:t>
            </a:r>
            <a:r>
              <a:rPr lang="zh-TW" altLang="en-US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編）</a:t>
            </a:r>
            <a:r>
              <a:rPr lang="ja-JP" altLang="ja-JP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丸ゴシック体M"/>
              </a:rPr>
              <a:t>と</a:t>
            </a:r>
            <a:r>
              <a:rPr lang="ja-JP" altLang="ja-JP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丸ゴシック体M"/>
              </a:rPr>
              <a:t>連続受講</a:t>
            </a:r>
            <a:r>
              <a:rPr lang="ja-JP" altLang="ja-JP" sz="1200" dirty="0">
                <a:solidFill>
                  <a:srgbClr val="FF0000"/>
                </a:solidFill>
                <a:latin typeface="Calibri" panose="020F0502020204030204" pitchFamily="34" charset="0"/>
                <a:ea typeface="ＭＳ 明朝" panose="02020609040205080304" pitchFamily="17" charset="-128"/>
                <a:cs typeface="AR丸ゴシック体M"/>
              </a:rPr>
              <a:t>を推奨します。</a:t>
            </a:r>
            <a:endParaRPr lang="ja-JP" altLang="ja-JP" sz="1200" dirty="0">
              <a:solidFill>
                <a:srgbClr val="FF0000"/>
              </a:solidFill>
              <a:latin typeface="Calibri" panose="020F0502020204030204" pitchFamily="34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68164" y="10068125"/>
            <a:ext cx="6699908" cy="761800"/>
            <a:chOff x="68164" y="10068125"/>
            <a:chExt cx="6699908" cy="761800"/>
          </a:xfrm>
        </p:grpSpPr>
        <p:sp>
          <p:nvSpPr>
            <p:cNvPr id="43" name="正方形/長方形 42"/>
            <p:cNvSpPr/>
            <p:nvPr/>
          </p:nvSpPr>
          <p:spPr>
            <a:xfrm>
              <a:off x="68164" y="10343990"/>
              <a:ext cx="6426437" cy="477054"/>
            </a:xfrm>
            <a:prstGeom prst="rect">
              <a:avLst/>
            </a:prstGeom>
            <a:ln>
              <a:solidFill>
                <a:srgbClr val="0055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r">
                <a:lnSpc>
                  <a:spcPts val="1700"/>
                </a:lnSpc>
              </a:pPr>
              <a:r>
                <a:rPr lang="ja-JP" altLang="en-US" sz="130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お問い合わせ、</a:t>
              </a:r>
              <a:r>
                <a:rPr lang="en-US" altLang="ja-JP" sz="130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HP</a:t>
              </a:r>
              <a:r>
                <a:rPr lang="ja-JP" altLang="en-US" sz="130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はこちらをクリック  </a:t>
              </a:r>
              <a:r>
                <a:rPr lang="ja-JP" altLang="en-US" sz="13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☞</a:t>
              </a:r>
              <a:r>
                <a:rPr lang="ja-JP" altLang="en-US" sz="130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endParaRPr lang="en-US" altLang="ja-JP" sz="1300" dirty="0" smtClean="0">
                <a:solidFill>
                  <a:srgbClr val="00559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r">
                <a:lnSpc>
                  <a:spcPts val="1300"/>
                </a:lnSpc>
              </a:pPr>
              <a:r>
                <a:rPr lang="ja-JP" altLang="en-US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TEL：</a:t>
              </a:r>
              <a:r>
                <a:rPr lang="en-US" altLang="ja-JP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0596-37-3121 </a:t>
              </a:r>
              <a:r>
                <a:rPr lang="ja-JP" altLang="en-US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</a:t>
              </a:r>
              <a:r>
                <a:rPr lang="en-US" altLang="ja-JP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FAX</a:t>
              </a:r>
              <a:r>
                <a:rPr lang="ja-JP" altLang="en-US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lang="en-US" altLang="ja-JP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0596-37-4914</a:t>
              </a:r>
              <a:r>
                <a:rPr lang="en-US" altLang="ja-JP" sz="900" dirty="0" smtClean="0"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</a:t>
              </a:r>
              <a:r>
                <a:rPr lang="en-US" altLang="ja-JP" sz="950" dirty="0" smtClean="0">
                  <a:solidFill>
                    <a:srgbClr val="00559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endParaRPr lang="ja-JP" altLang="en-US" sz="950" dirty="0">
                <a:solidFill>
                  <a:srgbClr val="00559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45" name="図 44" descr="\\10.24.48.191\共有\指導員\機械系\溶接技術科\005　広報・ガイダンス\23_2_ポリテク伊勢 　ロゴ.gif"/>
            <p:cNvPicPr/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64" y="10377278"/>
              <a:ext cx="3465612" cy="4248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6" name="正方形/長方形 45"/>
            <p:cNvSpPr/>
            <p:nvPr/>
          </p:nvSpPr>
          <p:spPr>
            <a:xfrm>
              <a:off x="68164" y="10729589"/>
              <a:ext cx="527150" cy="100336"/>
            </a:xfrm>
            <a:prstGeom prst="rect">
              <a:avLst/>
            </a:prstGeom>
            <a:solidFill>
              <a:srgbClr val="0055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7" name="図 46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9" t="4747" r="73379" b="66052"/>
            <a:stretch/>
          </p:blipFill>
          <p:spPr>
            <a:xfrm rot="1148321">
              <a:off x="6126486" y="10068125"/>
              <a:ext cx="641586" cy="565871"/>
            </a:xfrm>
            <a:prstGeom prst="rect">
              <a:avLst/>
            </a:prstGeom>
          </p:spPr>
        </p:pic>
        <p:sp>
          <p:nvSpPr>
            <p:cNvPr id="48" name="正方形/長方形 47"/>
            <p:cNvSpPr/>
            <p:nvPr/>
          </p:nvSpPr>
          <p:spPr>
            <a:xfrm>
              <a:off x="68164" y="10349523"/>
              <a:ext cx="527150" cy="46564"/>
            </a:xfrm>
            <a:prstGeom prst="rect">
              <a:avLst/>
            </a:prstGeom>
            <a:solidFill>
              <a:srgbClr val="0055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6801591" y="9920288"/>
            <a:ext cx="799359" cy="910247"/>
            <a:chOff x="6801591" y="9920288"/>
            <a:chExt cx="799359" cy="910247"/>
          </a:xfrm>
        </p:grpSpPr>
        <p:sp>
          <p:nvSpPr>
            <p:cNvPr id="51" name="正方形/長方形 50"/>
            <p:cNvSpPr/>
            <p:nvPr/>
          </p:nvSpPr>
          <p:spPr>
            <a:xfrm>
              <a:off x="6801591" y="9920288"/>
              <a:ext cx="799359" cy="90963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57A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0375" y="9944710"/>
              <a:ext cx="790575" cy="885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165165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241</Words>
  <Application>Microsoft Office PowerPoint</Application>
  <PresentationFormat>ユーザー設定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AR丸ゴシック体M</vt:lpstr>
      <vt:lpstr>BIZ UDPゴシック</vt:lpstr>
      <vt:lpstr>ＭＳ Ｐゴシック</vt:lpstr>
      <vt:lpstr>ＭＳ 明朝</vt:lpstr>
      <vt:lpstr>Arial</vt:lpstr>
      <vt:lpstr>Calibri</vt:lpstr>
      <vt:lpstr>Calibri Light</vt:lpstr>
      <vt:lpstr>Times New Roman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窪田晋義</dc:creator>
  <cp:lastModifiedBy>Administrator</cp:lastModifiedBy>
  <cp:revision>54</cp:revision>
  <cp:lastPrinted>2019-10-08T04:06:45Z</cp:lastPrinted>
  <dcterms:created xsi:type="dcterms:W3CDTF">2016-06-22T12:37:06Z</dcterms:created>
  <dcterms:modified xsi:type="dcterms:W3CDTF">2024-12-12T00:23:00Z</dcterms:modified>
</cp:coreProperties>
</file>