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E71945"/>
    <a:srgbClr val="7A3100"/>
    <a:srgbClr val="3E1900"/>
    <a:srgbClr val="FF2F2F"/>
    <a:srgbClr val="FF6600"/>
    <a:srgbClr val="FFE181"/>
    <a:srgbClr val="FFDA65"/>
    <a:srgbClr val="54408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3" autoAdjust="0"/>
    <p:restoredTop sz="93680" autoAdjust="0"/>
  </p:normalViewPr>
  <p:slideViewPr>
    <p:cSldViewPr>
      <p:cViewPr>
        <p:scale>
          <a:sx n="100" d="100"/>
          <a:sy n="100" d="100"/>
        </p:scale>
        <p:origin x="3036" y="-28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18"/>
            <a:ext cx="2950375" cy="497367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8"/>
            <a:ext cx="2950374" cy="497367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CD8816AD-2033-4A93-BD20-E137EEA6058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4" y="4720985"/>
            <a:ext cx="5446723" cy="4473102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8" y="9440372"/>
            <a:ext cx="2950375" cy="497366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BD67F967-D078-4457-B748-31CC46838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82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F967-D078-4457-B748-31CC4683856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92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25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60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06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7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00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99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9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95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4E6C-94E6-4857-A7AD-8DCE59884B40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6D78-0042-42E8-858A-3733162E0B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77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88913" y="28575"/>
            <a:ext cx="6446838" cy="987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373" name="正方形/長方形 1372"/>
          <p:cNvSpPr/>
          <p:nvPr/>
        </p:nvSpPr>
        <p:spPr>
          <a:xfrm>
            <a:off x="0" y="0"/>
            <a:ext cx="6858000" cy="4259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4" name="テキスト ボックス 1373"/>
          <p:cNvSpPr txBox="1"/>
          <p:nvPr/>
        </p:nvSpPr>
        <p:spPr>
          <a:xfrm>
            <a:off x="601663" y="-48626"/>
            <a:ext cx="3839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FAX</a:t>
            </a:r>
            <a:r>
              <a:rPr kumimoji="1" lang="en-US" altLang="ja-JP" dirty="0">
                <a:solidFill>
                  <a:schemeClr val="bg1"/>
                </a:solidFill>
              </a:rPr>
              <a:t>  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０８２－２４１－４７３４</a:t>
            </a:r>
          </a:p>
        </p:txBody>
      </p:sp>
      <p:sp>
        <p:nvSpPr>
          <p:cNvPr id="1375" name="テキスト ボックス 1374"/>
          <p:cNvSpPr txBox="1"/>
          <p:nvPr/>
        </p:nvSpPr>
        <p:spPr>
          <a:xfrm>
            <a:off x="4493543" y="128464"/>
            <a:ext cx="303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</a:rPr>
              <a:t>※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送り間違いにご注意ください。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484784" y="446122"/>
            <a:ext cx="3816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生産性向上支援訓練受講申込書</a:t>
            </a:r>
            <a:r>
              <a:rPr lang="ja-JP" altLang="en-US" sz="1600" dirty="0"/>
              <a:t> </a:t>
            </a:r>
          </a:p>
        </p:txBody>
      </p:sp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335087"/>
              </p:ext>
            </p:extLst>
          </p:nvPr>
        </p:nvGraphicFramePr>
        <p:xfrm>
          <a:off x="133523" y="2792760"/>
          <a:ext cx="6634801" cy="220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10696559" imgH="304772" progId="Excel.Sheet.12">
                  <p:embed/>
                </p:oleObj>
              </mc:Choice>
              <mc:Fallback>
                <p:oleObj name="ワークシート" r:id="rId3" imgW="10696559" imgH="3047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523" y="2792760"/>
                        <a:ext cx="6634801" cy="220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650531"/>
              </p:ext>
            </p:extLst>
          </p:nvPr>
        </p:nvGraphicFramePr>
        <p:xfrm>
          <a:off x="188913" y="3005569"/>
          <a:ext cx="6650879" cy="655456"/>
        </p:xfrm>
        <a:graphic>
          <a:graphicData uri="http://schemas.openxmlformats.org/drawingml/2006/table">
            <a:tbl>
              <a:tblPr/>
              <a:tblGrid>
                <a:gridCol w="51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39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973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14250">
                  <a:extLst>
                    <a:ext uri="{9D8B030D-6E8A-4147-A177-3AD203B41FA5}">
                      <a16:colId xmlns:a16="http://schemas.microsoft.com/office/drawing/2014/main" val="3139768701"/>
                    </a:ext>
                  </a:extLst>
                </a:gridCol>
                <a:gridCol w="62355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262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6031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独立行政法人高齢・障害・求職者雇用支援機構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72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広島支部広島職業能力開発促進センター所長　殿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年　　　月　　　日</a:t>
                      </a:r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7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1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72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次の訓練について、訓練内容と受講要件を確認の上、受講を申込みます。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30642"/>
              </p:ext>
            </p:extLst>
          </p:nvPr>
        </p:nvGraphicFramePr>
        <p:xfrm>
          <a:off x="120922" y="687403"/>
          <a:ext cx="7831977" cy="2214836"/>
        </p:xfrm>
        <a:graphic>
          <a:graphicData uri="http://schemas.openxmlformats.org/drawingml/2006/table">
            <a:tbl>
              <a:tblPr/>
              <a:tblGrid>
                <a:gridCol w="2762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32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4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88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35196">
                <a:tc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en-US" altLang="ja-JP" sz="800" b="0" i="0" u="sng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sng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お申込みの前に、下記の事項をご確認ください。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196"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□個人での受講はできません。企業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事業主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からの指示による申込みに限ります。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357">
                <a:tc gridSpan="6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□実施機関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訓練実施を担当する企業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の関係会社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親会社、子会社、関連会社等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の方は受講できません。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196"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□お申込みは、本紙に必要事項をご記入の上、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またはメールにてお送りください。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563">
                <a:tc gridSpan="6"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□本申込書が当センターに到着後、申込担当者様に受講料支払い手続き等についてご連絡いたします。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44">
                <a:tc gridSpan="11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□受講申込をキャンセルする場合は、速やかに当センターにご連絡ください。ご連絡いただいたのち、「受講取消届」をお送りしますので、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またはメール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にて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ご返送ください。当センターの定める期限までに届出がない場合、訓練受講の可否に関わらず受講料の全額をお支払い頂きますので、ご注意ください。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また、訓練が開催されている場合は、いかなる理由による欠席でも受講料の返金は行いませんので、ご注意ください。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20">
                <a:tc gridSpan="11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□最少催行人数を設定している訓練コースにあっては、受講申込者数が最少催行人数に達しない場合、訓練が中止又は延期されますので、あらかじめ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ご了承ください。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20">
                <a:tc gridSpan="11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□訓練実施状況の確認等のため、訓練中に写真撮影を行う場合がありますので、あらかじめご了承ください。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□訓練受講の２か月後を目途に、事業主アンケートを送付いたします。アンケートのご協力をお願いいたします。</a:t>
                      </a: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20">
                <a:tc gridSpan="5">
                  <a:txBody>
                    <a:bodyPr/>
                    <a:lstStyle/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□受講者を変更又は追加したい場合は、当センターに連絡の上、指示に従って手続を行ってください。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□より多くの方に受講機会を提供するため、１事業所あたりの申込者数は５名</a:t>
                      </a:r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コースまでとさせていただきます。</a:t>
                      </a:r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□ 訓練受講者（講師、事業主等を含む）による訓練の撮影、録音および録画は禁止します。</a:t>
                      </a:r>
                    </a:p>
                    <a:p>
                      <a:pPr algn="l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844" marR="3844" marT="38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264556"/>
              </p:ext>
            </p:extLst>
          </p:nvPr>
        </p:nvGraphicFramePr>
        <p:xfrm>
          <a:off x="244948" y="3741648"/>
          <a:ext cx="6415274" cy="5968049"/>
        </p:xfrm>
        <a:graphic>
          <a:graphicData uri="http://schemas.openxmlformats.org/drawingml/2006/table">
            <a:tbl>
              <a:tblPr/>
              <a:tblGrid>
                <a:gridCol w="337646">
                  <a:extLst>
                    <a:ext uri="{9D8B030D-6E8A-4147-A177-3AD203B41FA5}">
                      <a16:colId xmlns:a16="http://schemas.microsoft.com/office/drawing/2014/main" val="725029033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138909827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3037693618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856464070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3282382111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669640382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4081885962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1450754518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3479041914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1536657215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688122387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1683345130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543797066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1845411563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343530219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386059523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195671579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3393164176"/>
                    </a:ext>
                  </a:extLst>
                </a:gridCol>
                <a:gridCol w="337646">
                  <a:extLst>
                    <a:ext uri="{9D8B030D-6E8A-4147-A177-3AD203B41FA5}">
                      <a16:colId xmlns:a16="http://schemas.microsoft.com/office/drawing/2014/main" val="2465939684"/>
                    </a:ext>
                  </a:extLst>
                </a:gridCol>
              </a:tblGrid>
              <a:tr h="148721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　　込　　内　　容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484417"/>
                  </a:ext>
                </a:extLst>
              </a:tr>
              <a:tr h="1128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545307"/>
                  </a:ext>
                </a:extLst>
              </a:tr>
              <a:tr h="1128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　業　名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221930"/>
                  </a:ext>
                </a:extLst>
              </a:tr>
              <a:tr h="7657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311861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509958"/>
                  </a:ext>
                </a:extLst>
              </a:tr>
              <a:tr h="1128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　在　地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〒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E-mail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920994"/>
                  </a:ext>
                </a:extLst>
              </a:tr>
              <a:tr h="3114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62445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628611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法人形態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（いずれかに✔）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　（株式会社、有限会社、合同会社、士業法人　又は　個人事業主）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922457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　（学校法人、医療法人、社会福祉法人、一般社団法人、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NPO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法人、公益法人　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669907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企業規模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（該当に✔）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A　1～29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B　30～99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C　100～299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650462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D　300～499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E　500～999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F　1000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人～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905738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　　種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（該当に✔）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01</a:t>
                      </a:r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建設業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</a:t>
                      </a:r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製造業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zh-TW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</a:t>
                      </a:r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運輸業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356158"/>
                  </a:ext>
                </a:extLst>
              </a:tr>
              <a:tr h="1132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04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卸売・小売業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サービス業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06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その他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439018"/>
                  </a:ext>
                </a:extLst>
              </a:tr>
              <a:tr h="256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981076"/>
                  </a:ext>
                </a:extLst>
              </a:tr>
              <a:tr h="10487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60001"/>
                  </a:ext>
                </a:extLst>
              </a:tr>
              <a:tr h="2204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コース番号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コース名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訓練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開始日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受講者氏名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ふりがな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性別</a:t>
                      </a:r>
                      <a:b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zh-TW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（任意）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年齢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就業状況（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１）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（該当に✔）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708292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（例）</a:t>
                      </a:r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（例）生産性向上支援訓練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（生産現場の問題解決）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7/31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幕張　太郎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まくはり　たろう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☑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75817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774991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015221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215602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452791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696622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994043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830538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64452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919382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911774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125270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720514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670734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297464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3507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397886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7004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00721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507977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456851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804111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362067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365153"/>
                  </a:ext>
                </a:extLst>
              </a:tr>
              <a:tr h="1048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正社員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05039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非正規雇用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384408"/>
                  </a:ext>
                </a:extLst>
              </a:tr>
              <a:tr h="1048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その他（自営業等）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145387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7">
                  <a:txBody>
                    <a:bodyPr/>
                    <a:lstStyle/>
                    <a:p>
                      <a:pPr algn="l" fontAlgn="t"/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　受講者の方の就業状況を選択してください。なお、非正規雇用とは、パート、アルバイト、契約社員などが該当しますが、様々な呼称があるため、貴社の判断で差し支えありません。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622574"/>
                  </a:ext>
                </a:extLst>
              </a:tr>
              <a:tr h="104879"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939072"/>
                  </a:ext>
                </a:extLst>
              </a:tr>
              <a:tr h="10487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sng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当機構の保有個人情報保護方針、利用目的</a:t>
                      </a: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512" marR="4512" marT="4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248092"/>
                  </a:ext>
                </a:extLst>
              </a:tr>
              <a:tr h="274208">
                <a:tc gridSpan="19">
                  <a:txBody>
                    <a:bodyPr/>
                    <a:lstStyle/>
                    <a:p>
                      <a:pPr algn="l" fontAlgn="t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（１）独立行政法人高齢・障害・求職者雇用支援機構は「個人情報の保護に関する法律」（平成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年法律第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</a:t>
                      </a: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号）を遵守し、保有個人情報を適切に管理し、個人の権利利益を保護いたします。</a:t>
                      </a:r>
                      <a:b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２）ご記入いただいた個人情報については、訓練の実施に関する事務処理（訓練実施機関への提供、本訓練に関する各種連絡、訓練終了後のアンケート送付等）及び業務統計に使用するものであり、それ以外に使用することはありません。</a:t>
                      </a:r>
                    </a:p>
                  </a:txBody>
                  <a:tcPr marL="4512" marR="4512" marT="451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88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14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4828</TotalTime>
  <Words>1033</Words>
  <Application>Microsoft Office PowerPoint</Application>
  <PresentationFormat>A4 210 x 297 mm</PresentationFormat>
  <Paragraphs>268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菅 和雄</cp:lastModifiedBy>
  <cp:revision>727</cp:revision>
  <cp:lastPrinted>2023-09-12T00:39:16Z</cp:lastPrinted>
  <dcterms:created xsi:type="dcterms:W3CDTF">2018-07-02T06:14:42Z</dcterms:created>
  <dcterms:modified xsi:type="dcterms:W3CDTF">2025-07-02T04:58:35Z</dcterms:modified>
</cp:coreProperties>
</file>