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65" r:id="rId2"/>
  </p:sldIdLst>
  <p:sldSz cx="6858000" cy="9906000" type="A4"/>
  <p:notesSz cx="6735763" cy="9866313"/>
  <p:defaultTextStyle>
    <a:defPPr>
      <a:defRPr lang="ja-JP"/>
    </a:defPPr>
    <a:lvl1pPr marL="0" algn="l" defTabSz="95765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828" algn="l" defTabSz="95765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657" algn="l" defTabSz="95765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484" algn="l" defTabSz="95765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311" algn="l" defTabSz="95765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139" algn="l" defTabSz="95765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2968" algn="l" defTabSz="95765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1796" algn="l" defTabSz="95765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0623" algn="l" defTabSz="957657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FF5050"/>
    <a:srgbClr val="FE9B0A"/>
    <a:srgbClr val="A50021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CDD0C-6E6B-40BC-A685-A7A0072A40E1}" v="1" dt="2025-03-25T02:11:29.222"/>
    <p1510:client id="{40BDD79C-B3E3-1CE6-A29F-1FA8A3F9A704}" v="4" dt="2025-03-25T02:42:10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749" autoAdjust="0"/>
  </p:normalViewPr>
  <p:slideViewPr>
    <p:cSldViewPr>
      <p:cViewPr>
        <p:scale>
          <a:sx n="110" d="100"/>
          <a:sy n="110" d="100"/>
        </p:scale>
        <p:origin x="2634" y="78"/>
      </p:cViewPr>
      <p:guideLst>
        <p:guide orient="horz" pos="312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8AC43DEB-D56B-4AF7-85ED-4D16144899C4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FF01BDF8-E00C-4A93-A631-1E009411A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63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69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6B5A-7E21-4390-96CC-B3C6FA6E5A4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81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1" y="5613400"/>
            <a:ext cx="4800601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1" y="396701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4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3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1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9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7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6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1" y="2311402"/>
            <a:ext cx="3028949" cy="6537501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1" y="2311402"/>
            <a:ext cx="3028949" cy="6537501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8" indent="0">
              <a:buNone/>
              <a:defRPr sz="2100" b="1"/>
            </a:lvl2pPr>
            <a:lvl3pPr marL="957657" indent="0">
              <a:buNone/>
              <a:defRPr sz="1900" b="1"/>
            </a:lvl3pPr>
            <a:lvl4pPr marL="1436484" indent="0">
              <a:buNone/>
              <a:defRPr sz="1600" b="1"/>
            </a:lvl4pPr>
            <a:lvl5pPr marL="1915311" indent="0">
              <a:buNone/>
              <a:defRPr sz="1600" b="1"/>
            </a:lvl5pPr>
            <a:lvl6pPr marL="2394139" indent="0">
              <a:buNone/>
              <a:defRPr sz="1600" b="1"/>
            </a:lvl6pPr>
            <a:lvl7pPr marL="2872968" indent="0">
              <a:buNone/>
              <a:defRPr sz="1600" b="1"/>
            </a:lvl7pPr>
            <a:lvl8pPr marL="3351796" indent="0">
              <a:buNone/>
              <a:defRPr sz="1600" b="1"/>
            </a:lvl8pPr>
            <a:lvl9pPr marL="383062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3141487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8" indent="0">
              <a:buNone/>
              <a:defRPr sz="2100" b="1"/>
            </a:lvl2pPr>
            <a:lvl3pPr marL="957657" indent="0">
              <a:buNone/>
              <a:defRPr sz="1900" b="1"/>
            </a:lvl3pPr>
            <a:lvl4pPr marL="1436484" indent="0">
              <a:buNone/>
              <a:defRPr sz="1600" b="1"/>
            </a:lvl4pPr>
            <a:lvl5pPr marL="1915311" indent="0">
              <a:buNone/>
              <a:defRPr sz="1600" b="1"/>
            </a:lvl5pPr>
            <a:lvl6pPr marL="2394139" indent="0">
              <a:buNone/>
              <a:defRPr sz="1600" b="1"/>
            </a:lvl6pPr>
            <a:lvl7pPr marL="2872968" indent="0">
              <a:buNone/>
              <a:defRPr sz="1600" b="1"/>
            </a:lvl7pPr>
            <a:lvl8pPr marL="3351796" indent="0">
              <a:buNone/>
              <a:defRPr sz="1600" b="1"/>
            </a:lvl8pPr>
            <a:lvl9pPr marL="383062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2" y="3141487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94407"/>
            <a:ext cx="3833812" cy="845449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828" indent="0">
              <a:buNone/>
              <a:defRPr sz="1300"/>
            </a:lvl2pPr>
            <a:lvl3pPr marL="957657" indent="0">
              <a:buNone/>
              <a:defRPr sz="900"/>
            </a:lvl3pPr>
            <a:lvl4pPr marL="1436484" indent="0">
              <a:buNone/>
              <a:defRPr sz="900"/>
            </a:lvl4pPr>
            <a:lvl5pPr marL="1915311" indent="0">
              <a:buNone/>
              <a:defRPr sz="900"/>
            </a:lvl5pPr>
            <a:lvl6pPr marL="2394139" indent="0">
              <a:buNone/>
              <a:defRPr sz="900"/>
            </a:lvl6pPr>
            <a:lvl7pPr marL="2872968" indent="0">
              <a:buNone/>
              <a:defRPr sz="900"/>
            </a:lvl7pPr>
            <a:lvl8pPr marL="3351796" indent="0">
              <a:buNone/>
              <a:defRPr sz="900"/>
            </a:lvl8pPr>
            <a:lvl9pPr marL="383062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7" y="6934201"/>
            <a:ext cx="4114800" cy="8186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7" y="885119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828" indent="0">
              <a:buNone/>
              <a:defRPr sz="2800"/>
            </a:lvl2pPr>
            <a:lvl3pPr marL="957657" indent="0">
              <a:buNone/>
              <a:defRPr sz="2500"/>
            </a:lvl3pPr>
            <a:lvl4pPr marL="1436484" indent="0">
              <a:buNone/>
              <a:defRPr sz="2100"/>
            </a:lvl4pPr>
            <a:lvl5pPr marL="1915311" indent="0">
              <a:buNone/>
              <a:defRPr sz="2100"/>
            </a:lvl5pPr>
            <a:lvl6pPr marL="2394139" indent="0">
              <a:buNone/>
              <a:defRPr sz="2100"/>
            </a:lvl6pPr>
            <a:lvl7pPr marL="2872968" indent="0">
              <a:buNone/>
              <a:defRPr sz="2100"/>
            </a:lvl7pPr>
            <a:lvl8pPr marL="3351796" indent="0">
              <a:buNone/>
              <a:defRPr sz="2100"/>
            </a:lvl8pPr>
            <a:lvl9pPr marL="3830623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7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828" indent="0">
              <a:buNone/>
              <a:defRPr sz="1300"/>
            </a:lvl2pPr>
            <a:lvl3pPr marL="957657" indent="0">
              <a:buNone/>
              <a:defRPr sz="900"/>
            </a:lvl3pPr>
            <a:lvl4pPr marL="1436484" indent="0">
              <a:buNone/>
              <a:defRPr sz="900"/>
            </a:lvl4pPr>
            <a:lvl5pPr marL="1915311" indent="0">
              <a:buNone/>
              <a:defRPr sz="900"/>
            </a:lvl5pPr>
            <a:lvl6pPr marL="2394139" indent="0">
              <a:buNone/>
              <a:defRPr sz="900"/>
            </a:lvl6pPr>
            <a:lvl7pPr marL="2872968" indent="0">
              <a:buNone/>
              <a:defRPr sz="900"/>
            </a:lvl7pPr>
            <a:lvl8pPr marL="3351796" indent="0">
              <a:buNone/>
              <a:defRPr sz="900"/>
            </a:lvl8pPr>
            <a:lvl9pPr marL="383062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1" y="396700"/>
            <a:ext cx="6172200" cy="1651001"/>
          </a:xfrm>
          <a:prstGeom prst="rect">
            <a:avLst/>
          </a:prstGeom>
        </p:spPr>
        <p:txBody>
          <a:bodyPr vert="horz" lIns="95766" tIns="47883" rIns="95766" bIns="47883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1"/>
          </a:xfrm>
          <a:prstGeom prst="rect">
            <a:avLst/>
          </a:prstGeom>
        </p:spPr>
        <p:txBody>
          <a:bodyPr vert="horz" lIns="95766" tIns="47883" rIns="95766" bIns="47883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1" y="9181395"/>
            <a:ext cx="1600200" cy="527403"/>
          </a:xfrm>
          <a:prstGeom prst="rect">
            <a:avLst/>
          </a:prstGeom>
        </p:spPr>
        <p:txBody>
          <a:bodyPr vert="horz" lIns="95766" tIns="47883" rIns="95766" bIns="4788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2" y="9181395"/>
            <a:ext cx="2171699" cy="527403"/>
          </a:xfrm>
          <a:prstGeom prst="rect">
            <a:avLst/>
          </a:prstGeom>
        </p:spPr>
        <p:txBody>
          <a:bodyPr vert="horz" lIns="95766" tIns="47883" rIns="95766" bIns="4788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66" tIns="47883" rIns="95766" bIns="4788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657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21" indent="-359121" algn="l" defTabSz="957657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95" indent="-299267" algn="l" defTabSz="957657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070" indent="-239414" algn="l" defTabSz="957657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898" indent="-239414" algn="l" defTabSz="957657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726" indent="-239414" algn="l" defTabSz="957657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553" indent="-239414" algn="l" defTabSz="957657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381" indent="-239414" algn="l" defTabSz="957657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210" indent="-239414" algn="l" defTabSz="957657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038" indent="-239414" algn="l" defTabSz="957657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65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28" algn="l" defTabSz="95765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57" algn="l" defTabSz="95765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84" algn="l" defTabSz="95765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311" algn="l" defTabSz="95765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139" algn="l" defTabSz="95765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968" algn="l" defTabSz="95765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796" algn="l" defTabSz="95765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623" algn="l" defTabSz="957657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101190" y="85512"/>
            <a:ext cx="6671380" cy="88387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38" name="正方形/長方形 37"/>
          <p:cNvSpPr/>
          <p:nvPr/>
        </p:nvSpPr>
        <p:spPr>
          <a:xfrm>
            <a:off x="323676" y="493715"/>
            <a:ext cx="6139454" cy="891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lnSpc>
                <a:spcPts val="1399"/>
              </a:lnSpc>
            </a:pPr>
            <a:r>
              <a:rPr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企業が従業員に対して実施する研修・教育訓練については、</a:t>
            </a:r>
            <a:r>
              <a:rPr lang="ja-JP" altLang="en-US" sz="105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「従業員のスキマ時間に訓練を受講　　　させたい」「オンラインで効率的に訓練を実施したい」</a:t>
            </a:r>
            <a:r>
              <a:rPr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といったニーズが寄せられています。</a:t>
            </a:r>
            <a:endParaRPr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ts val="1399"/>
              </a:lnSpc>
            </a:pPr>
            <a:r>
              <a:rPr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生産性向上人材育成支援センターでは、ｅラーニング形式により複数の訓練を定額で受講できる「サブスクリプション型生産性向上支援訓練」を実施しています。 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91688" y="9017574"/>
            <a:ext cx="6671380" cy="772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/>
            <a:endParaRPr kumimoji="1" lang="ja-JP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150212" y="9616122"/>
            <a:ext cx="5796000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8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～生産性向上人材育成支援センター</a:t>
            </a:r>
            <a:r>
              <a:rPr lang="en-US" altLang="ja-JP" sz="8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8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生産性センター</a:t>
            </a:r>
            <a:r>
              <a:rPr lang="en-US" altLang="ja-JP" sz="8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ja-JP" altLang="en-US" sz="8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は、事業主の皆様の生産性向上に向けた人材育成を支援しています～</a:t>
            </a:r>
            <a:endParaRPr lang="en-US" altLang="ja-JP" sz="8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200324" y="8236063"/>
            <a:ext cx="6452713" cy="632842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サブスクリプション型生産性向上支援訓練は、支給要件を満たした場合、</a:t>
            </a:r>
            <a:r>
              <a:rPr lang="ja-JP" altLang="en-US" sz="9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人材開発支援助成金「人への投資促進コース」（定額制訓練）</a:t>
            </a:r>
            <a:r>
              <a:rPr lang="ja-JP" altLang="en-US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等の助成対象となります。詳しくは、厚生労働省の</a:t>
            </a:r>
            <a:r>
              <a:rPr lang="en-US" altLang="ja-JP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HP</a:t>
            </a:r>
            <a:r>
              <a:rPr lang="ja-JP" altLang="en-US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または最寄りの労働局にお問い合わせください。</a:t>
            </a:r>
            <a:endParaRPr lang="en-US" altLang="ja-JP" sz="9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助成金のご活用を希望される場合は、受講申込書（裏面）の該当欄に✔を記入してください。</a:t>
            </a:r>
            <a:endParaRPr lang="en-US" altLang="ja-JP" sz="9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人材開発支援助成金は、訓練開始の１か月前までの申請が必要です。</a:t>
            </a:r>
            <a:endParaRPr lang="en-US" altLang="ja-JP" sz="9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09265" y="2870637"/>
            <a:ext cx="3167758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defPPr>
              <a:defRPr lang="ja-JP"/>
            </a:defPPr>
            <a:lvl1pPr>
              <a:defRPr sz="1600" b="1">
                <a:solidFill>
                  <a:srgbClr val="00407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/>
              <a:t>◇訓練受講までの流れ◇</a:t>
            </a:r>
          </a:p>
        </p:txBody>
      </p:sp>
      <p:cxnSp>
        <p:nvCxnSpPr>
          <p:cNvPr id="138" name="直線コネクタ 137"/>
          <p:cNvCxnSpPr/>
          <p:nvPr/>
        </p:nvCxnSpPr>
        <p:spPr>
          <a:xfrm flipV="1">
            <a:off x="320652" y="2864768"/>
            <a:ext cx="61200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340787" y="4001893"/>
            <a:ext cx="6337551" cy="264909"/>
            <a:chOff x="409100" y="4657846"/>
            <a:chExt cx="6300363" cy="264909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409100" y="4657846"/>
              <a:ext cx="6300363" cy="252003"/>
              <a:chOff x="499991" y="6476211"/>
              <a:chExt cx="6946442" cy="272034"/>
            </a:xfrm>
          </p:grpSpPr>
          <p:sp>
            <p:nvSpPr>
              <p:cNvPr id="54" name="フリーフォーム 53"/>
              <p:cNvSpPr/>
              <p:nvPr/>
            </p:nvSpPr>
            <p:spPr>
              <a:xfrm>
                <a:off x="2207133" y="6476211"/>
                <a:ext cx="5239300" cy="271338"/>
              </a:xfrm>
              <a:custGeom>
                <a:avLst/>
                <a:gdLst>
                  <a:gd name="connsiteX0" fmla="*/ 71991 w 431936"/>
                  <a:gd name="connsiteY0" fmla="*/ 0 h 6148089"/>
                  <a:gd name="connsiteX1" fmla="*/ 359945 w 431936"/>
                  <a:gd name="connsiteY1" fmla="*/ 0 h 6148089"/>
                  <a:gd name="connsiteX2" fmla="*/ 431936 w 431936"/>
                  <a:gd name="connsiteY2" fmla="*/ 71991 h 6148089"/>
                  <a:gd name="connsiteX3" fmla="*/ 431936 w 431936"/>
                  <a:gd name="connsiteY3" fmla="*/ 6148089 h 6148089"/>
                  <a:gd name="connsiteX4" fmla="*/ 431936 w 431936"/>
                  <a:gd name="connsiteY4" fmla="*/ 6148089 h 6148089"/>
                  <a:gd name="connsiteX5" fmla="*/ 0 w 431936"/>
                  <a:gd name="connsiteY5" fmla="*/ 6148089 h 6148089"/>
                  <a:gd name="connsiteX6" fmla="*/ 0 w 431936"/>
                  <a:gd name="connsiteY6" fmla="*/ 6148089 h 6148089"/>
                  <a:gd name="connsiteX7" fmla="*/ 0 w 431936"/>
                  <a:gd name="connsiteY7" fmla="*/ 71991 h 6148089"/>
                  <a:gd name="connsiteX8" fmla="*/ 71991 w 431936"/>
                  <a:gd name="connsiteY8" fmla="*/ 0 h 614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936" h="6148089">
                    <a:moveTo>
                      <a:pt x="431936" y="1024710"/>
                    </a:moveTo>
                    <a:lnTo>
                      <a:pt x="431936" y="5123379"/>
                    </a:lnTo>
                    <a:cubicBezTo>
                      <a:pt x="431936" y="5689313"/>
                      <a:pt x="429672" y="6148082"/>
                      <a:pt x="426878" y="6148082"/>
                    </a:cubicBezTo>
                    <a:lnTo>
                      <a:pt x="0" y="6148082"/>
                    </a:lnTo>
                    <a:lnTo>
                      <a:pt x="0" y="6148082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26878" y="7"/>
                    </a:lnTo>
                    <a:cubicBezTo>
                      <a:pt x="429672" y="7"/>
                      <a:pt x="431936" y="458776"/>
                      <a:pt x="431936" y="1024710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1955" tIns="43200" rIns="28491" bIns="28492" numCol="1" spcCol="1383" anchor="b" anchorCtr="0">
                <a:noAutofit/>
              </a:bodyPr>
              <a:lstStyle/>
              <a:p>
                <a:pPr marL="0" lvl="1" defTabSz="355578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ja-JP" altLang="en-US" sz="10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訓練開始日から２か月間、申込をした以下の訓練コースをいつでも受講できます。</a:t>
                </a:r>
                <a:endParaRPr lang="en-US" altLang="ja-JP" sz="10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499991" y="6476214"/>
                <a:ext cx="1696727" cy="27203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miter lim="800000"/>
              </a:ln>
              <a:effectLst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58" tIns="256715" rIns="3457" bIns="256716" numCol="1" spcCol="1383" anchor="ctr" anchorCtr="0">
                <a:noAutofit/>
              </a:bodyPr>
              <a:lstStyle/>
              <a:p>
                <a:pPr algn="ctr" defTabSz="22223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ja-JP" altLang="en-US" sz="11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71" name="テキスト ボックス 70"/>
            <p:cNvSpPr txBox="1"/>
            <p:nvPr/>
          </p:nvSpPr>
          <p:spPr>
            <a:xfrm>
              <a:off x="724366" y="4680408"/>
              <a:ext cx="920201" cy="242347"/>
            </a:xfrm>
            <a:prstGeom prst="rect">
              <a:avLst/>
            </a:prstGeom>
            <a:noFill/>
          </p:spPr>
          <p:txBody>
            <a:bodyPr wrap="square" lIns="83969" tIns="41985" rIns="83969" bIns="41985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訓練受講</a:t>
              </a: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00324" y="4562468"/>
            <a:ext cx="3168000" cy="2433392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95598" y="4826192"/>
            <a:ext cx="2952000" cy="2063866"/>
            <a:chOff x="349369" y="4957959"/>
            <a:chExt cx="2952000" cy="2063866"/>
          </a:xfrm>
        </p:grpSpPr>
        <p:sp>
          <p:nvSpPr>
            <p:cNvPr id="95" name="角丸四角形 94"/>
            <p:cNvSpPr/>
            <p:nvPr/>
          </p:nvSpPr>
          <p:spPr>
            <a:xfrm>
              <a:off x="349369" y="4957959"/>
              <a:ext cx="2952000" cy="216000"/>
            </a:xfrm>
            <a:prstGeom prst="roundRect">
              <a:avLst>
                <a:gd name="adj" fmla="val 11342"/>
              </a:avLst>
            </a:prstGeom>
            <a:ln w="19050"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lnSpc>
                  <a:spcPts val="1194"/>
                </a:lnSpc>
              </a:pPr>
              <a:r>
                <a:rPr lang="ja-JP" altLang="en-US" sz="11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業務効率向上のための時間管理</a:t>
              </a: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349369" y="5198577"/>
              <a:ext cx="2952000" cy="43092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000" tIns="180000" rIns="72000" bIns="180000" numCol="1" spcCol="1270" anchor="ctr" anchorCtr="0">
              <a:noAutofit/>
            </a:bodyPr>
            <a:lstStyle/>
            <a:p>
              <a:pPr marL="0" lvl="1" defTabSz="408184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タイムマネジメント手法やタスク管理の方法など、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0" lvl="1" defTabSz="408184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業務の効率化・スピード化のための知識を習得します。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349369" y="5894738"/>
              <a:ext cx="2952000" cy="430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80000" rIns="72000" bIns="180000" numCol="1" spcCol="1270" anchor="ctr" anchorCtr="0">
              <a:noAutofit/>
            </a:bodyPr>
            <a:lstStyle/>
            <a:p>
              <a:pPr marL="0" lvl="1" defTabSz="408184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業務上の問題点の可視化や、改善に向けた具体的な進め方など、業務改善の視点と方法を習得します。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349369" y="6590900"/>
              <a:ext cx="2952000" cy="430925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000" tIns="180000" rIns="72000" bIns="180000" numCol="1" spcCol="1270" anchor="ctr" anchorCtr="0">
              <a:noAutofit/>
            </a:bodyPr>
            <a:lstStyle/>
            <a:p>
              <a:pPr marL="0" lvl="1" defTabSz="408184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組織の管理機能や職位に応じた統率力など、職場のチームワークをけん引できる能力を習得します。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9" name="角丸四角形 118"/>
            <p:cNvSpPr/>
            <p:nvPr/>
          </p:nvSpPr>
          <p:spPr>
            <a:xfrm>
              <a:off x="349369" y="5654120"/>
              <a:ext cx="2952000" cy="216000"/>
            </a:xfrm>
            <a:prstGeom prst="roundRect">
              <a:avLst>
                <a:gd name="adj" fmla="val 11342"/>
              </a:avLst>
            </a:prstGeom>
            <a:ln w="19050"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lnSpc>
                  <a:spcPts val="1194"/>
                </a:lnSpc>
              </a:pPr>
              <a:r>
                <a:rPr lang="ja-JP" altLang="en-US" sz="11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成果を上げる業務改善</a:t>
              </a:r>
            </a:p>
          </p:txBody>
        </p:sp>
        <p:sp>
          <p:nvSpPr>
            <p:cNvPr id="120" name="角丸四角形 119"/>
            <p:cNvSpPr/>
            <p:nvPr/>
          </p:nvSpPr>
          <p:spPr>
            <a:xfrm>
              <a:off x="349369" y="6350281"/>
              <a:ext cx="2952000" cy="216000"/>
            </a:xfrm>
            <a:prstGeom prst="roundRect">
              <a:avLst>
                <a:gd name="adj" fmla="val 11342"/>
              </a:avLst>
            </a:prstGeom>
            <a:ln w="19050"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lnSpc>
                  <a:spcPts val="1194"/>
                </a:lnSpc>
              </a:pPr>
              <a:r>
                <a:rPr lang="ja-JP" altLang="en-US" sz="11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職場のリーダーに求められる統率力の向上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91687" y="4607799"/>
            <a:ext cx="349964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407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rgbClr val="00407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生産性向上コース</a:t>
            </a:r>
            <a:r>
              <a:rPr lang="en-US" altLang="ja-JP" sz="1200" b="1" dirty="0">
                <a:solidFill>
                  <a:srgbClr val="00407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100" b="1" dirty="0">
                <a:solidFill>
                  <a:srgbClr val="00407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受講料９２０円（税込）</a:t>
            </a:r>
            <a:endParaRPr kumimoji="1" lang="ja-JP" altLang="en-US" sz="1100" b="1" dirty="0">
              <a:solidFill>
                <a:srgbClr val="00407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188275" y="416496"/>
            <a:ext cx="6480000" cy="837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150212" y="7034190"/>
            <a:ext cx="6277032" cy="23719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r>
              <a:rPr lang="en-US" altLang="ja-JP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どちらの訓練コースも上記の動画以外にＩＴスキルに関</a:t>
            </a:r>
            <a:endParaRPr lang="en-US" altLang="ja-JP" sz="9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する研修動画（人材開発支援助成金対象外）が視聴可能です。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21595" y="8395932"/>
            <a:ext cx="6277032" cy="27747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endParaRPr lang="ja-JP" altLang="en-US" sz="8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78465" y="22272"/>
            <a:ext cx="6562213" cy="696530"/>
          </a:xfrm>
          <a:prstGeom prst="rect">
            <a:avLst/>
          </a:prstGeom>
          <a:noFill/>
        </p:spPr>
        <p:txBody>
          <a:bodyPr wrap="square" lIns="91434" tIns="45718" rIns="91434" bIns="45718" rtlCol="0" anchor="ctr">
            <a:noAutofit/>
          </a:bodyPr>
          <a:lstStyle/>
          <a:p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サブスクリプション型生産性向上支援訓練のご案内</a:t>
            </a: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603637" y="1830498"/>
            <a:ext cx="5940000" cy="19800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3969" tIns="36000" rIns="83969" bIns="0" rtlCol="0" anchor="ctr"/>
          <a:lstStyle/>
          <a:p>
            <a:r>
              <a:rPr lang="en-US" altLang="ja-JP" sz="10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LMS</a:t>
            </a:r>
            <a:r>
              <a:rPr lang="ja-JP" altLang="en-US" sz="10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を活用した動画視聴によるｅラーニング形式</a:t>
            </a:r>
            <a:r>
              <a:rPr lang="ja-JP" altLang="en-US" sz="1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のため、受講する時間や場所を柔軟に選択できます。</a:t>
            </a:r>
            <a:endParaRPr lang="en-US" altLang="ja-JP" sz="10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603637" y="2204413"/>
            <a:ext cx="5652000" cy="19800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3969" tIns="36000" rIns="83969" bIns="0"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通常の生産性訓練よりも安価な受講料（１人あたり</a:t>
            </a:r>
            <a:r>
              <a:rPr lang="ja-JP" altLang="en-US" sz="10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税込</a:t>
            </a:r>
            <a:r>
              <a:rPr lang="en-US" altLang="ja-JP" sz="10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920</a:t>
            </a:r>
            <a:r>
              <a:rPr lang="ja-JP" altLang="en-US" sz="10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円</a:t>
            </a:r>
            <a:r>
              <a:rPr lang="ja-JP" altLang="en-US" sz="1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）で</a:t>
            </a:r>
            <a:r>
              <a:rPr lang="ja-JP" altLang="en-US" sz="10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２か月間定額</a:t>
            </a:r>
            <a:r>
              <a:rPr lang="ja-JP" altLang="en-US" sz="1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で受講できます。</a:t>
            </a:r>
          </a:p>
        </p:txBody>
      </p:sp>
      <p:sp>
        <p:nvSpPr>
          <p:cNvPr id="89" name="角丸四角形 88"/>
          <p:cNvSpPr/>
          <p:nvPr/>
        </p:nvSpPr>
        <p:spPr>
          <a:xfrm>
            <a:off x="568899" y="1611376"/>
            <a:ext cx="6143573" cy="121586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メイリオ" pitchFamily="50" charset="-128"/>
                <a:cs typeface="メイリオ" pitchFamily="50" charset="-128"/>
              </a:rPr>
              <a:t>受講する時間・場所を柔軟に選択可能</a:t>
            </a:r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メイリオ" pitchFamily="50" charset="-128"/>
                <a:cs typeface="メイリオ" pitchFamily="50" charset="-128"/>
              </a:rPr>
              <a:t>！</a:t>
            </a:r>
            <a:endParaRPr lang="en-US" altLang="ja-JP" sz="11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メイリオ" pitchFamily="50" charset="-128"/>
                <a:cs typeface="メイリオ" pitchFamily="50" charset="-128"/>
              </a:rPr>
              <a:t>さらに受講しやすい料金設定！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メイリオ" pitchFamily="50" charset="-128"/>
                <a:cs typeface="メイリオ" pitchFamily="50" charset="-128"/>
              </a:rPr>
              <a:t>複数コースをくり返し受講可能！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メイリオ" pitchFamily="50" charset="-128"/>
              <a:cs typeface="メイリオ" pitchFamily="50" charset="-128"/>
            </a:endParaRPr>
          </a:p>
          <a:p>
            <a:endParaRPr lang="ja-JP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3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endParaRPr lang="en-US" altLang="ja-JP" sz="300" dirty="0">
              <a:solidFill>
                <a:schemeClr val="tx1">
                  <a:lumMod val="85000"/>
                  <a:lumOff val="1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74585" y="2283266"/>
            <a:ext cx="270000" cy="4089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>
            <a:defPPr>
              <a:defRPr lang="ja-JP"/>
            </a:defPPr>
            <a:lvl1pPr>
              <a:defRPr sz="1600" b="1">
                <a:solidFill>
                  <a:srgbClr val="00407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ja-JP" altLang="en-US" i="1" dirty="0">
                <a:solidFill>
                  <a:schemeClr val="accent6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３</a:t>
            </a:r>
            <a:endParaRPr lang="en-US" altLang="ja-JP" i="1" dirty="0">
              <a:solidFill>
                <a:schemeClr val="accent6">
                  <a:lumMod val="7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74585" y="1927317"/>
            <a:ext cx="270000" cy="338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>
            <a:defPPr>
              <a:defRPr lang="ja-JP"/>
            </a:defPPr>
            <a:lvl1pPr>
              <a:defRPr sz="1600" b="1">
                <a:solidFill>
                  <a:srgbClr val="00407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ja-JP" altLang="en-US" i="1" dirty="0">
                <a:solidFill>
                  <a:schemeClr val="accent6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２</a:t>
            </a:r>
            <a:endParaRPr lang="en-US" altLang="ja-JP" i="1" dirty="0">
              <a:solidFill>
                <a:schemeClr val="accent6">
                  <a:lumMod val="7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603637" y="2615293"/>
            <a:ext cx="4752528" cy="19800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3969" tIns="36000" rIns="83969" bIns="0" rtlCol="0" anchor="ctr"/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センターが指定する</a:t>
            </a:r>
            <a:r>
              <a:rPr lang="ja-JP" altLang="en-US" sz="10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２か月間</a:t>
            </a:r>
            <a:r>
              <a:rPr lang="ja-JP" altLang="en-US" sz="1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で、くり返し受講することができます。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58657" y="1280871"/>
            <a:ext cx="6104585" cy="412719"/>
            <a:chOff x="323888" y="1271833"/>
            <a:chExt cx="6104585" cy="412719"/>
          </a:xfrm>
        </p:grpSpPr>
        <p:sp>
          <p:nvSpPr>
            <p:cNvPr id="72" name="テキスト ボックス 71"/>
            <p:cNvSpPr txBox="1"/>
            <p:nvPr/>
          </p:nvSpPr>
          <p:spPr>
            <a:xfrm>
              <a:off x="323888" y="1345997"/>
              <a:ext cx="6104585" cy="33855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>
              <a:defPPr>
                <a:defRPr lang="ja-JP"/>
              </a:defPPr>
              <a:lvl1pPr>
                <a:defRPr sz="1600" b="1">
                  <a:solidFill>
                    <a:srgbClr val="00407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ja-JP" altLang="en-US" dirty="0"/>
                <a:t>◇サブスクリプション型生産性向上支援訓練     </a:t>
              </a:r>
              <a:r>
                <a:rPr lang="ja-JP" altLang="en-US" dirty="0" err="1"/>
                <a:t>つの</a:t>
              </a:r>
              <a:r>
                <a:rPr lang="ja-JP" altLang="en-US" dirty="0"/>
                <a:t>ポイント◇</a:t>
              </a: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391487" y="1271833"/>
              <a:ext cx="566069" cy="33855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>
              <a:defPPr>
                <a:defRPr lang="ja-JP"/>
              </a:defPPr>
              <a:lvl1pPr>
                <a:defRPr sz="1600" b="1">
                  <a:solidFill>
                    <a:srgbClr val="00407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ja-JP" altLang="en-US" sz="2400" i="1" dirty="0">
                  <a:solidFill>
                    <a:schemeClr val="accent6">
                      <a:lumMod val="75000"/>
                    </a:schemeClr>
                  </a:solidFill>
                  <a:latin typeface="Georgia" panose="02040502050405020303" pitchFamily="18" charset="0"/>
                  <a:ea typeface="MingLiU" panose="02020509000000000000" pitchFamily="49" charset="-120"/>
                </a:rPr>
                <a:t>３</a:t>
              </a:r>
            </a:p>
          </p:txBody>
        </p:sp>
      </p:grpSp>
      <p:cxnSp>
        <p:nvCxnSpPr>
          <p:cNvPr id="77" name="直線コネクタ 76"/>
          <p:cNvCxnSpPr/>
          <p:nvPr/>
        </p:nvCxnSpPr>
        <p:spPr>
          <a:xfrm flipV="1">
            <a:off x="376375" y="1315898"/>
            <a:ext cx="61200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342264" y="4259556"/>
            <a:ext cx="6243577" cy="33519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defPPr>
              <a:defRPr lang="ja-JP"/>
            </a:defPPr>
            <a:lvl1pPr>
              <a:defRPr sz="1600" b="1">
                <a:solidFill>
                  <a:srgbClr val="00407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/>
              <a:t>◇受講できる訓練コース（</a:t>
            </a:r>
            <a:r>
              <a:rPr lang="en-US" altLang="ja-JP" dirty="0"/>
              <a:t>※</a:t>
            </a:r>
            <a:r>
              <a:rPr lang="ja-JP" altLang="en-US" dirty="0"/>
              <a:t>）</a:t>
            </a:r>
            <a:r>
              <a:rPr lang="ja-JP" altLang="en-US" sz="1000" dirty="0"/>
              <a:t>～訓練実施機関：株式会社インソース～</a:t>
            </a:r>
            <a:r>
              <a:rPr lang="ja-JP" altLang="en-US" dirty="0"/>
              <a:t> ◇ </a:t>
            </a:r>
            <a:endParaRPr lang="en-US" altLang="ja-JP" dirty="0"/>
          </a:p>
        </p:txBody>
      </p:sp>
      <p:grpSp>
        <p:nvGrpSpPr>
          <p:cNvPr id="101" name="グループ化 100"/>
          <p:cNvGrpSpPr/>
          <p:nvPr/>
        </p:nvGrpSpPr>
        <p:grpSpPr>
          <a:xfrm>
            <a:off x="342660" y="3169003"/>
            <a:ext cx="6294141" cy="376473"/>
            <a:chOff x="472039" y="5256000"/>
            <a:chExt cx="6852962" cy="406396"/>
          </a:xfrm>
        </p:grpSpPr>
        <p:sp>
          <p:nvSpPr>
            <p:cNvPr id="102" name="フリーフォーム 101"/>
            <p:cNvSpPr/>
            <p:nvPr/>
          </p:nvSpPr>
          <p:spPr>
            <a:xfrm>
              <a:off x="2151096" y="5256000"/>
              <a:ext cx="5173905" cy="272030"/>
            </a:xfrm>
            <a:custGeom>
              <a:avLst/>
              <a:gdLst>
                <a:gd name="connsiteX0" fmla="*/ 71991 w 431936"/>
                <a:gd name="connsiteY0" fmla="*/ 0 h 5267118"/>
                <a:gd name="connsiteX1" fmla="*/ 359945 w 431936"/>
                <a:gd name="connsiteY1" fmla="*/ 0 h 5267118"/>
                <a:gd name="connsiteX2" fmla="*/ 431936 w 431936"/>
                <a:gd name="connsiteY2" fmla="*/ 71991 h 5267118"/>
                <a:gd name="connsiteX3" fmla="*/ 431936 w 431936"/>
                <a:gd name="connsiteY3" fmla="*/ 5267118 h 5267118"/>
                <a:gd name="connsiteX4" fmla="*/ 431936 w 431936"/>
                <a:gd name="connsiteY4" fmla="*/ 5267118 h 5267118"/>
                <a:gd name="connsiteX5" fmla="*/ 0 w 431936"/>
                <a:gd name="connsiteY5" fmla="*/ 5267118 h 5267118"/>
                <a:gd name="connsiteX6" fmla="*/ 0 w 431936"/>
                <a:gd name="connsiteY6" fmla="*/ 5267118 h 5267118"/>
                <a:gd name="connsiteX7" fmla="*/ 0 w 431936"/>
                <a:gd name="connsiteY7" fmla="*/ 71991 h 5267118"/>
                <a:gd name="connsiteX8" fmla="*/ 71991 w 431936"/>
                <a:gd name="connsiteY8" fmla="*/ 0 h 526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936" h="5267118">
                  <a:moveTo>
                    <a:pt x="431936" y="877877"/>
                  </a:moveTo>
                  <a:lnTo>
                    <a:pt x="431936" y="4389241"/>
                  </a:lnTo>
                  <a:cubicBezTo>
                    <a:pt x="431936" y="4874081"/>
                    <a:pt x="429293" y="5267112"/>
                    <a:pt x="426032" y="5267112"/>
                  </a:cubicBezTo>
                  <a:lnTo>
                    <a:pt x="0" y="5267112"/>
                  </a:lnTo>
                  <a:lnTo>
                    <a:pt x="0" y="52671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26032" y="6"/>
                  </a:lnTo>
                  <a:cubicBezTo>
                    <a:pt x="429293" y="6"/>
                    <a:pt x="431936" y="393037"/>
                    <a:pt x="431936" y="877877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200" tIns="43200" rIns="29873" bIns="29875" numCol="1" spcCol="1383" anchor="ctr" anchorCtr="0">
              <a:noAutofit/>
            </a:bodyPr>
            <a:lstStyle/>
            <a:p>
              <a:pPr marL="0" lvl="1" defTabSz="444472"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受講したい訓練コースに申込後、所定の期日までに受講料を支払います。</a:t>
              </a:r>
            </a:p>
          </p:txBody>
        </p:sp>
        <p:sp>
          <p:nvSpPr>
            <p:cNvPr id="103" name="下矢印 102"/>
            <p:cNvSpPr/>
            <p:nvPr/>
          </p:nvSpPr>
          <p:spPr>
            <a:xfrm>
              <a:off x="1159283" y="5468089"/>
              <a:ext cx="280376" cy="194307"/>
            </a:xfrm>
            <a:prstGeom prst="downArrow">
              <a:avLst>
                <a:gd name="adj1" fmla="val 51991"/>
                <a:gd name="adj2" fmla="val 3664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t"/>
            <a:lstStyle/>
            <a:p>
              <a:pPr algn="ctr"/>
              <a:endParaRPr lang="ja-JP" altLang="en-US" sz="12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472039" y="5256000"/>
              <a:ext cx="1685438" cy="2720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8" tIns="256715" rIns="3457" bIns="256716" numCol="1" spcCol="1383" anchor="ctr" anchorCtr="0">
              <a:noAutofit/>
            </a:bodyPr>
            <a:lstStyle/>
            <a:p>
              <a:pPr algn="ctr" defTabSz="2222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05" name="テキスト ボックス 104"/>
          <p:cNvSpPr txBox="1"/>
          <p:nvPr/>
        </p:nvSpPr>
        <p:spPr>
          <a:xfrm>
            <a:off x="308472" y="3200869"/>
            <a:ext cx="1624215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コース選択・受講申込等</a:t>
            </a: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374585" y="1524863"/>
            <a:ext cx="270000" cy="34458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>
            <a:defPPr>
              <a:defRPr lang="ja-JP"/>
            </a:defPPr>
            <a:lvl1pPr>
              <a:defRPr sz="1600" b="1">
                <a:solidFill>
                  <a:srgbClr val="00407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ja-JP" altLang="en-US" i="1" dirty="0">
                <a:solidFill>
                  <a:schemeClr val="accent6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１</a:t>
            </a:r>
            <a:endParaRPr lang="en-US" altLang="ja-JP" i="1" dirty="0">
              <a:solidFill>
                <a:schemeClr val="accent6">
                  <a:lumMod val="7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342660" y="3581866"/>
            <a:ext cx="6300852" cy="385394"/>
            <a:chOff x="390162" y="4262582"/>
            <a:chExt cx="6300852" cy="385394"/>
          </a:xfrm>
        </p:grpSpPr>
        <p:grpSp>
          <p:nvGrpSpPr>
            <p:cNvPr id="112" name="グループ化 111"/>
            <p:cNvGrpSpPr/>
            <p:nvPr/>
          </p:nvGrpSpPr>
          <p:grpSpPr>
            <a:xfrm>
              <a:off x="390162" y="4262582"/>
              <a:ext cx="6300852" cy="385394"/>
              <a:chOff x="469971" y="5876496"/>
              <a:chExt cx="6946982" cy="416025"/>
            </a:xfrm>
          </p:grpSpPr>
          <p:sp>
            <p:nvSpPr>
              <p:cNvPr id="125" name="フリーフォーム 124"/>
              <p:cNvSpPr/>
              <p:nvPr/>
            </p:nvSpPr>
            <p:spPr>
              <a:xfrm>
                <a:off x="2177652" y="5876496"/>
                <a:ext cx="5239301" cy="272029"/>
              </a:xfrm>
              <a:custGeom>
                <a:avLst/>
                <a:gdLst>
                  <a:gd name="connsiteX0" fmla="*/ 71991 w 431936"/>
                  <a:gd name="connsiteY0" fmla="*/ 0 h 6148089"/>
                  <a:gd name="connsiteX1" fmla="*/ 359945 w 431936"/>
                  <a:gd name="connsiteY1" fmla="*/ 0 h 6148089"/>
                  <a:gd name="connsiteX2" fmla="*/ 431936 w 431936"/>
                  <a:gd name="connsiteY2" fmla="*/ 71991 h 6148089"/>
                  <a:gd name="connsiteX3" fmla="*/ 431936 w 431936"/>
                  <a:gd name="connsiteY3" fmla="*/ 6148089 h 6148089"/>
                  <a:gd name="connsiteX4" fmla="*/ 431936 w 431936"/>
                  <a:gd name="connsiteY4" fmla="*/ 6148089 h 6148089"/>
                  <a:gd name="connsiteX5" fmla="*/ 0 w 431936"/>
                  <a:gd name="connsiteY5" fmla="*/ 6148089 h 6148089"/>
                  <a:gd name="connsiteX6" fmla="*/ 0 w 431936"/>
                  <a:gd name="connsiteY6" fmla="*/ 6148089 h 6148089"/>
                  <a:gd name="connsiteX7" fmla="*/ 0 w 431936"/>
                  <a:gd name="connsiteY7" fmla="*/ 71991 h 6148089"/>
                  <a:gd name="connsiteX8" fmla="*/ 71991 w 431936"/>
                  <a:gd name="connsiteY8" fmla="*/ 0 h 614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936" h="6148089">
                    <a:moveTo>
                      <a:pt x="431936" y="1024710"/>
                    </a:moveTo>
                    <a:lnTo>
                      <a:pt x="431936" y="5123379"/>
                    </a:lnTo>
                    <a:cubicBezTo>
                      <a:pt x="431936" y="5689313"/>
                      <a:pt x="429672" y="6148082"/>
                      <a:pt x="426878" y="6148082"/>
                    </a:cubicBezTo>
                    <a:lnTo>
                      <a:pt x="0" y="6148082"/>
                    </a:lnTo>
                    <a:lnTo>
                      <a:pt x="0" y="6148082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26878" y="7"/>
                    </a:lnTo>
                    <a:cubicBezTo>
                      <a:pt x="429672" y="7"/>
                      <a:pt x="431936" y="458776"/>
                      <a:pt x="431936" y="1024710"/>
                    </a:cubicBezTo>
                    <a:close/>
                  </a:path>
                </a:pathLst>
              </a:custGeom>
              <a:ln>
                <a:solidFill>
                  <a:schemeClr val="accent5"/>
                </a:solidFill>
                <a:miter lim="800000"/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1955" tIns="43200" rIns="28491" bIns="28492" numCol="1" spcCol="1383" anchor="ctr" anchorCtr="0">
                <a:noAutofit/>
              </a:bodyPr>
              <a:lstStyle/>
              <a:p>
                <a:pPr marL="0" lvl="1" defTabSz="355578">
                  <a:lnSpc>
                    <a:spcPts val="1286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ja-JP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訓練開始日の５日前までに、実施機関から受講用</a:t>
                </a:r>
                <a:r>
                  <a:rPr lang="en-US" altLang="ja-JP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ID</a:t>
                </a:r>
                <a:r>
                  <a:rPr lang="ja-JP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が送付されます。</a:t>
                </a:r>
                <a:endPara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26" name="下矢印 125"/>
              <p:cNvSpPr/>
              <p:nvPr/>
            </p:nvSpPr>
            <p:spPr>
              <a:xfrm>
                <a:off x="1174673" y="6066558"/>
                <a:ext cx="277654" cy="225963"/>
              </a:xfrm>
              <a:prstGeom prst="downArrow">
                <a:avLst>
                  <a:gd name="adj1" fmla="val 51991"/>
                  <a:gd name="adj2" fmla="val 4436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t"/>
              <a:lstStyle/>
              <a:p>
                <a:pPr algn="ctr"/>
                <a:endParaRPr lang="ja-JP" altLang="en-US" sz="12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>
              <a:xfrm>
                <a:off x="469971" y="5876496"/>
                <a:ext cx="1706742" cy="272031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miter lim="800000"/>
              </a:ln>
              <a:effectLst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58" tIns="256715" rIns="3457" bIns="256716" numCol="1" spcCol="1383" anchor="ctr" anchorCtr="0">
                <a:noAutofit/>
              </a:bodyPr>
              <a:lstStyle/>
              <a:p>
                <a:pPr algn="ctr" defTabSz="222236">
                  <a:lnSpc>
                    <a:spcPts val="1102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ja-JP" altLang="en-US" sz="11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124" name="テキスト ボックス 123"/>
            <p:cNvSpPr txBox="1"/>
            <p:nvPr/>
          </p:nvSpPr>
          <p:spPr>
            <a:xfrm>
              <a:off x="596737" y="4286200"/>
              <a:ext cx="1175461" cy="238678"/>
            </a:xfrm>
            <a:prstGeom prst="rect">
              <a:avLst/>
            </a:prstGeom>
            <a:noFill/>
          </p:spPr>
          <p:txBody>
            <a:bodyPr wrap="square" lIns="83969" tIns="41985" rIns="83969" bIns="41985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受講用</a:t>
              </a:r>
              <a:r>
                <a:rPr lang="en-US" altLang="ja-JP" sz="1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</a:t>
              </a:r>
              <a:r>
                <a:rPr lang="ja-JP" altLang="en-US" sz="1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の送付</a:t>
              </a:r>
            </a:p>
          </p:txBody>
        </p:sp>
      </p:grpSp>
      <p:sp>
        <p:nvSpPr>
          <p:cNvPr id="129" name="正方形/長方形 128"/>
          <p:cNvSpPr/>
          <p:nvPr/>
        </p:nvSpPr>
        <p:spPr>
          <a:xfrm>
            <a:off x="206443" y="7283022"/>
            <a:ext cx="6446594" cy="89974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endParaRPr lang="en-US" altLang="ja-JP" sz="1100" u="sng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100" b="1" u="sng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1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●受講申込について</a:t>
            </a:r>
            <a:r>
              <a:rPr lang="ja-JP" altLang="en-US" sz="1100" b="1" u="sng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</a:t>
            </a:r>
            <a:endParaRPr lang="en-US" altLang="ja-JP" sz="11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en-US" altLang="ja-JP" sz="1050" b="1" dirty="0">
                <a:solidFill>
                  <a:schemeClr val="tx1"/>
                </a:solidFill>
                <a:latin typeface="メイリオ"/>
                <a:ea typeface="メイリオ"/>
              </a:rPr>
              <a:t>【</a:t>
            </a:r>
            <a:r>
              <a:rPr lang="ja-JP" altLang="en-US" sz="1050" b="1" dirty="0">
                <a:solidFill>
                  <a:schemeClr val="tx1"/>
                </a:solidFill>
                <a:latin typeface="メイリオ"/>
                <a:ea typeface="メイリオ"/>
              </a:rPr>
              <a:t>生産性向上コース</a:t>
            </a:r>
            <a:r>
              <a:rPr lang="en-US" altLang="ja-JP" sz="1050" b="1" dirty="0">
                <a:solidFill>
                  <a:schemeClr val="tx1"/>
                </a:solidFill>
                <a:latin typeface="メイリオ"/>
                <a:ea typeface="メイリオ"/>
              </a:rPr>
              <a:t>】【</a:t>
            </a:r>
            <a:r>
              <a:rPr lang="ja-JP" altLang="en-US" sz="1050" b="1" dirty="0">
                <a:solidFill>
                  <a:schemeClr val="tx1"/>
                </a:solidFill>
                <a:latin typeface="メイリオ"/>
                <a:ea typeface="メイリオ"/>
              </a:rPr>
              <a:t>ＤＸ対応コース</a:t>
            </a:r>
            <a:r>
              <a:rPr lang="en-US" altLang="ja-JP" sz="1050" b="1" dirty="0">
                <a:solidFill>
                  <a:schemeClr val="tx1"/>
                </a:solidFill>
                <a:latin typeface="メイリオ"/>
                <a:ea typeface="メイリオ"/>
              </a:rPr>
              <a:t>】</a:t>
            </a:r>
            <a:r>
              <a:rPr lang="ja-JP" altLang="en-US" sz="1050" b="1" dirty="0">
                <a:solidFill>
                  <a:schemeClr val="tx1"/>
                </a:solidFill>
                <a:latin typeface="メイリオ"/>
                <a:ea typeface="メイリオ"/>
              </a:rPr>
              <a:t>のどちら　　　</a:t>
            </a:r>
            <a:endParaRPr lang="en-US" altLang="ja-JP" sz="1050" b="1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0"/>
            <a:r>
              <a:rPr lang="ja-JP" altLang="en-US" sz="1050" b="1" dirty="0">
                <a:solidFill>
                  <a:schemeClr val="tx1"/>
                </a:solidFill>
                <a:latin typeface="メイリオ"/>
                <a:ea typeface="メイリオ"/>
              </a:rPr>
              <a:t>も受講を希望される場合は両方にお申込みください。</a:t>
            </a:r>
            <a:endParaRPr lang="en-US" altLang="ja-JP" sz="1050" b="1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0"/>
            <a:endParaRPr lang="en-US" altLang="ja-JP" sz="1050" b="1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0"/>
            <a:endParaRPr lang="en-US" altLang="ja-JP" sz="1050" b="1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0"/>
            <a:endParaRPr lang="en-US" altLang="ja-JP" sz="1050" dirty="0">
              <a:solidFill>
                <a:sysClr val="windowText" lastClr="000000"/>
              </a:solidFill>
              <a:latin typeface="メイリオ"/>
              <a:ea typeface="メイリオ"/>
            </a:endParaRPr>
          </a:p>
          <a:p>
            <a:pPr lvl="0"/>
            <a:r>
              <a:rPr lang="ja-JP" altLang="en-US" sz="1100" u="sng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498077" y="7326149"/>
            <a:ext cx="3164662" cy="87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endParaRPr lang="en-US" altLang="ja-JP" sz="1100" b="1" u="sng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0"/>
            <a:r>
              <a:rPr lang="ja-JP" altLang="en-US" sz="1100" b="1" u="sng" dirty="0">
                <a:solidFill>
                  <a:schemeClr val="tx1"/>
                </a:solidFill>
                <a:latin typeface="メイリオ"/>
                <a:ea typeface="メイリオ"/>
              </a:rPr>
              <a:t>●実施形式</a:t>
            </a:r>
            <a:endParaRPr lang="en-US" altLang="ja-JP" sz="1100" b="1" u="sng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r>
              <a:rPr lang="ja-JP" altLang="en-US" sz="1100" b="1" dirty="0">
                <a:solidFill>
                  <a:schemeClr val="tx1"/>
                </a:solidFill>
                <a:latin typeface="メイリオ"/>
                <a:ea typeface="メイリオ"/>
              </a:rPr>
              <a:t>　</a:t>
            </a:r>
            <a:r>
              <a:rPr lang="ja-JP" altLang="en-US" sz="105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学習管理システム（</a:t>
            </a:r>
            <a:r>
              <a:rPr lang="en-US" altLang="ja-JP" sz="105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LMS</a:t>
            </a:r>
            <a:r>
              <a:rPr lang="ja-JP" altLang="en-US" sz="105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05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を活用した</a:t>
            </a:r>
            <a:endParaRPr lang="en-US" altLang="ja-JP" sz="105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動画視聴</a:t>
            </a:r>
            <a:r>
              <a:rPr lang="ja-JP" altLang="en-US" sz="105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による</a:t>
            </a:r>
            <a:r>
              <a:rPr lang="ja-JP" altLang="en-US" sz="105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ｅラーニング形式</a:t>
            </a:r>
            <a:endParaRPr lang="en-US" altLang="ja-JP" sz="105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100" b="1" u="sng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●訓練時間について</a:t>
            </a:r>
            <a:endParaRPr lang="en-US" altLang="ja-JP" sz="11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各訓練コース</a:t>
            </a:r>
            <a:r>
              <a:rPr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時間以上</a:t>
            </a:r>
            <a:r>
              <a:rPr lang="en-US" altLang="ja-JP" sz="900" dirty="0">
                <a:solidFill>
                  <a:schemeClr val="tx1"/>
                </a:solidFill>
                <a:latin typeface="メイリオ"/>
                <a:ea typeface="メイリオ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/>
                <a:ea typeface="メイリオ"/>
              </a:rPr>
              <a:t>各コース４時間以上</a:t>
            </a:r>
            <a:endParaRPr lang="en-US" altLang="ja-JP" sz="900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0"/>
            <a:r>
              <a:rPr lang="ja-JP" altLang="en-US" sz="1100" u="sng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0" y="9146009"/>
            <a:ext cx="1216793" cy="396670"/>
          </a:xfrm>
          <a:prstGeom prst="rect">
            <a:avLst/>
          </a:prstGeom>
        </p:spPr>
      </p:pic>
      <p:sp>
        <p:nvSpPr>
          <p:cNvPr id="106" name="テキスト ボックス 63"/>
          <p:cNvSpPr txBox="1"/>
          <p:nvPr/>
        </p:nvSpPr>
        <p:spPr>
          <a:xfrm>
            <a:off x="5777880" y="9654278"/>
            <a:ext cx="10801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5765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28" algn="l" defTabSz="95765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657" algn="l" defTabSz="95765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484" algn="l" defTabSz="95765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311" algn="l" defTabSz="95765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139" algn="l" defTabSz="95765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2968" algn="l" defTabSz="95765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1796" algn="l" defTabSz="95765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0623" algn="l" defTabSz="95765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500" dirty="0"/>
              <a:t>（生産性センター紹介ページへ）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753459-1CF8-95A1-BAB2-24FEBABDCC96}"/>
              </a:ext>
            </a:extLst>
          </p:cNvPr>
          <p:cNvSpPr txBox="1"/>
          <p:nvPr/>
        </p:nvSpPr>
        <p:spPr>
          <a:xfrm>
            <a:off x="1478178" y="9018986"/>
            <a:ext cx="391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独立行政法人高齢・障害・求職者雇用支援機構広島支部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ポリテクセンター広島　生産性向上人材育成支援センター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730-0825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広島県広島市中区光南５－２－６５</a:t>
            </a:r>
            <a:endParaRPr kumimoji="1"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TEL:082-248-1532  FAX:082-248-4734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5E13348-7365-7B60-6D40-B01923939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534" y="9345488"/>
            <a:ext cx="390525" cy="29527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EB9AA16-F263-2FAD-988A-8F3B2FB767A1}"/>
              </a:ext>
            </a:extLst>
          </p:cNvPr>
          <p:cNvSpPr/>
          <p:nvPr/>
        </p:nvSpPr>
        <p:spPr>
          <a:xfrm>
            <a:off x="4149080" y="9407410"/>
            <a:ext cx="1332454" cy="168052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AAE597-A8D9-881F-EF36-1B80469B5028}"/>
              </a:ext>
            </a:extLst>
          </p:cNvPr>
          <p:cNvSpPr txBox="1"/>
          <p:nvPr/>
        </p:nvSpPr>
        <p:spPr>
          <a:xfrm>
            <a:off x="4077072" y="9378095"/>
            <a:ext cx="1511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ポリテクセンター広島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71FD987-7DBC-CF0B-2003-C3F313B51AFB}"/>
              </a:ext>
            </a:extLst>
          </p:cNvPr>
          <p:cNvSpPr/>
          <p:nvPr/>
        </p:nvSpPr>
        <p:spPr>
          <a:xfrm rot="444110">
            <a:off x="3401182" y="4791657"/>
            <a:ext cx="3147166" cy="2440367"/>
          </a:xfrm>
          <a:prstGeom prst="rect">
            <a:avLst/>
          </a:prstGeom>
          <a:solidFill>
            <a:srgbClr val="11111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 rot="479704">
            <a:off x="3451593" y="5099120"/>
            <a:ext cx="2956379" cy="2070868"/>
            <a:chOff x="3593979" y="4950957"/>
            <a:chExt cx="2956379" cy="2070868"/>
          </a:xfrm>
        </p:grpSpPr>
        <p:sp>
          <p:nvSpPr>
            <p:cNvPr id="3" name="角丸四角形 94">
              <a:extLst>
                <a:ext uri="{FF2B5EF4-FFF2-40B4-BE49-F238E27FC236}">
                  <a16:creationId xmlns:a16="http://schemas.microsoft.com/office/drawing/2014/main" id="{E22B4865-9F86-65E4-2A5A-D1638F748E65}"/>
                </a:ext>
              </a:extLst>
            </p:cNvPr>
            <p:cNvSpPr/>
            <p:nvPr/>
          </p:nvSpPr>
          <p:spPr>
            <a:xfrm>
              <a:off x="3598358" y="4950957"/>
              <a:ext cx="2952000" cy="216000"/>
            </a:xfrm>
            <a:prstGeom prst="roundRect">
              <a:avLst>
                <a:gd name="adj" fmla="val 11342"/>
              </a:avLst>
            </a:prstGeom>
            <a:gradFill>
              <a:gsLst>
                <a:gs pos="0">
                  <a:srgbClr val="FF5050"/>
                </a:gs>
                <a:gs pos="35000">
                  <a:schemeClr val="accent6">
                    <a:lumMod val="40000"/>
                    <a:lumOff val="60000"/>
                  </a:schemeClr>
                </a:gs>
                <a:gs pos="99000">
                  <a:schemeClr val="accent6">
                    <a:lumMod val="20000"/>
                    <a:lumOff val="80000"/>
                  </a:schemeClr>
                </a:gs>
              </a:gsLst>
            </a:gradFill>
            <a:ln w="19050">
              <a:solidFill>
                <a:schemeClr val="accent6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lnSpc>
                  <a:spcPts val="1194"/>
                </a:lnSpc>
              </a:pPr>
              <a:r>
                <a:rPr lang="en-US" altLang="ja-JP" sz="11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IT</a:t>
              </a:r>
              <a:r>
                <a:rPr lang="ja-JP" altLang="en-US" sz="11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ツールを活用した業務改善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EE1965E-DE03-B77C-2C8F-4C3936151899}"/>
                </a:ext>
              </a:extLst>
            </p:cNvPr>
            <p:cNvSpPr/>
            <p:nvPr/>
          </p:nvSpPr>
          <p:spPr>
            <a:xfrm>
              <a:off x="3593979" y="5187515"/>
              <a:ext cx="2952000" cy="441988"/>
            </a:xfrm>
            <a:prstGeom prst="rect">
              <a:avLst/>
            </a:prstGeom>
            <a:ln w="127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000" tIns="180000" rIns="72000" bIns="180000" numCol="1" spcCol="1270" anchor="ctr" anchorCtr="0">
              <a:noAutofit/>
            </a:bodyPr>
            <a:lstStyle/>
            <a:p>
              <a:pPr marL="0" lvl="1" defTabSz="408184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ja-JP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IT</a:t>
              </a:r>
              <a:r>
                <a:rPr lang="ja-JP" altLang="en-US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ツールの特徴や種類など、業務改善に適切な</a:t>
              </a:r>
              <a:r>
                <a:rPr lang="en-US" altLang="ja-JP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IT</a:t>
              </a:r>
              <a:r>
                <a:rPr lang="ja-JP" altLang="en-US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ツールを選定するための知識を習得します。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40B6E0C-E5A5-6B13-3AA0-6B87892DE699}"/>
                </a:ext>
              </a:extLst>
            </p:cNvPr>
            <p:cNvSpPr/>
            <p:nvPr/>
          </p:nvSpPr>
          <p:spPr>
            <a:xfrm>
              <a:off x="3593979" y="5894738"/>
              <a:ext cx="2952000" cy="430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80000" rIns="72000" bIns="180000" numCol="1" spcCol="1270" anchor="ctr" anchorCtr="0">
              <a:noAutofit/>
            </a:bodyPr>
            <a:lstStyle/>
            <a:p>
              <a:pPr marL="0" lvl="1" defTabSz="408184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ja-JP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AI</a:t>
              </a:r>
              <a:r>
                <a:rPr lang="ja-JP" altLang="en-US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の概要とビジネス現場における具体的な活用場面など、</a:t>
              </a:r>
              <a:r>
                <a:rPr lang="en-US" altLang="ja-JP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AI</a:t>
              </a:r>
              <a:r>
                <a:rPr lang="ja-JP" altLang="en-US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を活用するための知識を習得します。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8AA7328-5BDB-E22B-5F05-DBD0DDD835B3}"/>
                </a:ext>
              </a:extLst>
            </p:cNvPr>
            <p:cNvSpPr/>
            <p:nvPr/>
          </p:nvSpPr>
          <p:spPr>
            <a:xfrm>
              <a:off x="3593979" y="6590900"/>
              <a:ext cx="2952000" cy="430925"/>
            </a:xfrm>
            <a:prstGeom prst="rect">
              <a:avLst/>
            </a:prstGeom>
            <a:ln w="127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000" tIns="180000" rIns="72000" bIns="180000" numCol="1" spcCol="1270" anchor="ctr" anchorCtr="0">
              <a:noAutofit/>
            </a:bodyPr>
            <a:lstStyle/>
            <a:p>
              <a:pPr marL="0" lvl="1" defTabSz="408184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ja-JP" altLang="en-US" sz="9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表計算ソフトを活用したデータ集計など、効率よく大量のデータを分析するための手法を習得します。</a:t>
              </a:r>
              <a:endParaRPr lang="en-US" altLang="ja-JP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角丸四角形 94">
              <a:extLst>
                <a:ext uri="{FF2B5EF4-FFF2-40B4-BE49-F238E27FC236}">
                  <a16:creationId xmlns:a16="http://schemas.microsoft.com/office/drawing/2014/main" id="{BD65F82D-4B33-A486-DEC0-C44D19B009A7}"/>
                </a:ext>
              </a:extLst>
            </p:cNvPr>
            <p:cNvSpPr/>
            <p:nvPr/>
          </p:nvSpPr>
          <p:spPr>
            <a:xfrm>
              <a:off x="3593979" y="5654120"/>
              <a:ext cx="2952000" cy="216000"/>
            </a:xfrm>
            <a:prstGeom prst="roundRect">
              <a:avLst>
                <a:gd name="adj" fmla="val 11342"/>
              </a:avLst>
            </a:prstGeom>
            <a:gradFill>
              <a:gsLst>
                <a:gs pos="0">
                  <a:srgbClr val="FF5050"/>
                </a:gs>
                <a:gs pos="35000">
                  <a:schemeClr val="accent6">
                    <a:lumMod val="40000"/>
                    <a:lumOff val="60000"/>
                  </a:schemeClr>
                </a:gs>
                <a:gs pos="99000">
                  <a:schemeClr val="accent6">
                    <a:lumMod val="20000"/>
                    <a:lumOff val="80000"/>
                  </a:schemeClr>
                </a:gs>
              </a:gsLst>
            </a:gradFill>
            <a:ln w="19050">
              <a:solidFill>
                <a:schemeClr val="accent6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lnSpc>
                  <a:spcPts val="1194"/>
                </a:lnSpc>
              </a:pPr>
              <a:r>
                <a:rPr lang="en-US" altLang="ja-JP" sz="11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AI</a:t>
              </a:r>
              <a:r>
                <a:rPr lang="ja-JP" altLang="en-US" sz="11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（人工知能）活用</a:t>
              </a:r>
            </a:p>
          </p:txBody>
        </p:sp>
        <p:sp>
          <p:nvSpPr>
            <p:cNvPr id="16" name="角丸四角形 94">
              <a:extLst>
                <a:ext uri="{FF2B5EF4-FFF2-40B4-BE49-F238E27FC236}">
                  <a16:creationId xmlns:a16="http://schemas.microsoft.com/office/drawing/2014/main" id="{0E747A89-C714-68B1-9DF8-46AAB7CF8DB3}"/>
                </a:ext>
              </a:extLst>
            </p:cNvPr>
            <p:cNvSpPr/>
            <p:nvPr/>
          </p:nvSpPr>
          <p:spPr>
            <a:xfrm>
              <a:off x="3593979" y="6353459"/>
              <a:ext cx="2952000" cy="216000"/>
            </a:xfrm>
            <a:prstGeom prst="roundRect">
              <a:avLst>
                <a:gd name="adj" fmla="val 11342"/>
              </a:avLst>
            </a:prstGeom>
            <a:gradFill>
              <a:gsLst>
                <a:gs pos="0">
                  <a:srgbClr val="FF5050"/>
                </a:gs>
                <a:gs pos="35000">
                  <a:schemeClr val="accent6">
                    <a:lumMod val="40000"/>
                    <a:lumOff val="60000"/>
                  </a:schemeClr>
                </a:gs>
                <a:gs pos="99000">
                  <a:schemeClr val="accent6">
                    <a:lumMod val="20000"/>
                    <a:lumOff val="80000"/>
                  </a:schemeClr>
                </a:gs>
              </a:gsLst>
            </a:gradFill>
            <a:ln w="19050">
              <a:solidFill>
                <a:schemeClr val="accent6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lnSpc>
                  <a:spcPts val="1194"/>
                </a:lnSpc>
              </a:pPr>
              <a:r>
                <a:rPr lang="ja-JP" altLang="en-US" sz="11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効率よく分析するためのデータ集計</a:t>
              </a:r>
            </a:p>
          </p:txBody>
        </p:sp>
      </p:grpSp>
      <p:sp>
        <p:nvSpPr>
          <p:cNvPr id="100" name="テキスト ボックス 99"/>
          <p:cNvSpPr txBox="1"/>
          <p:nvPr/>
        </p:nvSpPr>
        <p:spPr>
          <a:xfrm rot="535304">
            <a:off x="3425609" y="4849776"/>
            <a:ext cx="312136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ＤＸ対応コース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受講料９２０円（税込）</a:t>
            </a:r>
            <a:endParaRPr kumimoji="1" lang="ja-JP" altLang="en-US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横巻き 25"/>
          <p:cNvSpPr/>
          <p:nvPr/>
        </p:nvSpPr>
        <p:spPr>
          <a:xfrm rot="1248831">
            <a:off x="5664485" y="4425198"/>
            <a:ext cx="1165397" cy="690366"/>
          </a:xfrm>
          <a:prstGeom prst="horizontalScroll">
            <a:avLst>
              <a:gd name="adj" fmla="val 10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 rot="1275803">
            <a:off x="5723331" y="4489326"/>
            <a:ext cx="1113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令和</a:t>
            </a:r>
            <a:r>
              <a:rPr lang="en-US" altLang="ja-JP" sz="14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7</a:t>
            </a:r>
            <a:r>
              <a:rPr lang="ja-JP" altLang="en-US" sz="14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年度</a:t>
            </a:r>
            <a:endParaRPr lang="en-US" altLang="ja-JP" sz="14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18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新設</a:t>
            </a:r>
            <a:r>
              <a:rPr lang="en-US" altLang="ja-JP" sz="18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!!</a:t>
            </a:r>
            <a:endParaRPr kumimoji="1" lang="ja-JP" altLang="en-US" sz="18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0786" y="7808896"/>
            <a:ext cx="272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+mj-ea"/>
                <a:ea typeface="+mj-ea"/>
              </a:rPr>
              <a:t>※</a:t>
            </a:r>
            <a:r>
              <a:rPr lang="ja-JP" altLang="en-US" sz="900" b="1" dirty="0">
                <a:latin typeface="+mj-ea"/>
                <a:ea typeface="+mj-ea"/>
              </a:rPr>
              <a:t>受講開始日は「</a:t>
            </a:r>
            <a:r>
              <a:rPr lang="en-US" altLang="ja-JP" sz="900" b="1" dirty="0">
                <a:latin typeface="+mj-ea"/>
                <a:ea typeface="+mj-ea"/>
              </a:rPr>
              <a:t>1</a:t>
            </a:r>
            <a:r>
              <a:rPr lang="ja-JP" altLang="en-US" sz="900" b="1" dirty="0">
                <a:latin typeface="+mj-ea"/>
                <a:ea typeface="+mj-ea"/>
              </a:rPr>
              <a:t>日」または「</a:t>
            </a:r>
            <a:r>
              <a:rPr lang="en-US" altLang="ja-JP" sz="900" b="1" dirty="0">
                <a:latin typeface="+mj-ea"/>
                <a:ea typeface="+mj-ea"/>
              </a:rPr>
              <a:t>16</a:t>
            </a:r>
            <a:r>
              <a:rPr lang="ja-JP" altLang="en-US" sz="900" b="1" dirty="0">
                <a:latin typeface="+mj-ea"/>
                <a:ea typeface="+mj-ea"/>
              </a:rPr>
              <a:t>日」となります。</a:t>
            </a:r>
            <a:endParaRPr lang="en-US" altLang="ja-JP" sz="900" b="1" dirty="0">
              <a:latin typeface="+mj-ea"/>
              <a:ea typeface="+mj-ea"/>
            </a:endParaRPr>
          </a:p>
          <a:p>
            <a:r>
              <a:rPr kumimoji="1" lang="en-US" altLang="ja-JP" sz="900" b="1" dirty="0">
                <a:latin typeface="+mj-ea"/>
                <a:ea typeface="+mj-ea"/>
              </a:rPr>
              <a:t>※</a:t>
            </a:r>
            <a:r>
              <a:rPr kumimoji="1" lang="ja-JP" altLang="en-US" sz="900" b="1" dirty="0">
                <a:latin typeface="+mj-ea"/>
                <a:ea typeface="+mj-ea"/>
              </a:rPr>
              <a:t>受講開始日の</a:t>
            </a:r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約</a:t>
            </a:r>
            <a:r>
              <a:rPr kumimoji="1" lang="en-US" altLang="ja-JP" sz="900" b="1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kumimoji="1" lang="ja-JP" altLang="en-US" sz="900" b="1" dirty="0">
                <a:solidFill>
                  <a:srgbClr val="FF3300"/>
                </a:solidFill>
                <a:latin typeface="+mj-ea"/>
                <a:ea typeface="+mj-ea"/>
              </a:rPr>
              <a:t>ヵ月前が申込締切</a:t>
            </a:r>
            <a:r>
              <a:rPr kumimoji="1" lang="ja-JP" altLang="en-US" sz="900" b="1" dirty="0">
                <a:latin typeface="+mj-ea"/>
                <a:ea typeface="+mj-ea"/>
              </a:rPr>
              <a:t>となります。</a:t>
            </a:r>
            <a:endParaRPr kumimoji="1" lang="en-US" altLang="ja-JP" sz="900" b="1" dirty="0">
              <a:latin typeface="+mj-ea"/>
              <a:ea typeface="+mj-ea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588274E-D520-D623-A21E-7F421CA12724}"/>
              </a:ext>
            </a:extLst>
          </p:cNvPr>
          <p:cNvGrpSpPr>
            <a:grpSpLocks/>
          </p:cNvGrpSpPr>
          <p:nvPr/>
        </p:nvGrpSpPr>
        <p:grpSpPr>
          <a:xfrm>
            <a:off x="5550479" y="2453527"/>
            <a:ext cx="815089" cy="683254"/>
            <a:chOff x="3679269" y="4842238"/>
            <a:chExt cx="2467621" cy="2427614"/>
          </a:xfrm>
        </p:grpSpPr>
        <p:pic>
          <p:nvPicPr>
            <p:cNvPr id="22" name="図 21" descr="家具, テーブル, コーヒーテーブル, デスク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F99B73A2-C517-9D1C-B7A3-74608696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779" y="5231397"/>
              <a:ext cx="2159111" cy="2038455"/>
            </a:xfrm>
            <a:prstGeom prst="rect">
              <a:avLst/>
            </a:prstGeom>
          </p:spPr>
        </p:pic>
        <p:pic>
          <p:nvPicPr>
            <p:cNvPr id="25" name="図 24" descr="コンピュータ, テーブル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5A67398C-02E6-0F2A-1431-81FA2222D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305" y="4842238"/>
              <a:ext cx="895396" cy="1130358"/>
            </a:xfrm>
            <a:prstGeom prst="rect">
              <a:avLst/>
            </a:prstGeom>
          </p:spPr>
        </p:pic>
        <p:pic>
          <p:nvPicPr>
            <p:cNvPr id="27" name="図 26" descr="時計, 挿絵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DC4A16C-A9A2-34BE-320A-6FAE5E0B5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9269" y="5191823"/>
              <a:ext cx="1376418" cy="2052000"/>
            </a:xfrm>
            <a:prstGeom prst="rect">
              <a:avLst/>
            </a:prstGeom>
          </p:spPr>
        </p:pic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3B61D012-925E-5129-A500-6FCD47218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4570" y="9070013"/>
            <a:ext cx="628169" cy="6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1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A4 210 x 297 mm</PresentationFormat>
  <Paragraphs>74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 P丸ゴシック体E</vt:lpstr>
      <vt:lpstr>MingLiU</vt:lpstr>
      <vt:lpstr>メイリオ</vt:lpstr>
      <vt:lpstr>Arial</vt:lpstr>
      <vt:lpstr>Calibri</vt:lpstr>
      <vt:lpstr>Georgia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2025-05-12T08:34:48Z</dcterms:created>
  <dcterms:modified xsi:type="dcterms:W3CDTF">2026-02-16T07:54:37Z</dcterms:modified>
</cp:coreProperties>
</file>