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"/>
  </p:notesMasterIdLst>
  <p:sldIdLst>
    <p:sldId id="257" r:id="rId2"/>
    <p:sldId id="258" r:id="rId3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3198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46247" cy="496572"/>
          </a:xfrm>
          <a:prstGeom prst="rect">
            <a:avLst/>
          </a:prstGeom>
        </p:spPr>
        <p:txBody>
          <a:bodyPr vert="horz" lIns="92031" tIns="46016" rIns="92031" bIns="460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6572"/>
          </a:xfrm>
          <a:prstGeom prst="rect">
            <a:avLst/>
          </a:prstGeom>
        </p:spPr>
        <p:txBody>
          <a:bodyPr vert="horz" lIns="92031" tIns="46016" rIns="92031" bIns="46016" rtlCol="0"/>
          <a:lstStyle>
            <a:lvl1pPr algn="r">
              <a:defRPr sz="1200"/>
            </a:lvl1pPr>
          </a:lstStyle>
          <a:p>
            <a:fld id="{AB8865C4-61BC-4B2F-B6D2-F44B644AEE00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1" tIns="46016" rIns="92031" bIns="460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95" y="4715034"/>
            <a:ext cx="5439101" cy="4467546"/>
          </a:xfrm>
          <a:prstGeom prst="rect">
            <a:avLst/>
          </a:prstGeom>
        </p:spPr>
        <p:txBody>
          <a:bodyPr vert="horz" lIns="92031" tIns="46016" rIns="92031" bIns="460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428477"/>
            <a:ext cx="2946247" cy="496571"/>
          </a:xfrm>
          <a:prstGeom prst="rect">
            <a:avLst/>
          </a:prstGeom>
        </p:spPr>
        <p:txBody>
          <a:bodyPr vert="horz" lIns="92031" tIns="46016" rIns="92031" bIns="460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477"/>
            <a:ext cx="2946246" cy="496571"/>
          </a:xfrm>
          <a:prstGeom prst="rect">
            <a:avLst/>
          </a:prstGeom>
        </p:spPr>
        <p:txBody>
          <a:bodyPr vert="horz" lIns="92031" tIns="46016" rIns="92031" bIns="46016" rtlCol="0" anchor="b"/>
          <a:lstStyle>
            <a:lvl1pPr algn="r">
              <a:defRPr sz="1200"/>
            </a:lvl1pPr>
          </a:lstStyle>
          <a:p>
            <a:fld id="{1AF22AEC-7A66-4FB6-B452-A10D28759B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577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22AEC-7A66-4FB6-B452-A10D28759B3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702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32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258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3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7" y="3338692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2" y="3338692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531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34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56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61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2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2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47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041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844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7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28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A4B07-C446-4EBC-9C20-7A3260D0303C}" type="datetimeFigureOut">
              <a:rPr kumimoji="1" lang="ja-JP" altLang="en-US" smtClean="0"/>
              <a:t>2026/4/1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BBDEF-BA94-4FBD-8553-B260128563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13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C-a5fs05w\愛媛職業能力開発促進センター\愛媛職業能力開発促進センター共有\1000_H29訓練課\003_01【アビリティ】\求人説明会＆面接会（企業の部屋）\【リーフ】企業の部屋\写真30.3.14（敷島パン）\IMG_05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51" y="4296790"/>
            <a:ext cx="4440483" cy="3330363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\\10.38.32.163\common\訓練課\01_H27訓練課\002_02【広報＆素材】写真・チラシ・ロゴ・キャラクター等\001_【素材】写真・地図・パンフ・ロゴ・キャラクター\ロゴ・キャラクター\キャラクター\わざのすけ\わざのすけ（現行）27.1.9～\waza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984" y="6134177"/>
            <a:ext cx="915991" cy="139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-9298" y="9038460"/>
            <a:ext cx="68672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 dirty="0">
                <a:effectLst>
                  <a:glow rad="25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お問合せ  </a:t>
            </a:r>
            <a:r>
              <a:rPr kumimoji="1" lang="ja-JP" altLang="en-US" sz="2000" b="1" i="1" dirty="0">
                <a:solidFill>
                  <a:srgbClr val="004EA2"/>
                </a:solidFill>
                <a:effectLst>
                  <a:glow rad="25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ポリテクセンター愛媛</a:t>
            </a:r>
            <a:r>
              <a:rPr kumimoji="1" lang="ja-JP" altLang="en-US" sz="1200" b="1" i="1" dirty="0">
                <a:solidFill>
                  <a:srgbClr val="004EA2"/>
                </a:solidFill>
                <a:effectLst>
                  <a:glow rad="25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（愛媛職業能力開発促進センター）</a:t>
            </a:r>
            <a:endParaRPr lang="en-US" altLang="ja-JP" sz="1200" b="1" i="1" dirty="0">
              <a:solidFill>
                <a:srgbClr val="004EA2"/>
              </a:solidFill>
              <a:effectLst>
                <a:glow rad="254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-9298" y="30890"/>
            <a:ext cx="6867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　　 </a:t>
            </a:r>
            <a:r>
              <a:rPr kumimoji="1" lang="ja-JP" altLang="en-US" sz="24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参加企業  </a:t>
            </a:r>
            <a:r>
              <a:rPr lang="ja-JP" altLang="en-US" sz="24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募集中 </a:t>
            </a:r>
            <a:r>
              <a:rPr lang="en-US" altLang="ja-JP" sz="24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!!</a:t>
            </a:r>
            <a:endParaRPr kumimoji="1" lang="ja-JP" altLang="en-US" sz="24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2" name="テキスト ボックス 28"/>
          <p:cNvSpPr txBox="1"/>
          <p:nvPr/>
        </p:nvSpPr>
        <p:spPr>
          <a:xfrm>
            <a:off x="2638643" y="1438330"/>
            <a:ext cx="4640582" cy="37602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ja-JP" altLang="en-US" sz="1400" b="1" kern="100" dirty="0">
                <a:solidFill>
                  <a:srgbClr val="004EA2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   </a:t>
            </a:r>
            <a:r>
              <a:rPr lang="ja-JP" altLang="en-US" sz="1200" b="1" kern="100" dirty="0">
                <a:solidFill>
                  <a:srgbClr val="004EA2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ポリテクセンター愛媛の「訓練生ホール」を開放！ </a:t>
            </a:r>
            <a:endParaRPr lang="ja-JP" sz="1200" b="1" kern="100" dirty="0">
              <a:solidFill>
                <a:srgbClr val="004EA2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180628" y="2000880"/>
            <a:ext cx="6504245" cy="2403802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altLang="ja-JP" sz="1400" b="1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【</a:t>
            </a:r>
            <a:r>
              <a:rPr lang="ja-JP" altLang="en-US" sz="1400" b="1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概　要</a:t>
            </a:r>
            <a:r>
              <a:rPr lang="en-US" altLang="ja-JP" sz="1400" b="1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】</a:t>
            </a:r>
          </a:p>
          <a:p>
            <a:pPr>
              <a:spcAft>
                <a:spcPts val="0"/>
              </a:spcAft>
            </a:pPr>
            <a:r>
              <a:rPr lang="ja-JP" altLang="en-US" sz="1200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</a:t>
            </a:r>
            <a:r>
              <a:rPr lang="ja-JP" altLang="en-US" sz="14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ポリテクセンター愛媛の訓練受講生に対する求人説明・面談等の実施</a:t>
            </a:r>
            <a:endParaRPr lang="en-US" altLang="ja-JP" sz="1400" kern="100" dirty="0">
              <a:solidFill>
                <a:srgbClr val="C0000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pPr algn="l">
              <a:spcAft>
                <a:spcPts val="0"/>
              </a:spcAft>
            </a:pPr>
            <a:endParaRPr lang="en-US" altLang="ja-JP" sz="1200" kern="100" dirty="0">
              <a:solidFill>
                <a:srgbClr val="C0000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r>
              <a:rPr lang="ja-JP" altLang="en-US" sz="1200" kern="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日　　時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：</a:t>
            </a:r>
            <a:r>
              <a:rPr lang="ja-JP" altLang="en-US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毎週水曜日</a:t>
            </a:r>
            <a:r>
              <a:rPr lang="ja-JP" altLang="en-US" sz="1200" kern="100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 </a:t>
            </a:r>
            <a:r>
              <a:rPr lang="en-US" altLang="ja-JP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15</a:t>
            </a:r>
            <a:r>
              <a:rPr lang="ja-JP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時</a:t>
            </a:r>
            <a:r>
              <a:rPr lang="en-US" altLang="ja-JP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20</a:t>
            </a:r>
            <a:r>
              <a:rPr lang="ja-JP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分～</a:t>
            </a:r>
            <a:r>
              <a:rPr lang="en-US" altLang="ja-JP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16</a:t>
            </a:r>
            <a:r>
              <a:rPr lang="ja-JP" altLang="en-US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時１</a:t>
            </a:r>
            <a:r>
              <a:rPr lang="en-US" altLang="ja-JP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0</a:t>
            </a:r>
            <a:r>
              <a:rPr lang="ja-JP" altLang="en-US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分（原則）</a:t>
            </a:r>
            <a:endParaRPr lang="en-US" altLang="ja-JP" sz="1200" kern="100" dirty="0">
              <a:solidFill>
                <a:srgbClr val="C0000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r>
              <a:rPr lang="ja-JP" altLang="en-US" sz="1200" kern="100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</a:t>
            </a:r>
            <a:r>
              <a:rPr lang="ja-JP" altLang="en-US" sz="1200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会　　場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：</a:t>
            </a:r>
            <a:r>
              <a:rPr lang="ja-JP" altLang="en-US" sz="1200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ポリテクセンター愛媛 本館１階  訓練生ホール</a:t>
            </a:r>
            <a:endParaRPr lang="en-US" altLang="ja-JP" sz="1200" kern="100" dirty="0"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r>
              <a:rPr lang="ja-JP" altLang="en-US" sz="1200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</a:t>
            </a:r>
            <a:r>
              <a:rPr lang="ja-JP" altLang="en-US" sz="1000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　　　　　　　</a:t>
            </a:r>
            <a:r>
              <a:rPr lang="en-US" altLang="ja-JP" sz="1000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※</a:t>
            </a:r>
            <a:r>
              <a:rPr lang="ja-JP" altLang="en-US" sz="1000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 会場は、他の教室等へ変更となる場合があります。</a:t>
            </a:r>
            <a:endParaRPr lang="en-US" altLang="ja-JP" sz="1000" kern="100" dirty="0"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r>
              <a:rPr lang="ja-JP" altLang="en-US" sz="1050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　　　　　　　  </a:t>
            </a:r>
            <a:r>
              <a:rPr lang="en-US" altLang="ja-JP" sz="1000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※</a:t>
            </a:r>
            <a:r>
              <a:rPr lang="ja-JP" altLang="en-US" sz="1000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 会場の設備は、テーブル・椅子・電源のみで、パーテーション等の仕切りなし</a:t>
            </a:r>
            <a:endParaRPr lang="ja-JP" sz="1000" kern="100" dirty="0"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r>
              <a:rPr lang="ja-JP" altLang="en-US" sz="1200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参加</a:t>
            </a:r>
            <a:r>
              <a:rPr lang="ja-JP" altLang="en-US" sz="1200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企業：</a:t>
            </a:r>
            <a:r>
              <a:rPr lang="ja-JP" altLang="en-US" sz="1200" kern="100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１社／日（原則）</a:t>
            </a:r>
            <a:endParaRPr lang="ja-JP" altLang="ja-JP" sz="105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r>
              <a:rPr lang="ja-JP" altLang="en-US" sz="1200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参加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費用：</a:t>
            </a:r>
            <a:r>
              <a:rPr lang="ja-JP" sz="1200" kern="100" dirty="0">
                <a:solidFill>
                  <a:srgbClr val="C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無料</a:t>
            </a:r>
            <a:endParaRPr lang="en-US" altLang="ja-JP" sz="1200" kern="100" dirty="0">
              <a:solidFill>
                <a:srgbClr val="C0000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r>
              <a:rPr lang="ja-JP" altLang="en-US" sz="1200" kern="100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</a:t>
            </a:r>
            <a:r>
              <a:rPr lang="ja-JP" altLang="en-US" sz="1200" kern="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実施方法</a:t>
            </a:r>
            <a:r>
              <a:rPr lang="ja-JP" altLang="ja-JP" sz="1200" kern="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：</a:t>
            </a:r>
            <a:r>
              <a:rPr lang="ja-JP" altLang="en-US" sz="1200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訓練受講生との事前予約制によるものではなく、訓練受講生が会場を　　　　</a:t>
            </a:r>
            <a:endParaRPr lang="en-US" altLang="ja-JP" sz="1200" kern="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r>
              <a:rPr lang="ja-JP" altLang="en-US" sz="1200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　　　　　随時訪問し、求人説明・面談等を受けるものです。後日改めて面接等</a:t>
            </a:r>
            <a:endParaRPr lang="en-US" altLang="ja-JP" sz="1200" kern="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r>
              <a:rPr lang="ja-JP" altLang="en-US" sz="1200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　　　　　を実施する場合は、就職相談室にご相談ください。　　　　　　　　　　</a:t>
            </a:r>
            <a:r>
              <a:rPr lang="ja-JP" altLang="en-US" sz="1200" kern="100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</a:t>
            </a:r>
            <a:endParaRPr lang="ja-JP" sz="1000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</p:txBody>
      </p:sp>
      <p:sp>
        <p:nvSpPr>
          <p:cNvPr id="34" name="テキスト ボックス 25"/>
          <p:cNvSpPr txBox="1"/>
          <p:nvPr/>
        </p:nvSpPr>
        <p:spPr>
          <a:xfrm>
            <a:off x="180628" y="7526292"/>
            <a:ext cx="6504245" cy="1512168"/>
          </a:xfrm>
          <a:prstGeom prst="rect">
            <a:avLst/>
          </a:prstGeom>
          <a:noFill/>
          <a:ln>
            <a:solidFill>
              <a:prstClr val="black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en-US" altLang="ja-JP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【</a:t>
            </a:r>
            <a:r>
              <a:rPr lang="ja-JP" altLang="en-US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お申込み方法</a:t>
            </a:r>
            <a:r>
              <a:rPr lang="en-US" altLang="ja-JP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】</a:t>
            </a:r>
            <a:endParaRPr lang="ja-JP" sz="12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  <a:p>
            <a:pPr>
              <a:lnSpc>
                <a:spcPts val="1800"/>
              </a:lnSpc>
            </a:pPr>
            <a:r>
              <a:rPr lang="ja-JP" altLang="en-US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（１）</a:t>
            </a:r>
            <a:r>
              <a:rPr lang="ja-JP" altLang="ja-JP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裏面の</a:t>
            </a:r>
            <a:r>
              <a:rPr lang="ja-JP" altLang="ja-JP" sz="1100" kern="1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「参加申込書」</a:t>
            </a:r>
            <a:r>
              <a:rPr lang="ja-JP" altLang="ja-JP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及び</a:t>
            </a:r>
            <a:r>
              <a:rPr lang="ja-JP" altLang="ja-JP" sz="1100" kern="1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「</a:t>
            </a:r>
            <a:r>
              <a:rPr lang="ja-JP" altLang="en-US" sz="1100" kern="1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ハローワーク</a:t>
            </a:r>
            <a:r>
              <a:rPr lang="ja-JP" altLang="ja-JP" sz="1100" kern="1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求人票」</a:t>
            </a:r>
            <a:r>
              <a:rPr lang="ja-JP" altLang="en-US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を、参加希望日</a:t>
            </a:r>
            <a:r>
              <a:rPr lang="ja-JP" altLang="ja-JP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１週間前</a:t>
            </a:r>
            <a:r>
              <a:rPr lang="ja-JP" altLang="en-US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（前週の</a:t>
            </a:r>
            <a:r>
              <a:rPr lang="ja-JP" altLang="ja-JP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木曜日</a:t>
            </a:r>
            <a:r>
              <a:rPr lang="ja-JP" altLang="en-US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）　</a:t>
            </a:r>
            <a:endParaRPr lang="en-US" altLang="ja-JP" sz="1100" dirty="0">
              <a:solidFill>
                <a:srgbClr val="0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pPr>
              <a:lnSpc>
                <a:spcPts val="1800"/>
              </a:lnSpc>
            </a:pPr>
            <a:r>
              <a:rPr lang="ja-JP" altLang="en-US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</a:t>
            </a:r>
            <a:r>
              <a:rPr lang="ja-JP" altLang="ja-JP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までに</a:t>
            </a:r>
            <a:r>
              <a:rPr lang="ja-JP" altLang="ja-JP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ＦＡＸにて</a:t>
            </a:r>
            <a:r>
              <a:rPr lang="ja-JP" altLang="en-US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送付して</a:t>
            </a:r>
            <a:r>
              <a:rPr lang="ja-JP" altLang="ja-JP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下さい。</a:t>
            </a:r>
            <a:endParaRPr lang="ja-JP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  <a:p>
            <a:pPr>
              <a:lnSpc>
                <a:spcPts val="1800"/>
              </a:lnSpc>
            </a:pPr>
            <a:r>
              <a:rPr lang="ja-JP" altLang="en-US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（２）</a:t>
            </a:r>
            <a:r>
              <a:rPr lang="ja-JP" altLang="ja-JP" sz="11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先着順</a:t>
            </a:r>
            <a:r>
              <a:rPr lang="ja-JP" altLang="ja-JP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の受付となります</a:t>
            </a:r>
            <a:r>
              <a:rPr lang="ja-JP" altLang="en-US" sz="1100" dirty="0">
                <a:solidFill>
                  <a:srgbClr val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ので、</a:t>
            </a:r>
            <a:r>
              <a:rPr lang="ja-JP" altLang="en-US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当センターから</a:t>
            </a:r>
            <a:r>
              <a:rPr lang="ja-JP" altLang="ja-JP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参加可否</a:t>
            </a:r>
            <a:r>
              <a:rPr lang="ja-JP" altLang="en-US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について、折り返し</a:t>
            </a:r>
            <a:r>
              <a:rPr lang="ja-JP" altLang="ja-JP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返信さ</a:t>
            </a:r>
            <a:r>
              <a:rPr lang="ja-JP" altLang="en-US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せ</a:t>
            </a:r>
            <a:endParaRPr lang="en-US" altLang="ja-JP" sz="110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pPr>
              <a:lnSpc>
                <a:spcPts val="1800"/>
              </a:lnSpc>
            </a:pPr>
            <a:r>
              <a:rPr lang="ja-JP" altLang="en-US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　　</a:t>
            </a:r>
            <a:r>
              <a:rPr lang="ja-JP" altLang="ja-JP" sz="1100" kern="1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て</a:t>
            </a:r>
            <a:r>
              <a:rPr lang="ja-JP" altLang="ja-JP" sz="11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いただきます。</a:t>
            </a:r>
            <a:endParaRPr lang="ja-JP" altLang="ja-JP" sz="105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ja-JP" altLang="en-US" sz="1100" kern="12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（３）</a:t>
            </a:r>
            <a:r>
              <a:rPr lang="ja-JP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複数回</a:t>
            </a:r>
            <a:r>
              <a:rPr lang="ja-JP" altLang="en-US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分</a:t>
            </a:r>
            <a:r>
              <a:rPr lang="ja-JP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の</a:t>
            </a:r>
            <a:r>
              <a:rPr lang="ja-JP" altLang="en-US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参加</a:t>
            </a:r>
            <a:r>
              <a:rPr lang="ja-JP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お申込みはご遠慮いただき、</a:t>
            </a:r>
            <a:r>
              <a:rPr lang="ja-JP" altLang="en-US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参加</a:t>
            </a:r>
            <a:r>
              <a:rPr lang="ja-JP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後</a:t>
            </a:r>
            <a:r>
              <a:rPr lang="ja-JP" altLang="en-US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に</a:t>
            </a:r>
            <a:r>
              <a:rPr lang="ja-JP" sz="1100" kern="1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次回分をお申し込みください。</a:t>
            </a:r>
            <a:endParaRPr lang="ja-JP" sz="12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  <p:sp>
        <p:nvSpPr>
          <p:cNvPr id="8" name="円形吹き出し 7"/>
          <p:cNvSpPr/>
          <p:nvPr/>
        </p:nvSpPr>
        <p:spPr>
          <a:xfrm>
            <a:off x="4188619" y="4294416"/>
            <a:ext cx="2568703" cy="1516596"/>
          </a:xfrm>
          <a:prstGeom prst="wedgeEllipseCallout">
            <a:avLst>
              <a:gd name="adj1" fmla="val 15166"/>
              <a:gd name="adj2" fmla="val 79544"/>
            </a:avLst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393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テキスト ボックス 28"/>
          <p:cNvSpPr txBox="1"/>
          <p:nvPr/>
        </p:nvSpPr>
        <p:spPr>
          <a:xfrm>
            <a:off x="4285724" y="4486800"/>
            <a:ext cx="2544047" cy="103211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altLang="en-US" sz="2000" kern="100" dirty="0">
                <a:solidFill>
                  <a:schemeClr val="tx1"/>
                </a:solidFill>
                <a:effectLst/>
                <a:ea typeface="HGP創英角ﾎﾟｯﾌﾟ体"/>
                <a:cs typeface="Times New Roman"/>
              </a:rPr>
              <a:t>「</a:t>
            </a:r>
            <a:r>
              <a:rPr lang="ja-JP" sz="2000" kern="100" dirty="0">
                <a:solidFill>
                  <a:schemeClr val="tx1"/>
                </a:solidFill>
                <a:effectLst/>
                <a:ea typeface="HGP創英角ﾎﾟｯﾌﾟ体"/>
                <a:cs typeface="Times New Roman"/>
              </a:rPr>
              <a:t>人材</a:t>
            </a:r>
            <a:r>
              <a:rPr lang="ja-JP" altLang="en-US" sz="2000" kern="100" dirty="0">
                <a:solidFill>
                  <a:schemeClr val="tx1"/>
                </a:solidFill>
                <a:effectLst/>
                <a:ea typeface="HGP創英角ﾎﾟｯﾌﾟ体"/>
                <a:cs typeface="Times New Roman"/>
              </a:rPr>
              <a:t>」</a:t>
            </a:r>
            <a:r>
              <a:rPr lang="ja-JP" altLang="en-US" sz="2000" kern="100" dirty="0">
                <a:effectLst/>
                <a:ea typeface="HGP創英角ﾎﾟｯﾌﾟ体"/>
                <a:cs typeface="Times New Roman"/>
              </a:rPr>
              <a:t>を</a:t>
            </a:r>
            <a:endParaRPr lang="en-US" altLang="ja-JP" sz="2000" kern="100" dirty="0">
              <a:effectLst/>
              <a:ea typeface="HGP創英角ﾎﾟｯﾌﾟ体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ja-JP" altLang="en-US" sz="2000" kern="100" dirty="0">
                <a:effectLst/>
                <a:ea typeface="HGP創英角ﾎﾟｯﾌﾟ体"/>
                <a:cs typeface="Times New Roman"/>
              </a:rPr>
              <a:t>直接</a:t>
            </a:r>
            <a:r>
              <a:rPr lang="ja-JP" sz="2000" kern="100" dirty="0">
                <a:effectLst/>
                <a:ea typeface="HGP創英角ﾎﾟｯﾌﾟ体"/>
                <a:cs typeface="Times New Roman"/>
              </a:rPr>
              <a:t>発掘</a:t>
            </a:r>
            <a:r>
              <a:rPr lang="ja-JP" altLang="en-US" sz="2000" kern="100" dirty="0">
                <a:effectLst/>
                <a:ea typeface="HGP創英角ﾎﾟｯﾌﾟ体"/>
                <a:cs typeface="Times New Roman"/>
              </a:rPr>
              <a:t>する</a:t>
            </a:r>
            <a:endParaRPr lang="en-US" altLang="ja-JP" sz="2000" kern="100" dirty="0">
              <a:effectLst/>
              <a:ea typeface="HGP創英角ﾎﾟｯﾌﾟ体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ja-JP" altLang="en-US" sz="2800" kern="100" dirty="0">
                <a:solidFill>
                  <a:srgbClr val="FF0000"/>
                </a:solidFill>
                <a:effectLst/>
                <a:ea typeface="HGP創英角ﾎﾟｯﾌﾟ体"/>
                <a:cs typeface="Times New Roman"/>
              </a:rPr>
              <a:t>チャンス</a:t>
            </a:r>
            <a:r>
              <a:rPr lang="ja-JP" altLang="en-US" sz="2000" kern="100" dirty="0">
                <a:effectLst/>
                <a:ea typeface="HGP創英角ﾎﾟｯﾌﾟ体"/>
                <a:cs typeface="Times New Roman"/>
              </a:rPr>
              <a:t>です！</a:t>
            </a:r>
            <a:endParaRPr lang="ja-JP" sz="2000" kern="100" dirty="0">
              <a:effectLst/>
              <a:ea typeface="ＭＳ 明朝"/>
              <a:cs typeface="Times New Roman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-897" y="9361625"/>
            <a:ext cx="68672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dirty="0">
                <a:effectLst>
                  <a:glow rad="25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</a:t>
            </a:r>
            <a:r>
              <a:rPr lang="ja-JP" altLang="en-US" sz="1600" dirty="0">
                <a:effectLst>
                  <a:glow rad="25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松山市西垣生町</a:t>
            </a:r>
            <a:r>
              <a:rPr lang="en-US" altLang="ja-JP" sz="1600" dirty="0">
                <a:effectLst>
                  <a:glow rad="25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2184</a:t>
            </a:r>
            <a:r>
              <a:rPr lang="ja-JP" altLang="en-US" sz="1600" dirty="0">
                <a:effectLst>
                  <a:glow rad="25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　電話 </a:t>
            </a:r>
            <a:r>
              <a:rPr lang="en-US" altLang="ja-JP" sz="1600" dirty="0">
                <a:effectLst>
                  <a:glow rad="254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089-972-0332</a:t>
            </a:r>
          </a:p>
        </p:txBody>
      </p:sp>
      <p:pic>
        <p:nvPicPr>
          <p:cNvPr id="41" name="Picture 2" descr="\\10.38.32.163\common\個人\小笠原（訓練課、H25～）\企画計画係\小笠原\【イラスト集】\③学校・自治体で使える3500（ｲﾝﾌﾟﾚｽｼﾞｬﾊﾟﾝ）\イラスト\17飾り罫・カード\カラー\罫・カード08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82" y="492555"/>
            <a:ext cx="2169545" cy="143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テキスト ボックス 41"/>
          <p:cNvSpPr txBox="1"/>
          <p:nvPr/>
        </p:nvSpPr>
        <p:spPr>
          <a:xfrm>
            <a:off x="429353" y="820658"/>
            <a:ext cx="1889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07やさしさゴシックボールド" pitchFamily="2" charset="-128"/>
                <a:ea typeface="07やさしさゴシックボールド" pitchFamily="2" charset="-128"/>
              </a:rPr>
              <a:t>毎週 </a:t>
            </a:r>
            <a:r>
              <a:rPr kumimoji="1" lang="ja-JP" altLang="en-US" sz="3600" dirty="0">
                <a:solidFill>
                  <a:schemeClr val="bg1"/>
                </a:solidFill>
                <a:latin typeface="07やさしさゴシックボールド" pitchFamily="2" charset="-128"/>
                <a:ea typeface="07やさしさゴシックボールド" pitchFamily="2" charset="-128"/>
              </a:rPr>
              <a:t>水</a:t>
            </a:r>
            <a:r>
              <a:rPr kumimoji="1" lang="ja-JP" altLang="en-US" sz="2000" dirty="0">
                <a:solidFill>
                  <a:schemeClr val="bg1"/>
                </a:solidFill>
                <a:latin typeface="07やさしさゴシックボールド" pitchFamily="2" charset="-128"/>
                <a:ea typeface="07やさしさゴシックボールド" pitchFamily="2" charset="-128"/>
              </a:rPr>
              <a:t>曜日</a:t>
            </a:r>
            <a:endParaRPr kumimoji="1" lang="ja-JP" altLang="en-US" sz="1400" dirty="0">
              <a:solidFill>
                <a:schemeClr val="bg1"/>
              </a:solidFill>
              <a:latin typeface="07やさしさゴシックボールド" pitchFamily="2" charset="-128"/>
              <a:ea typeface="07やさしさゴシックボールド" pitchFamily="2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046895" y="413524"/>
            <a:ext cx="4854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企業の部屋</a:t>
            </a:r>
            <a:endParaRPr kumimoji="1" lang="ja-JP" altLang="en-US" sz="60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" name="Picture 2" descr="E:\イラスト\16飾り文字\カラー\飾り文字21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213" y="1448810"/>
            <a:ext cx="890472" cy="45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テキスト ボックス 43"/>
          <p:cNvSpPr txBox="1"/>
          <p:nvPr/>
        </p:nvSpPr>
        <p:spPr>
          <a:xfrm>
            <a:off x="308949" y="1466989"/>
            <a:ext cx="1725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chemeClr val="bg1"/>
                </a:solidFill>
                <a:latin typeface="07やさしさゴシックボールド" pitchFamily="2" charset="-128"/>
                <a:ea typeface="07やさしさゴシックボールド" pitchFamily="2" charset="-128"/>
              </a:rPr>
              <a:t>　 　 </a:t>
            </a:r>
            <a:r>
              <a:rPr lang="en-US" altLang="ja-JP" sz="1400" dirty="0">
                <a:solidFill>
                  <a:schemeClr val="bg1"/>
                </a:solidFill>
                <a:latin typeface="07やさしさゴシックボールド" pitchFamily="2" charset="-128"/>
                <a:ea typeface="07やさしさゴシックボールド" pitchFamily="2" charset="-128"/>
              </a:rPr>
              <a:t>15:20</a:t>
            </a:r>
            <a:r>
              <a:rPr lang="ja-JP" altLang="en-US" sz="1400" dirty="0">
                <a:solidFill>
                  <a:schemeClr val="bg1"/>
                </a:solidFill>
                <a:latin typeface="07やさしさゴシックボールド" pitchFamily="2" charset="-128"/>
                <a:ea typeface="07やさしさゴシックボールド" pitchFamily="2" charset="-128"/>
              </a:rPr>
              <a:t>～</a:t>
            </a:r>
            <a:r>
              <a:rPr lang="en-US" altLang="ja-JP" sz="1400" dirty="0">
                <a:solidFill>
                  <a:schemeClr val="bg1"/>
                </a:solidFill>
                <a:latin typeface="07やさしさゴシックボールド" pitchFamily="2" charset="-128"/>
                <a:ea typeface="07やさしさゴシックボールド" pitchFamily="2" charset="-128"/>
              </a:rPr>
              <a:t>16:10</a:t>
            </a:r>
            <a:endParaRPr kumimoji="1" lang="ja-JP" altLang="en-US" sz="1400" dirty="0">
              <a:solidFill>
                <a:schemeClr val="bg1"/>
              </a:solidFill>
              <a:latin typeface="07やさしさゴシックボールド" pitchFamily="2" charset="-128"/>
              <a:ea typeface="07やさしさゴシックボールド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8104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テキスト ボックス 41"/>
          <p:cNvSpPr txBox="1"/>
          <p:nvPr/>
        </p:nvSpPr>
        <p:spPr>
          <a:xfrm>
            <a:off x="658136" y="3426912"/>
            <a:ext cx="277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平成２９年度</a:t>
            </a:r>
            <a:endParaRPr lang="en-US" altLang="ja-JP" dirty="0">
              <a:solidFill>
                <a:schemeClr val="bg1"/>
              </a:solidFill>
              <a:latin typeface="07やさしさゴシック手書き" pitchFamily="50" charset="-128"/>
              <a:ea typeface="07やさしさゴシック手書き" pitchFamily="50" charset="-128"/>
            </a:endParaRPr>
          </a:p>
          <a:p>
            <a:r>
              <a:rPr kumimoji="1" lang="ja-JP" altLang="en-US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第２回合同企業説明会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795109" y="3488467"/>
            <a:ext cx="3348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spc="6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参加申込書</a:t>
            </a:r>
          </a:p>
        </p:txBody>
      </p:sp>
      <p:graphicFrame>
        <p:nvGraphicFramePr>
          <p:cNvPr id="37" name="表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051993"/>
              </p:ext>
            </p:extLst>
          </p:nvPr>
        </p:nvGraphicFramePr>
        <p:xfrm>
          <a:off x="649514" y="4011687"/>
          <a:ext cx="5558972" cy="1661160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3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8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spc="300" dirty="0">
                          <a:solidFill>
                            <a:schemeClr val="bg1"/>
                          </a:solidFill>
                          <a:latin typeface="07やさしさゴシック手書き" pitchFamily="50" charset="-128"/>
                          <a:ea typeface="07やさしさゴシック手書き" pitchFamily="50" charset="-128"/>
                        </a:rPr>
                        <a:t>御社名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bg1"/>
                        </a:solidFill>
                        <a:latin typeface="07やさしさゴシック手書き" pitchFamily="50" charset="-128"/>
                        <a:ea typeface="07やさしさゴシック手書き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03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spc="300" dirty="0">
                          <a:solidFill>
                            <a:schemeClr val="bg1"/>
                          </a:solidFill>
                          <a:latin typeface="07やさしさゴシック手書き" pitchFamily="50" charset="-128"/>
                          <a:ea typeface="07やさしさゴシック手書き" pitchFamily="50" charset="-128"/>
                        </a:rPr>
                        <a:t>所在地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bg1"/>
                        </a:solidFill>
                        <a:latin typeface="07やさしさゴシック手書き" pitchFamily="50" charset="-128"/>
                        <a:ea typeface="07やさしさゴシック手書き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7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spc="300" dirty="0">
                          <a:solidFill>
                            <a:schemeClr val="bg1"/>
                          </a:solidFill>
                          <a:latin typeface="07やさしさゴシック手書き" pitchFamily="50" charset="-128"/>
                          <a:ea typeface="07やさしさゴシック手書き" pitchFamily="50" charset="-128"/>
                        </a:rPr>
                        <a:t>TEL</a:t>
                      </a:r>
                      <a:endParaRPr kumimoji="1" lang="ja-JP" altLang="en-US" sz="1400" spc="300" dirty="0">
                        <a:solidFill>
                          <a:schemeClr val="bg1"/>
                        </a:solidFill>
                        <a:latin typeface="07やさしさゴシック手書き" pitchFamily="50" charset="-128"/>
                        <a:ea typeface="07やさしさゴシック手書き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bg1"/>
                        </a:solidFill>
                        <a:latin typeface="07やさしさゴシック手書き" pitchFamily="50" charset="-128"/>
                        <a:ea typeface="07やさしさゴシック手書き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50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spc="300" dirty="0">
                          <a:solidFill>
                            <a:schemeClr val="bg1"/>
                          </a:solidFill>
                          <a:latin typeface="07やさしさゴシック手書き" pitchFamily="50" charset="-128"/>
                          <a:ea typeface="07やさしさゴシック手書き" pitchFamily="50" charset="-128"/>
                        </a:rPr>
                        <a:t>FAX</a:t>
                      </a:r>
                      <a:endParaRPr kumimoji="1" lang="ja-JP" altLang="en-US" sz="1400" spc="300" dirty="0">
                        <a:solidFill>
                          <a:schemeClr val="bg1"/>
                        </a:solidFill>
                        <a:latin typeface="07やさしさゴシック手書き" pitchFamily="50" charset="-128"/>
                        <a:ea typeface="07やさしさゴシック手書き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bg1"/>
                        </a:solidFill>
                        <a:latin typeface="07やさしさゴシック手書き" pitchFamily="50" charset="-128"/>
                        <a:ea typeface="07やさしさゴシック手書き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spc="300" dirty="0">
                          <a:solidFill>
                            <a:schemeClr val="bg1"/>
                          </a:solidFill>
                          <a:latin typeface="07やさしさゴシック手書き" pitchFamily="50" charset="-128"/>
                          <a:ea typeface="07やさしさゴシック手書き" pitchFamily="50" charset="-128"/>
                        </a:rPr>
                        <a:t>御担当者名</a:t>
                      </a:r>
                      <a:endParaRPr kumimoji="1" lang="en-US" altLang="ja-JP" sz="1400" spc="300" dirty="0">
                        <a:solidFill>
                          <a:schemeClr val="bg1"/>
                        </a:solidFill>
                        <a:latin typeface="07やさしさゴシック手書き" pitchFamily="50" charset="-128"/>
                        <a:ea typeface="07やさしさゴシック手書き" pitchFamily="50" charset="-128"/>
                      </a:endParaRPr>
                    </a:p>
                    <a:p>
                      <a:pPr algn="ctr"/>
                      <a:r>
                        <a:rPr kumimoji="1" lang="ja-JP" altLang="en-US" sz="900" spc="300" dirty="0">
                          <a:solidFill>
                            <a:schemeClr val="bg1"/>
                          </a:solidFill>
                          <a:latin typeface="07やさしさゴシック手書き" pitchFamily="50" charset="-128"/>
                          <a:ea typeface="07やさしさゴシック手書き" pitchFamily="50" charset="-128"/>
                        </a:rPr>
                        <a:t>（当日参加者名）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bg1"/>
                        </a:solidFill>
                        <a:latin typeface="07やさしさゴシック手書き" pitchFamily="50" charset="-128"/>
                        <a:ea typeface="07やさしさゴシック手書き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5" name="正方形/長方形 54"/>
          <p:cNvSpPr/>
          <p:nvPr/>
        </p:nvSpPr>
        <p:spPr>
          <a:xfrm>
            <a:off x="0" y="9198112"/>
            <a:ext cx="6858000" cy="707886"/>
          </a:xfrm>
          <a:prstGeom prst="rect">
            <a:avLst/>
          </a:prstGeom>
          <a:solidFill>
            <a:schemeClr val="tx1">
              <a:lumMod val="8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-109760" y="9251859"/>
            <a:ext cx="2279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〈</a:t>
            </a:r>
            <a:r>
              <a:rPr kumimoji="1"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お申込み・お問合せ先</a:t>
            </a:r>
            <a:r>
              <a:rPr kumimoji="1" lang="en-US" altLang="ja-JP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〉</a:t>
            </a:r>
            <a:endParaRPr kumimoji="1" lang="ja-JP" altLang="en-US" sz="1200" dirty="0">
              <a:solidFill>
                <a:schemeClr val="bg1"/>
              </a:solidFill>
              <a:latin typeface="07やさしさゴシック手書き" pitchFamily="50" charset="-128"/>
              <a:ea typeface="07やさしさゴシック手書き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1686976" y="9171937"/>
            <a:ext cx="5179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i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ポリテクセンター愛媛 </a:t>
            </a:r>
            <a:r>
              <a:rPr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（</a:t>
            </a:r>
            <a:r>
              <a:rPr kumimoji="1"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訓練課 就職相談室　髙木</a:t>
            </a:r>
            <a:r>
              <a:rPr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・林・渡部）</a:t>
            </a:r>
            <a:endParaRPr kumimoji="1" lang="en-US" altLang="ja-JP" sz="1200" dirty="0">
              <a:solidFill>
                <a:schemeClr val="bg1"/>
              </a:solidFill>
              <a:latin typeface="07やさしさゴシック手書き" pitchFamily="50" charset="-128"/>
              <a:ea typeface="07やさしさゴシック手書き" pitchFamily="50" charset="-128"/>
            </a:endParaRPr>
          </a:p>
          <a:p>
            <a:r>
              <a:rPr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　〒</a:t>
            </a:r>
            <a:r>
              <a:rPr lang="en-US" altLang="ja-JP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791-8044</a:t>
            </a:r>
            <a:r>
              <a:rPr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　松山市西垣生町２１８４</a:t>
            </a:r>
            <a:endParaRPr lang="en-US" altLang="ja-JP" sz="1200" dirty="0">
              <a:solidFill>
                <a:schemeClr val="bg1"/>
              </a:solidFill>
              <a:latin typeface="07やさしさゴシック手書き" pitchFamily="50" charset="-128"/>
              <a:ea typeface="07やさしさゴシック手書き" pitchFamily="50" charset="-128"/>
            </a:endParaRPr>
          </a:p>
          <a:p>
            <a:r>
              <a:rPr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　　　　　　　　　</a:t>
            </a:r>
            <a:r>
              <a:rPr lang="en-US" altLang="ja-JP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TEL</a:t>
            </a:r>
            <a:r>
              <a:rPr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：</a:t>
            </a:r>
            <a:r>
              <a:rPr lang="en-US" altLang="ja-JP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089-972-0332</a:t>
            </a:r>
            <a:r>
              <a:rPr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　</a:t>
            </a:r>
            <a:r>
              <a:rPr lang="en-US" altLang="ja-JP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FAX</a:t>
            </a:r>
            <a:r>
              <a:rPr lang="ja-JP" altLang="en-US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：</a:t>
            </a:r>
            <a:r>
              <a:rPr lang="en-US" altLang="ja-JP" sz="1200" dirty="0">
                <a:solidFill>
                  <a:schemeClr val="bg1"/>
                </a:solidFill>
                <a:latin typeface="07やさしさゴシック手書き" pitchFamily="50" charset="-128"/>
                <a:ea typeface="07やさしさゴシック手書き" pitchFamily="50" charset="-128"/>
              </a:rPr>
              <a:t>089-968-8474</a:t>
            </a:r>
          </a:p>
        </p:txBody>
      </p:sp>
      <p:sp>
        <p:nvSpPr>
          <p:cNvPr id="2" name="テキスト ボックス 41"/>
          <p:cNvSpPr txBox="1">
            <a:spLocks noChangeArrowheads="1"/>
          </p:cNvSpPr>
          <p:nvPr/>
        </p:nvSpPr>
        <p:spPr bwMode="auto">
          <a:xfrm>
            <a:off x="403225" y="57150"/>
            <a:ext cx="57118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1" lang="ja-JP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07やさしさゴシック手書き" pitchFamily="50" charset="-128"/>
                <a:ea typeface="07やさしさゴシック手書き" pitchFamily="50" charset="-128"/>
                <a:cs typeface="ＭＳ Ｐゴシック" pitchFamily="50" charset="-128"/>
              </a:rPr>
              <a:t>ポリテクセンター愛媛 行　 </a:t>
            </a:r>
            <a:r>
              <a:rPr kumimoji="1" lang="en-US" altLang="ja-JP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07やさしさゴシック手書き" pitchFamily="50" charset="-128"/>
                <a:ea typeface="07やさしさゴシック手書き" pitchFamily="50" charset="-128"/>
                <a:cs typeface="ＭＳ Ｐゴシック" pitchFamily="50" charset="-128"/>
              </a:rPr>
              <a:t>FAX 089-972-0959</a:t>
            </a:r>
            <a:endParaRPr kumimoji="1" lang="ja-JP" altLang="ja-JP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13" name="Picture 2" descr="\\10.38.32.163\common\個人\伊藤\000_写真（リーフレット）\合同企業説明会パンフ用写真\13_マシニングセンタ作業_CADNC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3" b="33957"/>
          <a:stretch/>
        </p:blipFill>
        <p:spPr bwMode="auto">
          <a:xfrm>
            <a:off x="626579" y="7502519"/>
            <a:ext cx="1622489" cy="76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9"/>
          <p:cNvSpPr txBox="1"/>
          <p:nvPr/>
        </p:nvSpPr>
        <p:spPr>
          <a:xfrm>
            <a:off x="660906" y="8340356"/>
            <a:ext cx="1557001" cy="247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ja-JP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機械</a:t>
            </a:r>
            <a:r>
              <a:rPr lang="ja-JP" altLang="en-US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ＣＡＤ／ＮＣ</a:t>
            </a:r>
            <a:r>
              <a:rPr lang="ja-JP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科</a:t>
            </a:r>
            <a:endParaRPr 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  <p:pic>
        <p:nvPicPr>
          <p:cNvPr id="15" name="Picture 3" descr="\\10.38.32.163\common\個人\伊藤\000_写真（リーフレット）\合同企業説明会パンフ用写真\19_作業台の作成_溶接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" b="9632"/>
          <a:stretch/>
        </p:blipFill>
        <p:spPr bwMode="auto">
          <a:xfrm>
            <a:off x="611893" y="6188572"/>
            <a:ext cx="1603341" cy="81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0"/>
          <p:cNvSpPr txBox="1"/>
          <p:nvPr/>
        </p:nvSpPr>
        <p:spPr>
          <a:xfrm>
            <a:off x="599528" y="7005214"/>
            <a:ext cx="1603341" cy="247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ja-JP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溶接ものづくり科</a:t>
            </a:r>
            <a:endParaRPr 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  <p:pic>
        <p:nvPicPr>
          <p:cNvPr id="17" name="Picture 4" descr="\\10.38.32.163\common\個人\伊藤\000_写真（リーフレット）\合同企業説明会パンフ用写真\23_金属管・合成樹脂管工事_電気設備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2" b="1550"/>
          <a:stretch/>
        </p:blipFill>
        <p:spPr bwMode="auto">
          <a:xfrm>
            <a:off x="3723216" y="6191543"/>
            <a:ext cx="1570623" cy="64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2"/>
          <p:cNvSpPr txBox="1"/>
          <p:nvPr/>
        </p:nvSpPr>
        <p:spPr>
          <a:xfrm>
            <a:off x="3894119" y="6934831"/>
            <a:ext cx="1247455" cy="1984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05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電気</a:t>
            </a:r>
            <a:r>
              <a:rPr lang="ja-JP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設備</a:t>
            </a:r>
            <a:r>
              <a:rPr lang="ja-JP" sz="105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技術科</a:t>
            </a:r>
            <a:endParaRPr 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  <p:pic>
        <p:nvPicPr>
          <p:cNvPr id="19" name="Picture 2" descr="\\10.38.32.163\common\個人\伊藤\000_写真（リーフレット）\合同企業説明会パンフ用写真\31_住宅リフォーム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" b="6923"/>
          <a:stretch/>
        </p:blipFill>
        <p:spPr bwMode="auto">
          <a:xfrm>
            <a:off x="5303108" y="6839165"/>
            <a:ext cx="1473590" cy="65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4"/>
          <p:cNvSpPr txBox="1"/>
          <p:nvPr/>
        </p:nvSpPr>
        <p:spPr>
          <a:xfrm>
            <a:off x="5289594" y="7535508"/>
            <a:ext cx="1434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住宅リフォーム科</a:t>
            </a:r>
            <a:endParaRPr 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  <p:pic>
        <p:nvPicPr>
          <p:cNvPr id="23" name="Picture 2" descr="\\C-a5fs05w\愛媛職業能力開発促進センター\愛媛職業能力開発促進センター共有\1000_H28訓練課\002_03【素材】写真・地図・パンフ・ロゴ・キャラクター\ポリテクセンター　RGB(1200×800)\組み込みプログラミング科\組み込みプログラミング科_0526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516" y="8286786"/>
            <a:ext cx="1529198" cy="858976"/>
          </a:xfrm>
          <a:prstGeom prst="rect">
            <a:avLst/>
          </a:prstGeom>
          <a:noFill/>
        </p:spPr>
      </p:pic>
      <p:sp>
        <p:nvSpPr>
          <p:cNvPr id="24" name="テキスト ボックス 17"/>
          <p:cNvSpPr txBox="1"/>
          <p:nvPr/>
        </p:nvSpPr>
        <p:spPr>
          <a:xfrm>
            <a:off x="2094573" y="7889807"/>
            <a:ext cx="1716408" cy="2146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altLang="en-US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Ｉ</a:t>
            </a:r>
            <a:r>
              <a:rPr lang="en-US" altLang="ja-JP" sz="1000" kern="1200" dirty="0" err="1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oT</a:t>
            </a:r>
            <a:r>
              <a:rPr lang="ja-JP" altLang="en-US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システム技術</a:t>
            </a:r>
            <a:r>
              <a:rPr lang="ja-JP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科</a:t>
            </a:r>
            <a:endParaRPr 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  <p:pic>
        <p:nvPicPr>
          <p:cNvPr id="25" name="図 2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981" y="7486786"/>
            <a:ext cx="1510662" cy="774258"/>
          </a:xfrm>
          <a:prstGeom prst="rect">
            <a:avLst/>
          </a:prstGeom>
        </p:spPr>
      </p:pic>
      <p:sp>
        <p:nvSpPr>
          <p:cNvPr id="26" name="テキスト ボックス 23"/>
          <p:cNvSpPr txBox="1"/>
          <p:nvPr/>
        </p:nvSpPr>
        <p:spPr>
          <a:xfrm>
            <a:off x="3723216" y="8323612"/>
            <a:ext cx="1655922" cy="2111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テクニカルエンジニア科</a:t>
            </a:r>
            <a:endParaRPr 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  <p:sp>
        <p:nvSpPr>
          <p:cNvPr id="29" name="テキスト ボックス 24"/>
          <p:cNvSpPr txBox="1"/>
          <p:nvPr/>
        </p:nvSpPr>
        <p:spPr>
          <a:xfrm>
            <a:off x="5358916" y="6535917"/>
            <a:ext cx="1473590" cy="249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altLang="en-US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いえづくり実践科</a:t>
            </a:r>
            <a:endParaRPr 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  <p:sp>
        <p:nvSpPr>
          <p:cNvPr id="30" name="テキスト ボックス 41"/>
          <p:cNvSpPr txBox="1"/>
          <p:nvPr/>
        </p:nvSpPr>
        <p:spPr>
          <a:xfrm>
            <a:off x="-11032" y="386425"/>
            <a:ext cx="6836697" cy="628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2800" kern="1200" dirty="0">
                <a:effectLst/>
                <a:latin typeface="ＭＳ Ｐゴシック"/>
                <a:ea typeface="07やさしさゴシック手書き"/>
                <a:cs typeface="Times New Roman"/>
              </a:rPr>
              <a:t>企業の部屋</a:t>
            </a:r>
            <a:r>
              <a:rPr lang="ja-JP" altLang="en-US" sz="2800" kern="1200" dirty="0">
                <a:effectLst/>
                <a:latin typeface="ＭＳ Ｐゴシック"/>
                <a:ea typeface="07やさしさゴシック手書き"/>
                <a:cs typeface="Times New Roman"/>
              </a:rPr>
              <a:t>　</a:t>
            </a:r>
            <a:r>
              <a:rPr lang="ja-JP" sz="2800" kern="1200" dirty="0">
                <a:effectLst/>
                <a:latin typeface="ＭＳ Ｐゴシック"/>
                <a:ea typeface="07やさしさゴシック手書き"/>
                <a:cs typeface="Times New Roman"/>
              </a:rPr>
              <a:t>参加申込書</a:t>
            </a:r>
            <a:endParaRPr lang="ja-JP" sz="1200" dirty="0">
              <a:effectLst/>
              <a:latin typeface="ＭＳ Ｐゴシック"/>
              <a:cs typeface="ＭＳ Ｐゴシック"/>
            </a:endParaRPr>
          </a:p>
          <a:p>
            <a:pPr>
              <a:spcAft>
                <a:spcPts val="0"/>
              </a:spcAft>
            </a:pPr>
            <a:r>
              <a:rPr lang="en-US" sz="1200" dirty="0">
                <a:effectLst/>
                <a:latin typeface="ＭＳ Ｐゴシック"/>
                <a:cs typeface="ＭＳ Ｐゴシック"/>
              </a:rPr>
              <a:t> </a:t>
            </a:r>
            <a:endParaRPr lang="ja-JP" sz="1200" dirty="0">
              <a:effectLst/>
              <a:latin typeface="ＭＳ Ｐゴシック"/>
              <a:cs typeface="ＭＳ Ｐゴシック"/>
            </a:endParaRPr>
          </a:p>
        </p:txBody>
      </p:sp>
      <p:pic>
        <p:nvPicPr>
          <p:cNvPr id="32" name="table"/>
          <p:cNvPicPr/>
          <p:nvPr/>
        </p:nvPicPr>
        <p:blipFill>
          <a:blip r:embed="rId8"/>
          <a:stretch>
            <a:fillRect/>
          </a:stretch>
        </p:blipFill>
        <p:spPr>
          <a:xfrm>
            <a:off x="177616" y="3830350"/>
            <a:ext cx="6532302" cy="2312460"/>
          </a:xfrm>
          <a:prstGeom prst="rect">
            <a:avLst/>
          </a:prstGeom>
        </p:spPr>
      </p:pic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752610"/>
              </p:ext>
            </p:extLst>
          </p:nvPr>
        </p:nvGraphicFramePr>
        <p:xfrm>
          <a:off x="168229" y="835702"/>
          <a:ext cx="6540206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6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2">
                <a:tc rowSpan="3">
                  <a:txBody>
                    <a:bodyPr/>
                    <a:lstStyle/>
                    <a:p>
                      <a:pPr algn="ctr"/>
                      <a:endParaRPr kumimoji="1" lang="en-US" altLang="ja-JP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参加希望日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第１希望　 　　 </a:t>
                      </a:r>
                      <a:r>
                        <a:rPr kumimoji="1" lang="ja-JP" altLang="en-US" b="0">
                          <a:solidFill>
                            <a:schemeClr val="tx1"/>
                          </a:solidFill>
                        </a:rPr>
                        <a:t>　 </a:t>
                      </a:r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　年　　月　　日（水）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 vMerge="1"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第２希望　         　　年　　月　　日（水）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592">
                <a:tc vMerge="1"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第３希望　</a:t>
                      </a:r>
                      <a:r>
                        <a:rPr kumimoji="1" lang="ja-JP" altLang="en-US" b="0" baseline="0" dirty="0">
                          <a:solidFill>
                            <a:schemeClr val="tx1"/>
                          </a:solidFill>
                        </a:rPr>
                        <a:t>            </a:t>
                      </a:r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　年　　月　　日（水）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貴　社　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11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所　在　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3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ＴＥＬ</a:t>
                      </a:r>
                      <a:endParaRPr kumimoji="1" lang="en-US" altLang="ja-JP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6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ＦＡＸ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>
                          <a:solidFill>
                            <a:schemeClr val="tx1"/>
                          </a:solidFill>
                        </a:rPr>
                        <a:t>ご担当者名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（当日参加者名）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9" name="テキスト ボックス 41"/>
          <p:cNvSpPr txBox="1"/>
          <p:nvPr/>
        </p:nvSpPr>
        <p:spPr>
          <a:xfrm>
            <a:off x="-31745" y="1"/>
            <a:ext cx="6889745" cy="2905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altLang="en-US" sz="1800" kern="1200" dirty="0">
                <a:effectLst/>
                <a:latin typeface="ＭＳ Ｐゴシック"/>
                <a:ea typeface="07やさしさゴシック手書き"/>
                <a:cs typeface="Times New Roman"/>
              </a:rPr>
              <a:t>ポリテクセンター愛媛  行　 ＦＡＸ ０８９－９６８－８４７４</a:t>
            </a:r>
            <a:endParaRPr lang="ja-JP" sz="1200" dirty="0">
              <a:effectLst/>
              <a:latin typeface="ＭＳ Ｐゴシック"/>
              <a:cs typeface="ＭＳ Ｐゴシック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48647" y="6185340"/>
            <a:ext cx="430887" cy="2941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各 訓 練 科</a:t>
            </a:r>
            <a:endParaRPr kumimoji="1" lang="ja-JP" altLang="en-US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483" y="6852100"/>
            <a:ext cx="1481712" cy="694736"/>
          </a:xfrm>
          <a:prstGeom prst="rect">
            <a:avLst/>
          </a:prstGeom>
        </p:spPr>
      </p:pic>
      <p:sp>
        <p:nvSpPr>
          <p:cNvPr id="31" name="テキスト ボックス 9"/>
          <p:cNvSpPr txBox="1"/>
          <p:nvPr/>
        </p:nvSpPr>
        <p:spPr>
          <a:xfrm>
            <a:off x="2169642" y="6527479"/>
            <a:ext cx="1537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ja-JP" altLang="en-US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ＩＣＴ生産サポート科</a:t>
            </a:r>
            <a:endParaRPr 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916" y="8253029"/>
            <a:ext cx="1451184" cy="873367"/>
          </a:xfrm>
          <a:prstGeom prst="rect">
            <a:avLst/>
          </a:prstGeom>
        </p:spPr>
      </p:pic>
      <p:sp>
        <p:nvSpPr>
          <p:cNvPr id="34" name="テキスト ボックス 17"/>
          <p:cNvSpPr txBox="1"/>
          <p:nvPr/>
        </p:nvSpPr>
        <p:spPr>
          <a:xfrm>
            <a:off x="5171727" y="8028275"/>
            <a:ext cx="1694596" cy="2241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altLang="en-US" sz="1000" kern="1200" dirty="0">
                <a:ln w="9525" cap="flat" cmpd="sng" algn="ctr">
                  <a:solidFill>
                    <a:srgbClr val="000000"/>
                  </a:solidFill>
                  <a:prstDash val="solid"/>
                  <a:round/>
                </a:ln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/>
              </a:rPr>
              <a:t>ビルメンテナンス科</a:t>
            </a:r>
            <a:endParaRPr 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66256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</TotalTime>
  <Words>423</Words>
  <PresentationFormat>A4 210 x 297 mm</PresentationFormat>
  <Paragraphs>66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07やさしさゴシックボールド</vt:lpstr>
      <vt:lpstr>07やさしさゴシック手書き</vt:lpstr>
      <vt:lpstr>HGP創英角ﾎﾟｯﾌﾟ体</vt:lpstr>
      <vt:lpstr>HG丸ｺﾞｼｯｸM-PRO</vt:lpstr>
      <vt:lpstr>ＭＳ Ｐゴシック</vt:lpstr>
      <vt:lpstr>ＭＳ 明朝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2026-04-01T02:58:27Z</cp:lastPrinted>
  <dcterms:created xsi:type="dcterms:W3CDTF">2015-04-13T01:35:40Z</dcterms:created>
  <dcterms:modified xsi:type="dcterms:W3CDTF">2026-04-01T03:01:06Z</dcterms:modified>
</cp:coreProperties>
</file>