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6858000" cy="9906000" type="A4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161"/>
    <a:srgbClr val="E71945"/>
    <a:srgbClr val="7A3100"/>
    <a:srgbClr val="3E1900"/>
    <a:srgbClr val="FF2F2F"/>
    <a:srgbClr val="FF6600"/>
    <a:srgbClr val="FFE181"/>
    <a:srgbClr val="FFDA65"/>
    <a:srgbClr val="544086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B344D84-9AFB-497E-A393-DC336BA19D2E}" styleName="中間スタイル 3 - アクセント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E25E649-3F16-4E02-A733-19D2CDBF48F0}" styleName="中間スタイル 3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A488322-F2BA-4B5B-9748-0D474271808F}" styleName="中間スタイル 3 - アクセント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8EC20E35-A176-4012-BC5E-935CFFF8708E}" styleName="スタイル (中間)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603" autoAdjust="0"/>
    <p:restoredTop sz="93680" autoAdjust="0"/>
  </p:normalViewPr>
  <p:slideViewPr>
    <p:cSldViewPr>
      <p:cViewPr varScale="1">
        <p:scale>
          <a:sx n="75" d="100"/>
          <a:sy n="75" d="100"/>
        </p:scale>
        <p:origin x="3576" y="96"/>
      </p:cViewPr>
      <p:guideLst>
        <p:guide orient="horz" pos="312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8" y="18"/>
            <a:ext cx="2950375" cy="497367"/>
          </a:xfrm>
          <a:prstGeom prst="rect">
            <a:avLst/>
          </a:prstGeom>
        </p:spPr>
        <p:txBody>
          <a:bodyPr vert="horz" lIns="92518" tIns="46259" rIns="92518" bIns="46259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221" y="18"/>
            <a:ext cx="2950374" cy="497367"/>
          </a:xfrm>
          <a:prstGeom prst="rect">
            <a:avLst/>
          </a:prstGeom>
        </p:spPr>
        <p:txBody>
          <a:bodyPr vert="horz" lIns="92518" tIns="46259" rIns="92518" bIns="46259" rtlCol="0"/>
          <a:lstStyle>
            <a:lvl1pPr algn="r">
              <a:defRPr sz="1200"/>
            </a:lvl1pPr>
          </a:lstStyle>
          <a:p>
            <a:fld id="{CD8816AD-2033-4A93-BD20-E137EEA6058D}" type="datetimeFigureOut">
              <a:rPr kumimoji="1" lang="ja-JP" altLang="en-US" smtClean="0"/>
              <a:t>2023/9/13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12963" y="744538"/>
            <a:ext cx="2581275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518" tIns="46259" rIns="92518" bIns="46259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254" y="4720985"/>
            <a:ext cx="5446723" cy="4473102"/>
          </a:xfrm>
          <a:prstGeom prst="rect">
            <a:avLst/>
          </a:prstGeom>
        </p:spPr>
        <p:txBody>
          <a:bodyPr vert="horz" lIns="92518" tIns="46259" rIns="92518" bIns="46259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8" y="9440372"/>
            <a:ext cx="2950375" cy="497366"/>
          </a:xfrm>
          <a:prstGeom prst="rect">
            <a:avLst/>
          </a:prstGeom>
        </p:spPr>
        <p:txBody>
          <a:bodyPr vert="horz" lIns="92518" tIns="46259" rIns="92518" bIns="46259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221" y="9440372"/>
            <a:ext cx="2950374" cy="497366"/>
          </a:xfrm>
          <a:prstGeom prst="rect">
            <a:avLst/>
          </a:prstGeom>
        </p:spPr>
        <p:txBody>
          <a:bodyPr vert="horz" lIns="92518" tIns="46259" rIns="92518" bIns="46259" rtlCol="0" anchor="b"/>
          <a:lstStyle>
            <a:lvl1pPr algn="r">
              <a:defRPr sz="1200"/>
            </a:lvl1pPr>
          </a:lstStyle>
          <a:p>
            <a:fld id="{BD67F967-D078-4457-B748-31CC468385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928258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67F967-D078-4457-B748-31CC46838560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99204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B4E6C-94E6-4857-A7AD-8DCE59884B40}" type="datetimeFigureOut">
              <a:rPr kumimoji="1" lang="ja-JP" altLang="en-US" smtClean="0"/>
              <a:t>2023/9/13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66D78-0042-42E8-858A-3733162E0B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52432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B4E6C-94E6-4857-A7AD-8DCE59884B40}" type="datetimeFigureOut">
              <a:rPr kumimoji="1" lang="ja-JP" altLang="en-US" smtClean="0"/>
              <a:t>2023/9/13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66D78-0042-42E8-858A-3733162E0B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52529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529697"/>
            <a:ext cx="1157288" cy="1126807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57176" y="529697"/>
            <a:ext cx="3357563" cy="1126807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B4E6C-94E6-4857-A7AD-8DCE59884B40}" type="datetimeFigureOut">
              <a:rPr kumimoji="1" lang="ja-JP" altLang="en-US" smtClean="0"/>
              <a:t>2023/9/13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66D78-0042-42E8-858A-3733162E0B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06012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B4E6C-94E6-4857-A7AD-8DCE59884B40}" type="datetimeFigureOut">
              <a:rPr kumimoji="1" lang="ja-JP" altLang="en-US" smtClean="0"/>
              <a:t>2023/9/13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66D78-0042-42E8-858A-3733162E0B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20668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4198587"/>
            <a:ext cx="5829300" cy="21669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B4E6C-94E6-4857-A7AD-8DCE59884B40}" type="datetimeFigureOut">
              <a:rPr kumimoji="1" lang="ja-JP" altLang="en-US" smtClean="0"/>
              <a:t>2023/9/13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66D78-0042-42E8-858A-3733162E0B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168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57176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628901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B4E6C-94E6-4857-A7AD-8DCE59884B40}" type="datetimeFigureOut">
              <a:rPr kumimoji="1" lang="ja-JP" altLang="en-US" smtClean="0"/>
              <a:t>2023/9/13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66D78-0042-42E8-858A-3733162E0B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92725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B4E6C-94E6-4857-A7AD-8DCE59884B40}" type="datetimeFigureOut">
              <a:rPr kumimoji="1" lang="ja-JP" altLang="en-US" smtClean="0"/>
              <a:t>2023/9/13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66D78-0042-42E8-858A-3733162E0B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675811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B4E6C-94E6-4857-A7AD-8DCE59884B40}" type="datetimeFigureOut">
              <a:rPr kumimoji="1" lang="ja-JP" altLang="en-US" smtClean="0"/>
              <a:t>2023/9/13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66D78-0042-42E8-858A-3733162E0B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50077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B4E6C-94E6-4857-A7AD-8DCE59884B40}" type="datetimeFigureOut">
              <a:rPr kumimoji="1" lang="ja-JP" altLang="en-US" smtClean="0"/>
              <a:t>2023/9/13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66D78-0042-42E8-858A-3733162E0B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679924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1" y="394406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8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1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B4E6C-94E6-4857-A7AD-8DCE59884B40}" type="datetimeFigureOut">
              <a:rPr kumimoji="1" lang="ja-JP" altLang="en-US" smtClean="0"/>
              <a:t>2023/9/13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66D78-0042-42E8-858A-3733162E0B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3903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B4E6C-94E6-4857-A7AD-8DCE59884B40}" type="datetimeFigureOut">
              <a:rPr kumimoji="1" lang="ja-JP" altLang="en-US" smtClean="0"/>
              <a:t>2023/9/13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66D78-0042-42E8-858A-3733162E0B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889597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BB4E6C-94E6-4857-A7AD-8DCE59884B40}" type="datetimeFigureOut">
              <a:rPr kumimoji="1" lang="ja-JP" altLang="en-US" smtClean="0"/>
              <a:t>2023/9/13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766D78-0042-42E8-858A-3733162E0B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017707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3"/>
          <p:cNvSpPr>
            <a:spLocks noChangeAspect="1" noChangeArrowheads="1" noTextEdit="1"/>
          </p:cNvSpPr>
          <p:nvPr/>
        </p:nvSpPr>
        <p:spPr bwMode="auto">
          <a:xfrm>
            <a:off x="188913" y="28575"/>
            <a:ext cx="6446838" cy="9877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 dirty="0"/>
          </a:p>
        </p:txBody>
      </p:sp>
      <p:sp>
        <p:nvSpPr>
          <p:cNvPr id="1373" name="正方形/長方形 1372"/>
          <p:cNvSpPr/>
          <p:nvPr/>
        </p:nvSpPr>
        <p:spPr>
          <a:xfrm>
            <a:off x="0" y="0"/>
            <a:ext cx="6858000" cy="425995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374" name="テキスト ボックス 1373"/>
          <p:cNvSpPr txBox="1"/>
          <p:nvPr/>
        </p:nvSpPr>
        <p:spPr>
          <a:xfrm>
            <a:off x="601663" y="-48626"/>
            <a:ext cx="38392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>
                <a:solidFill>
                  <a:schemeClr val="bg1"/>
                </a:solidFill>
              </a:rPr>
              <a:t>FAX</a:t>
            </a:r>
            <a:r>
              <a:rPr kumimoji="1" lang="en-US" altLang="ja-JP" dirty="0">
                <a:solidFill>
                  <a:schemeClr val="bg1"/>
                </a:solidFill>
              </a:rPr>
              <a:t>  </a:t>
            </a:r>
            <a:r>
              <a:rPr kumimoji="1" lang="ja-JP" altLang="en-US" sz="2800" b="1" dirty="0">
                <a:solidFill>
                  <a:schemeClr val="bg1"/>
                </a:solidFill>
              </a:rPr>
              <a:t>０８２－２４１－４７３４</a:t>
            </a:r>
          </a:p>
        </p:txBody>
      </p:sp>
      <p:sp>
        <p:nvSpPr>
          <p:cNvPr id="1375" name="テキスト ボックス 1374"/>
          <p:cNvSpPr txBox="1"/>
          <p:nvPr/>
        </p:nvSpPr>
        <p:spPr>
          <a:xfrm>
            <a:off x="4493543" y="128464"/>
            <a:ext cx="303708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b="1" dirty="0">
                <a:solidFill>
                  <a:schemeClr val="bg1"/>
                </a:solidFill>
              </a:rPr>
              <a:t>※</a:t>
            </a:r>
            <a:r>
              <a:rPr kumimoji="1" lang="ja-JP" altLang="en-US" sz="1200" b="1" dirty="0">
                <a:solidFill>
                  <a:schemeClr val="bg1"/>
                </a:solidFill>
              </a:rPr>
              <a:t>送り間違いにご注意ください。</a:t>
            </a:r>
          </a:p>
        </p:txBody>
      </p:sp>
      <p:sp>
        <p:nvSpPr>
          <p:cNvPr id="46" name="正方形/長方形 45"/>
          <p:cNvSpPr/>
          <p:nvPr/>
        </p:nvSpPr>
        <p:spPr>
          <a:xfrm>
            <a:off x="1484784" y="446122"/>
            <a:ext cx="381642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1600" b="1" dirty="0">
                <a:solidFill>
                  <a:srgbClr val="000000"/>
                </a:solidFill>
                <a:latin typeface="ＭＳ Ｐゴシック" panose="020B0600070205080204" pitchFamily="50" charset="-128"/>
              </a:rPr>
              <a:t>生産性向上支援</a:t>
            </a:r>
            <a:r>
              <a:rPr lang="ja-JP" altLang="en-US" sz="1600" b="1" dirty="0" smtClean="0">
                <a:solidFill>
                  <a:srgbClr val="000000"/>
                </a:solidFill>
                <a:latin typeface="ＭＳ Ｐゴシック" panose="020B0600070205080204" pitchFamily="50" charset="-128"/>
              </a:rPr>
              <a:t>訓練受講</a:t>
            </a:r>
            <a:r>
              <a:rPr lang="ja-JP" altLang="en-US" sz="1600" b="1" dirty="0">
                <a:solidFill>
                  <a:srgbClr val="000000"/>
                </a:solidFill>
                <a:latin typeface="ＭＳ Ｐゴシック" panose="020B0600070205080204" pitchFamily="50" charset="-128"/>
              </a:rPr>
              <a:t>申込書</a:t>
            </a:r>
            <a:r>
              <a:rPr lang="ja-JP" altLang="en-US" sz="1600" dirty="0"/>
              <a:t> </a:t>
            </a:r>
          </a:p>
        </p:txBody>
      </p:sp>
      <p:graphicFrame>
        <p:nvGraphicFramePr>
          <p:cNvPr id="47" name="オブジェクト 4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69168576"/>
              </p:ext>
            </p:extLst>
          </p:nvPr>
        </p:nvGraphicFramePr>
        <p:xfrm>
          <a:off x="133523" y="2716583"/>
          <a:ext cx="6634801" cy="22019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21" name="ワークシート" r:id="rId4" imgW="10696559" imgH="304772" progId="Excel.Sheet.12">
                  <p:embed/>
                </p:oleObj>
              </mc:Choice>
              <mc:Fallback>
                <p:oleObj name="ワークシート" r:id="rId4" imgW="10696559" imgH="304772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33523" y="2716583"/>
                        <a:ext cx="6634801" cy="22019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" name="表 4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9870507"/>
              </p:ext>
            </p:extLst>
          </p:nvPr>
        </p:nvGraphicFramePr>
        <p:xfrm>
          <a:off x="188913" y="2929392"/>
          <a:ext cx="6650879" cy="655456"/>
        </p:xfrm>
        <a:graphic>
          <a:graphicData uri="http://schemas.openxmlformats.org/drawingml/2006/table">
            <a:tbl>
              <a:tblPr/>
              <a:tblGrid>
                <a:gridCol w="511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20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4398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4398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4398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4398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4398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4398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4398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43989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43989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43989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43989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29739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114250">
                  <a:extLst>
                    <a:ext uri="{9D8B030D-6E8A-4147-A177-3AD203B41FA5}">
                      <a16:colId xmlns:a16="http://schemas.microsoft.com/office/drawing/2014/main" val="3139768701"/>
                    </a:ext>
                  </a:extLst>
                </a:gridCol>
                <a:gridCol w="623556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126288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</a:tblGrid>
              <a:tr h="216031">
                <a:tc gridSpan="10"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独立行政法人高齢・障害・求職者雇用支援機構</a:t>
                      </a:r>
                    </a:p>
                  </a:txBody>
                  <a:tcPr marL="3844" marR="3844" marT="38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3844" marR="3844" marT="38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3844" marR="3844" marT="38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3844" marR="3844" marT="38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3844" marR="3844" marT="38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3844" marR="3844" marT="38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3844" marR="3844" marT="38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3844" marR="3844" marT="38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7672">
                <a:tc gridSpan="10"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　　　広島支部広島職業能力開発促進センター所長　殿</a:t>
                      </a:r>
                    </a:p>
                  </a:txBody>
                  <a:tcPr marL="3844" marR="3844" marT="38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3844" marR="3844" marT="38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3844" marR="3844" marT="38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3844" marR="3844" marT="38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3844" marR="3844" marT="38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ja-JP" alt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+mn-ea"/>
                        </a:rPr>
                        <a:t>年　　　月　　　日</a:t>
                      </a:r>
                      <a:endParaRPr lang="ja-JP" altLang="en-US" sz="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3844" marR="3844" marT="38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3844" marR="3844" marT="38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3844" marR="3844" marT="38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7672"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3844" marR="3844" marT="38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3844" marR="3844" marT="38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3844" marR="3844" marT="38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3844" marR="3844" marT="38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3844" marR="3844" marT="38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3844" marR="3844" marT="38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3844" marR="3844" marT="38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3844" marR="3844" marT="38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3844" marR="3844" marT="38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3844" marR="3844" marT="38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3844" marR="3844" marT="38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1" u="none" strike="noStrike" dirty="0">
                        <a:solidFill>
                          <a:srgbClr val="FF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3844" marR="3844" marT="38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r" fontAlgn="ctr"/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3844" marR="3844" marT="38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7672">
                <a:tc gridSpan="9"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次の訓練について、訓練内容と受講要件を確認の上、受講を申込みます。</a:t>
                      </a:r>
                    </a:p>
                  </a:txBody>
                  <a:tcPr marL="3844" marR="3844" marT="38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3844" marR="3844" marT="38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3844" marR="3844" marT="38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3844" marR="3844" marT="38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3844" marR="3844" marT="38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3844" marR="3844" marT="38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3844" marR="3844" marT="38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3844" marR="3844" marT="38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50" name="表 4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0595172"/>
              </p:ext>
            </p:extLst>
          </p:nvPr>
        </p:nvGraphicFramePr>
        <p:xfrm>
          <a:off x="133524" y="742727"/>
          <a:ext cx="7831977" cy="1906017"/>
        </p:xfrm>
        <a:graphic>
          <a:graphicData uri="http://schemas.openxmlformats.org/drawingml/2006/table">
            <a:tbl>
              <a:tblPr/>
              <a:tblGrid>
                <a:gridCol w="27625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32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2321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2321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2321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2321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2321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2321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2321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3482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148827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125447">
                <a:tc>
                  <a:txBody>
                    <a:bodyPr/>
                    <a:lstStyle/>
                    <a:p>
                      <a:pPr algn="l" fontAlgn="ctr">
                        <a:lnSpc>
                          <a:spcPts val="1000"/>
                        </a:lnSpc>
                      </a:pPr>
                      <a:r>
                        <a:rPr lang="en-US" altLang="ja-JP" sz="800" b="0" i="0" u="sng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※</a:t>
                      </a:r>
                      <a:r>
                        <a:rPr lang="ja-JP" altLang="en-US" sz="800" b="0" i="0" u="sng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お申込みの前に、下記の事項をご確認ください。</a:t>
                      </a:r>
                    </a:p>
                  </a:txBody>
                  <a:tcPr marL="3844" marR="3844" marT="38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000"/>
                        </a:lnSpc>
                      </a:pPr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3844" marR="3844" marT="38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000"/>
                        </a:lnSpc>
                      </a:pPr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3844" marR="3844" marT="38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000"/>
                        </a:lnSpc>
                      </a:pPr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3844" marR="3844" marT="38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000"/>
                        </a:lnSpc>
                      </a:pPr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3844" marR="3844" marT="38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000"/>
                        </a:lnSpc>
                      </a:pPr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3844" marR="3844" marT="38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000"/>
                        </a:lnSpc>
                      </a:pPr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3844" marR="3844" marT="38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000"/>
                        </a:lnSpc>
                      </a:pPr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3844" marR="3844" marT="38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000"/>
                        </a:lnSpc>
                      </a:pPr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3844" marR="3844" marT="38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000"/>
                        </a:lnSpc>
                      </a:pPr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3844" marR="3844" marT="38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000"/>
                        </a:lnSpc>
                      </a:pPr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3844" marR="3844" marT="38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5447">
                <a:tc gridSpan="4">
                  <a:txBody>
                    <a:bodyPr/>
                    <a:lstStyle/>
                    <a:p>
                      <a:pPr algn="l" fontAlgn="ctr">
                        <a:lnSpc>
                          <a:spcPts val="1000"/>
                        </a:lnSpc>
                      </a:pPr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□個人での受講はできません。企業</a:t>
                      </a:r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(</a:t>
                      </a:r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事業主</a:t>
                      </a:r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)</a:t>
                      </a:r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からの指示による申込みに限ります。</a:t>
                      </a:r>
                    </a:p>
                  </a:txBody>
                  <a:tcPr marL="3844" marR="3844" marT="38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000"/>
                        </a:lnSpc>
                      </a:pPr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3844" marR="3844" marT="38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000"/>
                        </a:lnSpc>
                      </a:pPr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3844" marR="3844" marT="38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000"/>
                        </a:lnSpc>
                      </a:pPr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3844" marR="3844" marT="38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000"/>
                        </a:lnSpc>
                      </a:pPr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3844" marR="3844" marT="38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000"/>
                        </a:lnSpc>
                      </a:pPr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3844" marR="3844" marT="38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000"/>
                        </a:lnSpc>
                      </a:pPr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3844" marR="3844" marT="38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000"/>
                        </a:lnSpc>
                      </a:pPr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3844" marR="3844" marT="38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6165">
                <a:tc gridSpan="6">
                  <a:txBody>
                    <a:bodyPr/>
                    <a:lstStyle/>
                    <a:p>
                      <a:pPr algn="l" fontAlgn="ctr">
                        <a:lnSpc>
                          <a:spcPts val="1000"/>
                        </a:lnSpc>
                      </a:pPr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□実施機関</a:t>
                      </a:r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(</a:t>
                      </a:r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訓練実施を担当する企業</a:t>
                      </a:r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)</a:t>
                      </a:r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の関係会社</a:t>
                      </a:r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(</a:t>
                      </a:r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親会社、子会社、関連会社等</a:t>
                      </a:r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)</a:t>
                      </a:r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の方は受講できません。</a:t>
                      </a:r>
                    </a:p>
                  </a:txBody>
                  <a:tcPr marL="3844" marR="3844" marT="38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000"/>
                        </a:lnSpc>
                      </a:pPr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3844" marR="3844" marT="38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000"/>
                        </a:lnSpc>
                      </a:pPr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3844" marR="3844" marT="38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000"/>
                        </a:lnSpc>
                      </a:pPr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3844" marR="3844" marT="38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000"/>
                        </a:lnSpc>
                      </a:pPr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3844" marR="3844" marT="38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000"/>
                        </a:lnSpc>
                      </a:pPr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3844" marR="3844" marT="38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5447">
                <a:tc gridSpan="4">
                  <a:txBody>
                    <a:bodyPr/>
                    <a:lstStyle/>
                    <a:p>
                      <a:pPr algn="l" fontAlgn="ctr">
                        <a:lnSpc>
                          <a:spcPts val="1000"/>
                        </a:lnSpc>
                      </a:pPr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□お申込みは、本紙に必要事項をご記入の上、</a:t>
                      </a:r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FAX</a:t>
                      </a:r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またはメールにてお送りください。</a:t>
                      </a:r>
                    </a:p>
                  </a:txBody>
                  <a:tcPr marL="3844" marR="3844" marT="38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000"/>
                        </a:lnSpc>
                      </a:pPr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3844" marR="3844" marT="38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000"/>
                        </a:lnSpc>
                      </a:pPr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3844" marR="3844" marT="38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000"/>
                        </a:lnSpc>
                      </a:pPr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3844" marR="3844" marT="38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000"/>
                        </a:lnSpc>
                      </a:pPr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3844" marR="3844" marT="38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000"/>
                        </a:lnSpc>
                      </a:pPr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3844" marR="3844" marT="38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000"/>
                        </a:lnSpc>
                      </a:pPr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3844" marR="3844" marT="38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000"/>
                        </a:lnSpc>
                      </a:pPr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3844" marR="3844" marT="38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2763">
                <a:tc gridSpan="6">
                  <a:txBody>
                    <a:bodyPr/>
                    <a:lstStyle/>
                    <a:p>
                      <a:pPr algn="l" fontAlgn="ctr">
                        <a:lnSpc>
                          <a:spcPts val="1300"/>
                        </a:lnSpc>
                      </a:pPr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□本申込書が当センターに到着後、申込担当者様に受講料支払い手続き等についてご連絡いたします。</a:t>
                      </a:r>
                    </a:p>
                  </a:txBody>
                  <a:tcPr marL="3844" marR="3844" marT="38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000"/>
                        </a:lnSpc>
                      </a:pPr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3844" marR="3844" marT="38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000"/>
                        </a:lnSpc>
                      </a:pPr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3844" marR="3844" marT="38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000"/>
                        </a:lnSpc>
                      </a:pPr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3844" marR="3844" marT="38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000"/>
                        </a:lnSpc>
                      </a:pPr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3844" marR="3844" marT="38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000"/>
                        </a:lnSpc>
                      </a:pPr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3844" marR="3844" marT="38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7802">
                <a:tc gridSpan="11">
                  <a:txBody>
                    <a:bodyPr/>
                    <a:lstStyle/>
                    <a:p>
                      <a:pPr algn="l" fontAlgn="ctr">
                        <a:lnSpc>
                          <a:spcPts val="1000"/>
                        </a:lnSpc>
                      </a:pPr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□受講申込をキャンセルする場合は、速やかに当センターにご連絡ください。ご連絡いただいたのち、「受講取消届」をお送りしますので、</a:t>
                      </a:r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FAX</a:t>
                      </a:r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またはメール</a:t>
                      </a:r>
                      <a:endParaRPr lang="en-US" altLang="ja-JP" sz="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  <a:p>
                      <a:pPr algn="l" fontAlgn="ctr">
                        <a:lnSpc>
                          <a:spcPts val="1000"/>
                        </a:lnSpc>
                      </a:pPr>
                      <a:r>
                        <a:rPr lang="ja-JP" alt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にて</a:t>
                      </a:r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ご返送ください。当センターの定める期限までに届出がない場合、訓練受講の可否に関わらず受講料の全額をお支払い頂きますので、ご注意ください</a:t>
                      </a:r>
                      <a:r>
                        <a:rPr lang="ja-JP" alt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。</a:t>
                      </a:r>
                      <a:endParaRPr lang="en-US" altLang="ja-JP" sz="800" b="0" i="0" u="none" strike="noStrike" dirty="0" smtClean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  <a:p>
                      <a:pPr algn="l" fontAlgn="ctr">
                        <a:lnSpc>
                          <a:spcPts val="1000"/>
                        </a:lnSpc>
                      </a:pPr>
                      <a:r>
                        <a:rPr lang="ja-JP" alt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また、訓練が開催されている場合は、いかなる理由による欠席でも受講料の返金は行いませんので、ご注意ください。</a:t>
                      </a:r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3844" marR="3844" marT="38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7209">
                <a:tc gridSpan="11">
                  <a:txBody>
                    <a:bodyPr/>
                    <a:lstStyle/>
                    <a:p>
                      <a:pPr algn="l" fontAlgn="ctr">
                        <a:lnSpc>
                          <a:spcPts val="1000"/>
                        </a:lnSpc>
                      </a:pPr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□最少催行人数を設定している訓練コースにあっては、受講申込者数が最少催行人数に達しない場合、訓練が中止又は延期されますので、あらかじめ</a:t>
                      </a:r>
                      <a:endParaRPr lang="en-US" altLang="ja-JP" sz="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  <a:p>
                      <a:pPr algn="l" fontAlgn="ctr">
                        <a:lnSpc>
                          <a:spcPts val="1000"/>
                        </a:lnSpc>
                      </a:pPr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ご了承ください。</a:t>
                      </a:r>
                    </a:p>
                  </a:txBody>
                  <a:tcPr marL="3844" marR="3844" marT="38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25447">
                <a:tc gridSpan="11">
                  <a:txBody>
                    <a:bodyPr/>
                    <a:lstStyle/>
                    <a:p>
                      <a:pPr algn="l" fontAlgn="ctr">
                        <a:lnSpc>
                          <a:spcPts val="1000"/>
                        </a:lnSpc>
                      </a:pPr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□訓練実施状況の確認等のため、訓練中に写真撮影を行う場合がありますので、あらかじめご了承ください</a:t>
                      </a:r>
                      <a:r>
                        <a:rPr lang="ja-JP" alt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。</a:t>
                      </a:r>
                      <a:endParaRPr lang="en-US" altLang="ja-JP" sz="800" b="0" i="0" u="none" strike="noStrike" dirty="0" smtClean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  <a:p>
                      <a:pPr algn="l" fontAlgn="ctr">
                        <a:lnSpc>
                          <a:spcPts val="1000"/>
                        </a:lnSpc>
                      </a:pPr>
                      <a:r>
                        <a:rPr lang="ja-JP" alt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□訓練受講の２か月後を目途に、事業主アンケートを送付いたします。アンケートのご協力をお願いいたします。</a:t>
                      </a:r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3844" marR="3844" marT="38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6165">
                <a:tc gridSpan="5">
                  <a:txBody>
                    <a:bodyPr/>
                    <a:lstStyle/>
                    <a:p>
                      <a:pPr algn="l" fontAlgn="ctr">
                        <a:lnSpc>
                          <a:spcPts val="1000"/>
                        </a:lnSpc>
                      </a:pPr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□受講者を変更又は追加したい場合は、当センターに連絡の上、指示に従って手続を行ってください。</a:t>
                      </a:r>
                      <a:endParaRPr lang="en-US" altLang="ja-JP" sz="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  <a:p>
                      <a:pPr algn="l" fontAlgn="ctr">
                        <a:lnSpc>
                          <a:spcPts val="1000"/>
                        </a:lnSpc>
                      </a:pPr>
                      <a:r>
                        <a:rPr lang="ja-JP" altLang="en-US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□より多くの方に受講機会を提供するため、１事業所あたりの申込者数は</a:t>
                      </a:r>
                      <a:r>
                        <a:rPr lang="ja-JP" altLang="en-US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５名</a:t>
                      </a:r>
                      <a:r>
                        <a:rPr lang="en-US" altLang="ja-JP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/</a:t>
                      </a:r>
                      <a:r>
                        <a:rPr lang="ja-JP" altLang="en-US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コースまで</a:t>
                      </a:r>
                      <a:r>
                        <a:rPr lang="ja-JP" altLang="en-US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とさせて</a:t>
                      </a:r>
                      <a:r>
                        <a:rPr lang="ja-JP" altLang="en-US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いただきます。</a:t>
                      </a:r>
                      <a:endParaRPr lang="ja-JP" altLang="en-US" sz="800" b="0" i="0" u="none" strike="noStrike" dirty="0">
                        <a:solidFill>
                          <a:schemeClr val="tx1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3844" marR="3844" marT="38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000"/>
                        </a:lnSpc>
                      </a:pPr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3844" marR="3844" marT="38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000"/>
                        </a:lnSpc>
                      </a:pPr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3844" marR="3844" marT="38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000"/>
                        </a:lnSpc>
                      </a:pPr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3844" marR="3844" marT="38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000"/>
                        </a:lnSpc>
                      </a:pPr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3844" marR="3844" marT="38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000"/>
                        </a:lnSpc>
                      </a:pPr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3844" marR="3844" marT="38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000"/>
                        </a:lnSpc>
                      </a:pPr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3844" marR="3844" marT="38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79713"/>
              </p:ext>
            </p:extLst>
          </p:nvPr>
        </p:nvGraphicFramePr>
        <p:xfrm>
          <a:off x="244948" y="3665471"/>
          <a:ext cx="6415274" cy="5968049"/>
        </p:xfrm>
        <a:graphic>
          <a:graphicData uri="http://schemas.openxmlformats.org/drawingml/2006/table">
            <a:tbl>
              <a:tblPr/>
              <a:tblGrid>
                <a:gridCol w="337646">
                  <a:extLst>
                    <a:ext uri="{9D8B030D-6E8A-4147-A177-3AD203B41FA5}">
                      <a16:colId xmlns:a16="http://schemas.microsoft.com/office/drawing/2014/main" val="725029033"/>
                    </a:ext>
                  </a:extLst>
                </a:gridCol>
                <a:gridCol w="337646">
                  <a:extLst>
                    <a:ext uri="{9D8B030D-6E8A-4147-A177-3AD203B41FA5}">
                      <a16:colId xmlns:a16="http://schemas.microsoft.com/office/drawing/2014/main" val="2138909827"/>
                    </a:ext>
                  </a:extLst>
                </a:gridCol>
                <a:gridCol w="337646">
                  <a:extLst>
                    <a:ext uri="{9D8B030D-6E8A-4147-A177-3AD203B41FA5}">
                      <a16:colId xmlns:a16="http://schemas.microsoft.com/office/drawing/2014/main" val="3037693618"/>
                    </a:ext>
                  </a:extLst>
                </a:gridCol>
                <a:gridCol w="337646">
                  <a:extLst>
                    <a:ext uri="{9D8B030D-6E8A-4147-A177-3AD203B41FA5}">
                      <a16:colId xmlns:a16="http://schemas.microsoft.com/office/drawing/2014/main" val="2856464070"/>
                    </a:ext>
                  </a:extLst>
                </a:gridCol>
                <a:gridCol w="337646">
                  <a:extLst>
                    <a:ext uri="{9D8B030D-6E8A-4147-A177-3AD203B41FA5}">
                      <a16:colId xmlns:a16="http://schemas.microsoft.com/office/drawing/2014/main" val="3282382111"/>
                    </a:ext>
                  </a:extLst>
                </a:gridCol>
                <a:gridCol w="337646">
                  <a:extLst>
                    <a:ext uri="{9D8B030D-6E8A-4147-A177-3AD203B41FA5}">
                      <a16:colId xmlns:a16="http://schemas.microsoft.com/office/drawing/2014/main" val="669640382"/>
                    </a:ext>
                  </a:extLst>
                </a:gridCol>
                <a:gridCol w="337646">
                  <a:extLst>
                    <a:ext uri="{9D8B030D-6E8A-4147-A177-3AD203B41FA5}">
                      <a16:colId xmlns:a16="http://schemas.microsoft.com/office/drawing/2014/main" val="4081885962"/>
                    </a:ext>
                  </a:extLst>
                </a:gridCol>
                <a:gridCol w="337646">
                  <a:extLst>
                    <a:ext uri="{9D8B030D-6E8A-4147-A177-3AD203B41FA5}">
                      <a16:colId xmlns:a16="http://schemas.microsoft.com/office/drawing/2014/main" val="1450754518"/>
                    </a:ext>
                  </a:extLst>
                </a:gridCol>
                <a:gridCol w="337646">
                  <a:extLst>
                    <a:ext uri="{9D8B030D-6E8A-4147-A177-3AD203B41FA5}">
                      <a16:colId xmlns:a16="http://schemas.microsoft.com/office/drawing/2014/main" val="3479041914"/>
                    </a:ext>
                  </a:extLst>
                </a:gridCol>
                <a:gridCol w="337646">
                  <a:extLst>
                    <a:ext uri="{9D8B030D-6E8A-4147-A177-3AD203B41FA5}">
                      <a16:colId xmlns:a16="http://schemas.microsoft.com/office/drawing/2014/main" val="1536657215"/>
                    </a:ext>
                  </a:extLst>
                </a:gridCol>
                <a:gridCol w="337646">
                  <a:extLst>
                    <a:ext uri="{9D8B030D-6E8A-4147-A177-3AD203B41FA5}">
                      <a16:colId xmlns:a16="http://schemas.microsoft.com/office/drawing/2014/main" val="688122387"/>
                    </a:ext>
                  </a:extLst>
                </a:gridCol>
                <a:gridCol w="337646">
                  <a:extLst>
                    <a:ext uri="{9D8B030D-6E8A-4147-A177-3AD203B41FA5}">
                      <a16:colId xmlns:a16="http://schemas.microsoft.com/office/drawing/2014/main" val="1683345130"/>
                    </a:ext>
                  </a:extLst>
                </a:gridCol>
                <a:gridCol w="337646">
                  <a:extLst>
                    <a:ext uri="{9D8B030D-6E8A-4147-A177-3AD203B41FA5}">
                      <a16:colId xmlns:a16="http://schemas.microsoft.com/office/drawing/2014/main" val="2543797066"/>
                    </a:ext>
                  </a:extLst>
                </a:gridCol>
                <a:gridCol w="337646">
                  <a:extLst>
                    <a:ext uri="{9D8B030D-6E8A-4147-A177-3AD203B41FA5}">
                      <a16:colId xmlns:a16="http://schemas.microsoft.com/office/drawing/2014/main" val="1845411563"/>
                    </a:ext>
                  </a:extLst>
                </a:gridCol>
                <a:gridCol w="337646">
                  <a:extLst>
                    <a:ext uri="{9D8B030D-6E8A-4147-A177-3AD203B41FA5}">
                      <a16:colId xmlns:a16="http://schemas.microsoft.com/office/drawing/2014/main" val="343530219"/>
                    </a:ext>
                  </a:extLst>
                </a:gridCol>
                <a:gridCol w="337646">
                  <a:extLst>
                    <a:ext uri="{9D8B030D-6E8A-4147-A177-3AD203B41FA5}">
                      <a16:colId xmlns:a16="http://schemas.microsoft.com/office/drawing/2014/main" val="2386059523"/>
                    </a:ext>
                  </a:extLst>
                </a:gridCol>
                <a:gridCol w="337646">
                  <a:extLst>
                    <a:ext uri="{9D8B030D-6E8A-4147-A177-3AD203B41FA5}">
                      <a16:colId xmlns:a16="http://schemas.microsoft.com/office/drawing/2014/main" val="2195671579"/>
                    </a:ext>
                  </a:extLst>
                </a:gridCol>
                <a:gridCol w="337646">
                  <a:extLst>
                    <a:ext uri="{9D8B030D-6E8A-4147-A177-3AD203B41FA5}">
                      <a16:colId xmlns:a16="http://schemas.microsoft.com/office/drawing/2014/main" val="3393164176"/>
                    </a:ext>
                  </a:extLst>
                </a:gridCol>
                <a:gridCol w="337646">
                  <a:extLst>
                    <a:ext uri="{9D8B030D-6E8A-4147-A177-3AD203B41FA5}">
                      <a16:colId xmlns:a16="http://schemas.microsoft.com/office/drawing/2014/main" val="2465939684"/>
                    </a:ext>
                  </a:extLst>
                </a:gridCol>
              </a:tblGrid>
              <a:tr h="148721">
                <a:tc gridSpan="19">
                  <a:txBody>
                    <a:bodyPr/>
                    <a:lstStyle/>
                    <a:p>
                      <a:pPr algn="ctr" fontAlgn="ctr"/>
                      <a:r>
                        <a:rPr lang="zh-CN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申　　込　　内　　容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47484417"/>
                  </a:ext>
                </a:extLst>
              </a:tr>
              <a:tr h="112868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4512" marR="4512" marT="4512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4512" marR="4512" marT="4512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512" marR="4512" marT="4512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512" marR="4512" marT="4512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512" marR="4512" marT="4512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512" marR="4512" marT="4512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512" marR="4512" marT="4512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512" marR="4512" marT="4512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512" marR="4512" marT="4512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512" marR="4512" marT="4512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512" marR="4512" marT="4512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512" marR="4512" marT="4512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512" marR="4512" marT="4512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512" marR="4512" marT="4512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512" marR="4512" marT="4512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512" marR="4512" marT="4512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512" marR="4512" marT="4512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4512" marR="4512" marT="4512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22545307"/>
                  </a:ext>
                </a:extLst>
              </a:tr>
              <a:tr h="112868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3"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企　業　名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3" gridSpan="7"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TEL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rowSpan="2" gridSpan="7"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16221930"/>
                  </a:ext>
                </a:extLst>
              </a:tr>
              <a:tr h="76576">
                <a:tc rowSpan="2"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7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gridSpan="7" vMerge="1">
                  <a:txBody>
                    <a:bodyPr/>
                    <a:lstStyle/>
                    <a:p>
                      <a:pPr algn="ctr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l" fontAlgn="ctr"/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47311861"/>
                  </a:ext>
                </a:extLst>
              </a:tr>
              <a:tr h="144016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7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FAX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63509958"/>
                  </a:ext>
                </a:extLst>
              </a:tr>
              <a:tr h="112868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3"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所　在　地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 gridSpan="7">
                  <a:txBody>
                    <a:bodyPr/>
                    <a:lstStyle/>
                    <a:p>
                      <a:pPr algn="l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〒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E-mail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rowSpan="2" gridSpan="7"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58920994"/>
                  </a:ext>
                </a:extLst>
              </a:tr>
              <a:tr h="31148">
                <a:tc rowSpan="2"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7" vMerge="1"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7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l" fontAlgn="ctr"/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03624451"/>
                  </a:ext>
                </a:extLst>
              </a:tr>
              <a:tr h="288032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15">
                  <a:txBody>
                    <a:bodyPr/>
                    <a:lstStyle/>
                    <a:p>
                      <a:pPr algn="l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11628611"/>
                  </a:ext>
                </a:extLst>
              </a:tr>
              <a:tr h="113269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法人形態</a:t>
                      </a:r>
                      <a:b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</a:br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（いずれかに✔）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□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14">
                  <a:txBody>
                    <a:bodyPr/>
                    <a:lstStyle/>
                    <a:p>
                      <a:pPr algn="l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企業　（株式会社、有限会社、合同会社、士業法人　又は　個人事業主）</a:t>
                      </a:r>
                    </a:p>
                  </a:txBody>
                  <a:tcPr marL="4512" marR="4512" marT="45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01922457"/>
                  </a:ext>
                </a:extLst>
              </a:tr>
              <a:tr h="113269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□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4">
                  <a:txBody>
                    <a:bodyPr/>
                    <a:lstStyle/>
                    <a:p>
                      <a:pPr algn="l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その他　（学校法人、医療法人、社会福祉法人、一般社団法人、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NPO</a:t>
                      </a:r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法人、公益法人　等）</a:t>
                      </a:r>
                    </a:p>
                  </a:txBody>
                  <a:tcPr marL="4512" marR="4512" marT="45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58669907"/>
                  </a:ext>
                </a:extLst>
              </a:tr>
              <a:tr h="113269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企業規模</a:t>
                      </a:r>
                      <a:b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</a:br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（該当に✔）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□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　A　1～29</a:t>
                      </a:r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人</a:t>
                      </a:r>
                    </a:p>
                  </a:txBody>
                  <a:tcPr marL="4512" marR="4512" marT="45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□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　B　30～99</a:t>
                      </a:r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人</a:t>
                      </a:r>
                    </a:p>
                  </a:txBody>
                  <a:tcPr marL="4512" marR="4512" marT="45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□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　C　100～299</a:t>
                      </a:r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人</a:t>
                      </a:r>
                    </a:p>
                  </a:txBody>
                  <a:tcPr marL="4512" marR="4512" marT="45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07650462"/>
                  </a:ext>
                </a:extLst>
              </a:tr>
              <a:tr h="113269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□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　D　300～499</a:t>
                      </a:r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人</a:t>
                      </a:r>
                    </a:p>
                  </a:txBody>
                  <a:tcPr marL="4512" marR="4512" marT="45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□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　E　500～999</a:t>
                      </a:r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人</a:t>
                      </a:r>
                    </a:p>
                  </a:txBody>
                  <a:tcPr marL="4512" marR="4512" marT="45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□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　F　1000</a:t>
                      </a:r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人～</a:t>
                      </a:r>
                    </a:p>
                  </a:txBody>
                  <a:tcPr marL="4512" marR="4512" marT="45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75905738"/>
                  </a:ext>
                </a:extLst>
              </a:tr>
              <a:tr h="113269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業　　種</a:t>
                      </a:r>
                      <a:b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</a:br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（該当に✔）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□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l" fontAlgn="ctr"/>
                      <a:r>
                        <a:rPr lang="zh-TW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　</a:t>
                      </a:r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01</a:t>
                      </a:r>
                      <a:r>
                        <a:rPr lang="zh-TW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建設業</a:t>
                      </a:r>
                    </a:p>
                  </a:txBody>
                  <a:tcPr marL="4512" marR="4512" marT="45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□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l" fontAlgn="ctr"/>
                      <a:r>
                        <a:rPr lang="zh-TW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　</a:t>
                      </a:r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02</a:t>
                      </a:r>
                      <a:r>
                        <a:rPr lang="zh-TW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製造業</a:t>
                      </a:r>
                    </a:p>
                  </a:txBody>
                  <a:tcPr marL="4512" marR="4512" marT="45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□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l" fontAlgn="ctr"/>
                      <a:r>
                        <a:rPr lang="zh-TW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　</a:t>
                      </a:r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03</a:t>
                      </a:r>
                      <a:r>
                        <a:rPr lang="zh-TW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運輸業</a:t>
                      </a:r>
                    </a:p>
                  </a:txBody>
                  <a:tcPr marL="4512" marR="4512" marT="45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26356158"/>
                  </a:ext>
                </a:extLst>
              </a:tr>
              <a:tr h="113269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□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l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　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04</a:t>
                      </a:r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卸売・小売業</a:t>
                      </a:r>
                    </a:p>
                  </a:txBody>
                  <a:tcPr marL="4512" marR="4512" marT="45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□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l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　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05</a:t>
                      </a:r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サービス業</a:t>
                      </a:r>
                    </a:p>
                  </a:txBody>
                  <a:tcPr marL="4512" marR="4512" marT="45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□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l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　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06</a:t>
                      </a:r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その他</a:t>
                      </a:r>
                    </a:p>
                  </a:txBody>
                  <a:tcPr marL="4512" marR="4512" marT="45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61439018"/>
                  </a:ext>
                </a:extLst>
              </a:tr>
              <a:tr h="25649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申込担当者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氏名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l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部署等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l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連絡先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l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42981076"/>
                  </a:ext>
                </a:extLst>
              </a:tr>
              <a:tr h="104879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512" marR="4512" marT="45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512" marR="4512" marT="45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512" marR="4512" marT="45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512" marR="4512" marT="45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512" marR="4512" marT="45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512" marR="4512" marT="45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512" marR="4512" marT="45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512" marR="4512" marT="45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512" marR="4512" marT="45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512" marR="4512" marT="45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512" marR="4512" marT="45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512" marR="4512" marT="45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512" marR="4512" marT="45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512" marR="4512" marT="45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512" marR="4512" marT="45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512" marR="4512" marT="45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512" marR="4512" marT="45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4512" marR="4512" marT="45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70060001"/>
                  </a:ext>
                </a:extLst>
              </a:tr>
              <a:tr h="220428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コース番号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コース名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訓練</a:t>
                      </a:r>
                      <a:b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</a:br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開始日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受講者氏名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ふりがな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性別</a:t>
                      </a:r>
                      <a:br>
                        <a:rPr lang="zh-TW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</a:br>
                      <a:r>
                        <a:rPr lang="zh-TW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（任意）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年齢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就業状況（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※</a:t>
                      </a:r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１）</a:t>
                      </a:r>
                      <a:b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</a:br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（該当に✔）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84708292"/>
                  </a:ext>
                </a:extLst>
              </a:tr>
              <a:tr h="104879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3"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（例）</a:t>
                      </a:r>
                      <a:r>
                        <a:rPr lang="en-US" altLang="ja-JP" sz="6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3" gridSpan="3"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（例）生産性向上支援訓練</a:t>
                      </a:r>
                      <a:br>
                        <a:rPr lang="ja-JP" alt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</a:br>
                      <a:r>
                        <a:rPr lang="ja-JP" alt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（生産現場の問題解決）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altLang="ja-JP" sz="6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7/31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rowSpan="3"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幕張　太郎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3"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まくはり　たろう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altLang="ja-JP" sz="6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35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☑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正社員</a:t>
                      </a:r>
                    </a:p>
                  </a:txBody>
                  <a:tcPr marL="4512" marR="4512" marT="45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4675817"/>
                  </a:ext>
                </a:extLst>
              </a:tr>
              <a:tr h="104879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□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非正規雇用</a:t>
                      </a:r>
                    </a:p>
                  </a:txBody>
                  <a:tcPr marL="4512" marR="4512" marT="45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13774991"/>
                  </a:ext>
                </a:extLst>
              </a:tr>
              <a:tr h="104879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□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その他（自営業等）</a:t>
                      </a:r>
                    </a:p>
                  </a:txBody>
                  <a:tcPr marL="4512" marR="4512" marT="45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63015221"/>
                  </a:ext>
                </a:extLst>
              </a:tr>
              <a:tr h="104879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3"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3" gridSpan="3">
                  <a:txBody>
                    <a:bodyPr/>
                    <a:lstStyle/>
                    <a:p>
                      <a:pPr algn="l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3"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□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正社員</a:t>
                      </a:r>
                    </a:p>
                  </a:txBody>
                  <a:tcPr marL="4512" marR="4512" marT="45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66215602"/>
                  </a:ext>
                </a:extLst>
              </a:tr>
              <a:tr h="104879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□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非正規雇用</a:t>
                      </a:r>
                    </a:p>
                  </a:txBody>
                  <a:tcPr marL="4512" marR="4512" marT="45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33452791"/>
                  </a:ext>
                </a:extLst>
              </a:tr>
              <a:tr h="104879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□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その他（自営業等）</a:t>
                      </a:r>
                    </a:p>
                  </a:txBody>
                  <a:tcPr marL="4512" marR="4512" marT="45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36696622"/>
                  </a:ext>
                </a:extLst>
              </a:tr>
              <a:tr h="104879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2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3"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3" gridSpan="3">
                  <a:txBody>
                    <a:bodyPr/>
                    <a:lstStyle/>
                    <a:p>
                      <a:pPr algn="l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3"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□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正社員</a:t>
                      </a:r>
                    </a:p>
                  </a:txBody>
                  <a:tcPr marL="4512" marR="4512" marT="45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25994043"/>
                  </a:ext>
                </a:extLst>
              </a:tr>
              <a:tr h="104879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□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非正規雇用</a:t>
                      </a:r>
                    </a:p>
                  </a:txBody>
                  <a:tcPr marL="4512" marR="4512" marT="45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62830538"/>
                  </a:ext>
                </a:extLst>
              </a:tr>
              <a:tr h="104879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□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その他（自営業等）</a:t>
                      </a:r>
                    </a:p>
                  </a:txBody>
                  <a:tcPr marL="4512" marR="4512" marT="45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35564452"/>
                  </a:ext>
                </a:extLst>
              </a:tr>
              <a:tr h="104879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3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3"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3" gridSpan="3">
                  <a:txBody>
                    <a:bodyPr/>
                    <a:lstStyle/>
                    <a:p>
                      <a:pPr algn="l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3"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□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正社員</a:t>
                      </a:r>
                    </a:p>
                  </a:txBody>
                  <a:tcPr marL="4512" marR="4512" marT="45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42919382"/>
                  </a:ext>
                </a:extLst>
              </a:tr>
              <a:tr h="104879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□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非正規雇用</a:t>
                      </a:r>
                    </a:p>
                  </a:txBody>
                  <a:tcPr marL="4512" marR="4512" marT="45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69911774"/>
                  </a:ext>
                </a:extLst>
              </a:tr>
              <a:tr h="104879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□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その他（自営業等）</a:t>
                      </a:r>
                    </a:p>
                  </a:txBody>
                  <a:tcPr marL="4512" marR="4512" marT="45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19125270"/>
                  </a:ext>
                </a:extLst>
              </a:tr>
              <a:tr h="104879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4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3"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3" gridSpan="3">
                  <a:txBody>
                    <a:bodyPr/>
                    <a:lstStyle/>
                    <a:p>
                      <a:pPr algn="l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3"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□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正社員</a:t>
                      </a:r>
                    </a:p>
                  </a:txBody>
                  <a:tcPr marL="4512" marR="4512" marT="45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12720514"/>
                  </a:ext>
                </a:extLst>
              </a:tr>
              <a:tr h="104879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□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非正規雇用</a:t>
                      </a:r>
                    </a:p>
                  </a:txBody>
                  <a:tcPr marL="4512" marR="4512" marT="45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04670734"/>
                  </a:ext>
                </a:extLst>
              </a:tr>
              <a:tr h="104879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□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その他（自営業等）</a:t>
                      </a:r>
                    </a:p>
                  </a:txBody>
                  <a:tcPr marL="4512" marR="4512" marT="45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88297464"/>
                  </a:ext>
                </a:extLst>
              </a:tr>
              <a:tr h="104879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5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3"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3" gridSpan="3">
                  <a:txBody>
                    <a:bodyPr/>
                    <a:lstStyle/>
                    <a:p>
                      <a:pPr algn="l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3"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□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正社員</a:t>
                      </a:r>
                    </a:p>
                  </a:txBody>
                  <a:tcPr marL="4512" marR="4512" marT="45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473507"/>
                  </a:ext>
                </a:extLst>
              </a:tr>
              <a:tr h="104879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□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非正規雇用</a:t>
                      </a:r>
                    </a:p>
                  </a:txBody>
                  <a:tcPr marL="4512" marR="4512" marT="45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50397886"/>
                  </a:ext>
                </a:extLst>
              </a:tr>
              <a:tr h="104879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□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その他（自営業等）</a:t>
                      </a:r>
                    </a:p>
                  </a:txBody>
                  <a:tcPr marL="4512" marR="4512" marT="45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007004"/>
                  </a:ext>
                </a:extLst>
              </a:tr>
              <a:tr h="104879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6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3"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3" gridSpan="3">
                  <a:txBody>
                    <a:bodyPr/>
                    <a:lstStyle/>
                    <a:p>
                      <a:pPr algn="l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3"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□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正社員</a:t>
                      </a:r>
                    </a:p>
                  </a:txBody>
                  <a:tcPr marL="4512" marR="4512" marT="45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13200721"/>
                  </a:ext>
                </a:extLst>
              </a:tr>
              <a:tr h="104879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□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非正規雇用</a:t>
                      </a:r>
                    </a:p>
                  </a:txBody>
                  <a:tcPr marL="4512" marR="4512" marT="45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72507977"/>
                  </a:ext>
                </a:extLst>
              </a:tr>
              <a:tr h="104879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□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その他（自営業等）</a:t>
                      </a:r>
                    </a:p>
                  </a:txBody>
                  <a:tcPr marL="4512" marR="4512" marT="45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58456851"/>
                  </a:ext>
                </a:extLst>
              </a:tr>
              <a:tr h="104879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7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3"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3" gridSpan="3">
                  <a:txBody>
                    <a:bodyPr/>
                    <a:lstStyle/>
                    <a:p>
                      <a:pPr algn="l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3"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□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正社員</a:t>
                      </a:r>
                    </a:p>
                  </a:txBody>
                  <a:tcPr marL="4512" marR="4512" marT="45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05804111"/>
                  </a:ext>
                </a:extLst>
              </a:tr>
              <a:tr h="104879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□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非正規雇用</a:t>
                      </a:r>
                    </a:p>
                  </a:txBody>
                  <a:tcPr marL="4512" marR="4512" marT="45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14362067"/>
                  </a:ext>
                </a:extLst>
              </a:tr>
              <a:tr h="104879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□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その他（自営業等）</a:t>
                      </a:r>
                    </a:p>
                  </a:txBody>
                  <a:tcPr marL="4512" marR="4512" marT="45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5365153"/>
                  </a:ext>
                </a:extLst>
              </a:tr>
              <a:tr h="104879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8</a:t>
                      </a:r>
                      <a:endParaRPr lang="en-US" altLang="ja-JP" sz="5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3"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3" gridSpan="3">
                  <a:txBody>
                    <a:bodyPr/>
                    <a:lstStyle/>
                    <a:p>
                      <a:pPr algn="l" fontAlgn="ctr"/>
                      <a:r>
                        <a:rPr lang="ja-JP" alt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3"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□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正社員</a:t>
                      </a:r>
                    </a:p>
                  </a:txBody>
                  <a:tcPr marL="4512" marR="4512" marT="45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59105039"/>
                  </a:ext>
                </a:extLst>
              </a:tr>
              <a:tr h="104879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□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非正規雇用</a:t>
                      </a:r>
                    </a:p>
                  </a:txBody>
                  <a:tcPr marL="4512" marR="4512" marT="45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86384408"/>
                  </a:ext>
                </a:extLst>
              </a:tr>
              <a:tr h="104879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□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その他（自営業等）</a:t>
                      </a:r>
                    </a:p>
                  </a:txBody>
                  <a:tcPr marL="4512" marR="4512" marT="45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71145387"/>
                  </a:ext>
                </a:extLst>
              </a:tr>
              <a:tr h="363842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4512" marR="4512" marT="45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7">
                  <a:txBody>
                    <a:bodyPr/>
                    <a:lstStyle/>
                    <a:p>
                      <a:pPr algn="l" fontAlgn="t"/>
                      <a:r>
                        <a:rPr lang="en-US" altLang="ja-JP" sz="5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※</a:t>
                      </a:r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１　受講者の方の就業状況を選択してください。なお、非正規雇用とは、パート、アルバイト、契約社員などが該当しますが、様々な呼称があるため、貴社の判断で差し支えありません。</a:t>
                      </a:r>
                      <a:b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</a:br>
                      <a:r>
                        <a:rPr lang="en-US" altLang="ja-JP" sz="5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※</a:t>
                      </a:r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２　オフラインとは、オンラインコースの実施時に、講師と対面で受講する（集合形式により受講する）受講者が該当いたします。</a:t>
                      </a:r>
                      <a:b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</a:br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512" marR="4512" marT="4512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4512" marR="4512" marT="45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39622574"/>
                  </a:ext>
                </a:extLst>
              </a:tr>
              <a:tr h="104879">
                <a:tc>
                  <a:txBody>
                    <a:bodyPr/>
                    <a:lstStyle/>
                    <a:p>
                      <a:pPr algn="l" fontAlgn="ctr"/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512" marR="4512" marT="45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512" marR="4512" marT="45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512" marR="4512" marT="45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512" marR="4512" marT="45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512" marR="4512" marT="45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512" marR="4512" marT="45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512" marR="4512" marT="45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512" marR="4512" marT="45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512" marR="4512" marT="45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512" marR="4512" marT="45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512" marR="4512" marT="45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512" marR="4512" marT="45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512" marR="4512" marT="45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512" marR="4512" marT="45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512" marR="4512" marT="45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512" marR="4512" marT="45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512" marR="4512" marT="45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512" marR="4512" marT="45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512" marR="4512" marT="45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08939072"/>
                  </a:ext>
                </a:extLst>
              </a:tr>
              <a:tr h="104879">
                <a:tc gridSpan="5"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sng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当機構の保有個人情報保護方針、利用目的</a:t>
                      </a:r>
                    </a:p>
                  </a:txBody>
                  <a:tcPr marL="4512" marR="4512" marT="45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512" marR="4512" marT="45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512" marR="4512" marT="45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512" marR="4512" marT="45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512" marR="4512" marT="45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512" marR="4512" marT="45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512" marR="4512" marT="45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512" marR="4512" marT="45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512" marR="4512" marT="45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512" marR="4512" marT="45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512" marR="4512" marT="45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512" marR="4512" marT="45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512" marR="4512" marT="45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512" marR="4512" marT="45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512" marR="4512" marT="45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46248092"/>
                  </a:ext>
                </a:extLst>
              </a:tr>
              <a:tr h="274208">
                <a:tc gridSpan="19">
                  <a:txBody>
                    <a:bodyPr/>
                    <a:lstStyle/>
                    <a:p>
                      <a:pPr algn="l" fontAlgn="t"/>
                      <a:r>
                        <a:rPr lang="ja-JP" alt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（１）独立行政法人高齢・障害・求職者雇用支援機構は「個人情報の保護に関する法律」（平成</a:t>
                      </a:r>
                      <a:r>
                        <a:rPr lang="en-US" altLang="ja-JP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15</a:t>
                      </a:r>
                      <a:r>
                        <a:rPr lang="ja-JP" alt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年法律第</a:t>
                      </a:r>
                      <a:r>
                        <a:rPr lang="en-US" altLang="ja-JP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57</a:t>
                      </a:r>
                      <a:r>
                        <a:rPr lang="ja-JP" alt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号）を遵守し、保有個人情報を適切に管理し、個人の権利利益を保護いたします。</a:t>
                      </a:r>
                      <a:br>
                        <a:rPr lang="ja-JP" alt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</a:br>
                      <a:r>
                        <a:rPr lang="ja-JP" alt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（２）ご記入いただいた個人情報については、訓練の実施に関する事務処理（訓練実施機関への提供、本訓練に関する各種連絡、訓練終了後のアンケート送付等）及び業務統計に使用するものであり、それ以外に使用することはありません。</a:t>
                      </a:r>
                    </a:p>
                  </a:txBody>
                  <a:tcPr marL="4512" marR="4512" marT="4512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248887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42149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4825</TotalTime>
  <Words>1094</Words>
  <Application>Microsoft Office PowerPoint</Application>
  <PresentationFormat>A4 210 x 297 mm</PresentationFormat>
  <Paragraphs>268</Paragraphs>
  <Slides>1</Slides>
  <Notes>1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ＭＳ Ｐゴシック</vt:lpstr>
      <vt:lpstr>游ゴシック</vt:lpstr>
      <vt:lpstr>Arial</vt:lpstr>
      <vt:lpstr>Calibri</vt:lpstr>
      <vt:lpstr>Office ​​テーマ</vt:lpstr>
      <vt:lpstr>ワークシート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高齢・障害・求職者雇用支援機構</dc:creator>
  <cp:lastModifiedBy>高齢・障害・求職者雇用支援機構</cp:lastModifiedBy>
  <cp:revision>725</cp:revision>
  <cp:lastPrinted>2023-09-12T00:39:16Z</cp:lastPrinted>
  <dcterms:created xsi:type="dcterms:W3CDTF">2018-07-02T06:14:42Z</dcterms:created>
  <dcterms:modified xsi:type="dcterms:W3CDTF">2023-09-12T23:18:29Z</dcterms:modified>
</cp:coreProperties>
</file>